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80" r:id="rId3"/>
    <p:sldId id="261" r:id="rId4"/>
    <p:sldId id="258" r:id="rId5"/>
    <p:sldId id="260" r:id="rId6"/>
    <p:sldId id="298" r:id="rId7"/>
    <p:sldId id="299" r:id="rId8"/>
    <p:sldId id="259" r:id="rId9"/>
    <p:sldId id="267" r:id="rId10"/>
    <p:sldId id="264" r:id="rId11"/>
    <p:sldId id="288" r:id="rId12"/>
    <p:sldId id="281" r:id="rId13"/>
    <p:sldId id="289" r:id="rId14"/>
    <p:sldId id="290" r:id="rId15"/>
    <p:sldId id="291" r:id="rId16"/>
    <p:sldId id="293" r:id="rId17"/>
    <p:sldId id="294" r:id="rId18"/>
    <p:sldId id="295" r:id="rId19"/>
    <p:sldId id="297" r:id="rId20"/>
    <p:sldId id="296"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8F33888E-2246-4954-AE6C-66B40CB15E51}">
          <p14:sldIdLst>
            <p14:sldId id="256"/>
            <p14:sldId id="280"/>
          </p14:sldIdLst>
        </p14:section>
        <p14:section name="Recevabilité" id="{FA401D91-B959-4E6F-A01F-F548867CEFDA}">
          <p14:sldIdLst>
            <p14:sldId id="261"/>
            <p14:sldId id="258"/>
            <p14:sldId id="260"/>
            <p14:sldId id="298"/>
            <p14:sldId id="299"/>
            <p14:sldId id="259"/>
          </p14:sldIdLst>
        </p14:section>
        <p14:section name="Critères de sélection" id="{F3ABDCD8-2DFC-41DA-A9A1-96238E7FE98D}">
          <p14:sldIdLst>
            <p14:sldId id="267"/>
            <p14:sldId id="264"/>
            <p14:sldId id="288"/>
            <p14:sldId id="281"/>
            <p14:sldId id="289"/>
            <p14:sldId id="290"/>
            <p14:sldId id="291"/>
            <p14:sldId id="293"/>
            <p14:sldId id="294"/>
            <p14:sldId id="295"/>
            <p14:sldId id="297"/>
            <p14:sldId id="29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9" autoAdjust="0"/>
    <p:restoredTop sz="90465" autoAdjust="0"/>
  </p:normalViewPr>
  <p:slideViewPr>
    <p:cSldViewPr snapToGrid="0">
      <p:cViewPr varScale="1">
        <p:scale>
          <a:sx n="100" d="100"/>
          <a:sy n="100" d="100"/>
        </p:scale>
        <p:origin x="62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4CBE01-253F-42D2-BAAF-4D12D0076F5F}" type="datetimeFigureOut">
              <a:rPr lang="fr-FR" smtClean="0"/>
              <a:t>27/07/2026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2AA81C-BAE0-450D-B778-EAC71FE507EF}" type="slidenum">
              <a:rPr lang="fr-FR" smtClean="0"/>
              <a:t>‹N°›</a:t>
            </a:fld>
            <a:endParaRPr lang="fr-FR"/>
          </a:p>
        </p:txBody>
      </p:sp>
    </p:spTree>
    <p:extLst>
      <p:ext uri="{BB962C8B-B14F-4D97-AF65-F5344CB8AC3E}">
        <p14:creationId xmlns:p14="http://schemas.microsoft.com/office/powerpoint/2010/main" val="3586613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Le cas échéant </a:t>
            </a:r>
            <a:endParaRPr lang="fr-FR" dirty="0"/>
          </a:p>
        </p:txBody>
      </p:sp>
      <p:sp>
        <p:nvSpPr>
          <p:cNvPr id="4" name="Espace réservé du numéro de diapositive 3"/>
          <p:cNvSpPr>
            <a:spLocks noGrp="1"/>
          </p:cNvSpPr>
          <p:nvPr>
            <p:ph type="sldNum" sz="quarter" idx="10"/>
          </p:nvPr>
        </p:nvSpPr>
        <p:spPr/>
        <p:txBody>
          <a:bodyPr/>
          <a:lstStyle/>
          <a:p>
            <a:fld id="{C52AA81C-BAE0-450D-B778-EAC71FE507EF}" type="slidenum">
              <a:rPr lang="fr-FR" smtClean="0"/>
              <a:t>2</a:t>
            </a:fld>
            <a:endParaRPr lang="fr-FR"/>
          </a:p>
        </p:txBody>
      </p:sp>
    </p:spTree>
    <p:extLst>
      <p:ext uri="{BB962C8B-B14F-4D97-AF65-F5344CB8AC3E}">
        <p14:creationId xmlns:p14="http://schemas.microsoft.com/office/powerpoint/2010/main" val="563110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Supprimer les lignes / Colonnes inutiles </a:t>
            </a:r>
            <a:endParaRPr lang="fr-FR" dirty="0"/>
          </a:p>
        </p:txBody>
      </p:sp>
      <p:sp>
        <p:nvSpPr>
          <p:cNvPr id="4" name="Espace réservé du numéro de diapositive 3"/>
          <p:cNvSpPr>
            <a:spLocks noGrp="1"/>
          </p:cNvSpPr>
          <p:nvPr>
            <p:ph type="sldNum" sz="quarter" idx="10"/>
          </p:nvPr>
        </p:nvSpPr>
        <p:spPr/>
        <p:txBody>
          <a:bodyPr/>
          <a:lstStyle/>
          <a:p>
            <a:fld id="{C52AA81C-BAE0-450D-B778-EAC71FE507EF}" type="slidenum">
              <a:rPr lang="fr-FR" smtClean="0"/>
              <a:t>4</a:t>
            </a:fld>
            <a:endParaRPr lang="fr-FR"/>
          </a:p>
        </p:txBody>
      </p:sp>
    </p:spTree>
    <p:extLst>
      <p:ext uri="{BB962C8B-B14F-4D97-AF65-F5344CB8AC3E}">
        <p14:creationId xmlns:p14="http://schemas.microsoft.com/office/powerpoint/2010/main" val="827927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Dupliquer</a:t>
            </a:r>
            <a:r>
              <a:rPr lang="fr-FR" baseline="0" dirty="0" smtClean="0"/>
              <a:t> cette slide au besoin</a:t>
            </a:r>
            <a:endParaRPr lang="fr-FR" dirty="0"/>
          </a:p>
        </p:txBody>
      </p:sp>
      <p:sp>
        <p:nvSpPr>
          <p:cNvPr id="4" name="Espace réservé du numéro de diapositive 3"/>
          <p:cNvSpPr>
            <a:spLocks noGrp="1"/>
          </p:cNvSpPr>
          <p:nvPr>
            <p:ph type="sldNum" sz="quarter" idx="10"/>
          </p:nvPr>
        </p:nvSpPr>
        <p:spPr/>
        <p:txBody>
          <a:bodyPr/>
          <a:lstStyle/>
          <a:p>
            <a:fld id="{C52AA81C-BAE0-450D-B778-EAC71FE507EF}" type="slidenum">
              <a:rPr lang="fr-FR" smtClean="0"/>
              <a:t>8</a:t>
            </a:fld>
            <a:endParaRPr lang="fr-FR"/>
          </a:p>
        </p:txBody>
      </p:sp>
    </p:spTree>
    <p:extLst>
      <p:ext uri="{BB962C8B-B14F-4D97-AF65-F5344CB8AC3E}">
        <p14:creationId xmlns:p14="http://schemas.microsoft.com/office/powerpoint/2010/main" val="275809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Ajouter des lignes au besoin </a:t>
            </a:r>
            <a:endParaRPr lang="fr-FR" dirty="0"/>
          </a:p>
        </p:txBody>
      </p:sp>
      <p:sp>
        <p:nvSpPr>
          <p:cNvPr id="4" name="Espace réservé du numéro de diapositive 3"/>
          <p:cNvSpPr>
            <a:spLocks noGrp="1"/>
          </p:cNvSpPr>
          <p:nvPr>
            <p:ph type="sldNum" sz="quarter" idx="10"/>
          </p:nvPr>
        </p:nvSpPr>
        <p:spPr/>
        <p:txBody>
          <a:bodyPr/>
          <a:lstStyle/>
          <a:p>
            <a:fld id="{C52AA81C-BAE0-450D-B778-EAC71FE507EF}" type="slidenum">
              <a:rPr lang="fr-FR" smtClean="0"/>
              <a:t>10</a:t>
            </a:fld>
            <a:endParaRPr lang="fr-FR"/>
          </a:p>
        </p:txBody>
      </p:sp>
    </p:spTree>
    <p:extLst>
      <p:ext uri="{BB962C8B-B14F-4D97-AF65-F5344CB8AC3E}">
        <p14:creationId xmlns:p14="http://schemas.microsoft.com/office/powerpoint/2010/main" val="3371925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52AA81C-BAE0-450D-B778-EAC71FE507EF}" type="slidenum">
              <a:rPr lang="fr-FR" smtClean="0"/>
              <a:t>11</a:t>
            </a:fld>
            <a:endParaRPr lang="fr-FR"/>
          </a:p>
        </p:txBody>
      </p:sp>
    </p:spTree>
    <p:extLst>
      <p:ext uri="{BB962C8B-B14F-4D97-AF65-F5344CB8AC3E}">
        <p14:creationId xmlns:p14="http://schemas.microsoft.com/office/powerpoint/2010/main" val="1815022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Dupliquez la diapositive autant que nécessaire </a:t>
            </a:r>
            <a:endParaRPr lang="fr-FR" dirty="0"/>
          </a:p>
        </p:txBody>
      </p:sp>
      <p:sp>
        <p:nvSpPr>
          <p:cNvPr id="4" name="Espace réservé du numéro de diapositive 3"/>
          <p:cNvSpPr>
            <a:spLocks noGrp="1"/>
          </p:cNvSpPr>
          <p:nvPr>
            <p:ph type="sldNum" sz="quarter" idx="10"/>
          </p:nvPr>
        </p:nvSpPr>
        <p:spPr/>
        <p:txBody>
          <a:bodyPr/>
          <a:lstStyle/>
          <a:p>
            <a:fld id="{C52AA81C-BAE0-450D-B778-EAC71FE507EF}" type="slidenum">
              <a:rPr lang="fr-FR" smtClean="0"/>
              <a:t>13</a:t>
            </a:fld>
            <a:endParaRPr lang="fr-FR"/>
          </a:p>
        </p:txBody>
      </p:sp>
    </p:spTree>
    <p:extLst>
      <p:ext uri="{BB962C8B-B14F-4D97-AF65-F5344CB8AC3E}">
        <p14:creationId xmlns:p14="http://schemas.microsoft.com/office/powerpoint/2010/main" val="2758214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77B584A6-D4B3-4850-8730-A4B6E2223766}" type="datetimeFigureOut">
              <a:rPr lang="fr-FR" smtClean="0"/>
              <a:t>27/07/2026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781408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7B584A6-D4B3-4850-8730-A4B6E2223766}" type="datetimeFigureOut">
              <a:rPr lang="fr-FR" smtClean="0"/>
              <a:t>27/07/2026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215074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7B584A6-D4B3-4850-8730-A4B6E2223766}" type="datetimeFigureOut">
              <a:rPr lang="fr-FR" smtClean="0"/>
              <a:t>27/07/2026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622756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7B584A6-D4B3-4850-8730-A4B6E2223766}" type="datetimeFigureOut">
              <a:rPr lang="fr-FR" smtClean="0"/>
              <a:t>27/07/2026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4214002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77B584A6-D4B3-4850-8730-A4B6E2223766}" type="datetimeFigureOut">
              <a:rPr lang="fr-FR" smtClean="0"/>
              <a:t>27/07/2026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1401092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77B584A6-D4B3-4850-8730-A4B6E2223766}" type="datetimeFigureOut">
              <a:rPr lang="fr-FR" smtClean="0"/>
              <a:t>27/07/2026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3881162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77B584A6-D4B3-4850-8730-A4B6E2223766}" type="datetimeFigureOut">
              <a:rPr lang="fr-FR" smtClean="0"/>
              <a:t>27/07/2026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3001303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77B584A6-D4B3-4850-8730-A4B6E2223766}" type="datetimeFigureOut">
              <a:rPr lang="fr-FR" smtClean="0"/>
              <a:t>27/07/2026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1514835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7B584A6-D4B3-4850-8730-A4B6E2223766}" type="datetimeFigureOut">
              <a:rPr lang="fr-FR" smtClean="0"/>
              <a:t>27/07/2026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2529496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77B584A6-D4B3-4850-8730-A4B6E2223766}" type="datetimeFigureOut">
              <a:rPr lang="fr-FR" smtClean="0"/>
              <a:t>27/07/2026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3742307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77B584A6-D4B3-4850-8730-A4B6E2223766}" type="datetimeFigureOut">
              <a:rPr lang="fr-FR" smtClean="0"/>
              <a:t>27/07/2026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5167D99-73A1-4AFF-85D0-3AA7B94FD781}" type="slidenum">
              <a:rPr lang="fr-FR" smtClean="0"/>
              <a:t>‹N°›</a:t>
            </a:fld>
            <a:endParaRPr lang="fr-FR"/>
          </a:p>
        </p:txBody>
      </p:sp>
    </p:spTree>
    <p:extLst>
      <p:ext uri="{BB962C8B-B14F-4D97-AF65-F5344CB8AC3E}">
        <p14:creationId xmlns:p14="http://schemas.microsoft.com/office/powerpoint/2010/main" val="647545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B584A6-D4B3-4850-8730-A4B6E2223766}" type="datetimeFigureOut">
              <a:rPr lang="fr-FR" smtClean="0"/>
              <a:t>27/07/2026</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167D99-73A1-4AFF-85D0-3AA7B94FD781}" type="slidenum">
              <a:rPr lang="fr-FR" smtClean="0"/>
              <a:t>‹N°›</a:t>
            </a:fld>
            <a:endParaRPr lang="fr-FR"/>
          </a:p>
        </p:txBody>
      </p:sp>
    </p:spTree>
    <p:extLst>
      <p:ext uri="{BB962C8B-B14F-4D97-AF65-F5344CB8AC3E}">
        <p14:creationId xmlns:p14="http://schemas.microsoft.com/office/powerpoint/2010/main" val="480644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3450565"/>
          </a:xfrm>
        </p:spPr>
        <p:txBody>
          <a:bodyPr>
            <a:noAutofit/>
          </a:bodyPr>
          <a:lstStyle/>
          <a:p>
            <a:r>
              <a:rPr lang="fr-FR" sz="2800" b="1" dirty="0" smtClean="0"/>
              <a:t>MARCHE PUBLIC DE PRESTATIONS INTELLECTUELLES</a:t>
            </a:r>
            <a:br>
              <a:rPr lang="fr-FR" sz="2800" b="1" dirty="0" smtClean="0"/>
            </a:br>
            <a:r>
              <a:rPr lang="fr-FR" sz="2800" b="1" dirty="0" smtClean="0"/>
              <a:t/>
            </a:r>
            <a:br>
              <a:rPr lang="fr-FR" sz="2800" b="1" dirty="0" smtClean="0"/>
            </a:br>
            <a:r>
              <a:rPr lang="fr-FR" sz="2800" b="1" dirty="0"/>
              <a:t>CASTRES (81) – 8ÈME RPIMA – QUARTIER PESQUIE – SCORPION</a:t>
            </a:r>
            <a:br>
              <a:rPr lang="fr-FR" sz="2800" b="1" dirty="0"/>
            </a:br>
            <a:r>
              <a:rPr lang="fr-FR" sz="2800" b="1" dirty="0"/>
              <a:t>MISSION </a:t>
            </a:r>
            <a:r>
              <a:rPr lang="fr-FR" sz="2800" b="1" dirty="0" smtClean="0"/>
              <a:t>d’AMO CYBER</a:t>
            </a:r>
            <a:br>
              <a:rPr lang="fr-FR" sz="2800" b="1" dirty="0" smtClean="0"/>
            </a:br>
            <a:r>
              <a:rPr lang="fr-FR" sz="4400" dirty="0" smtClean="0"/>
              <a:t/>
            </a:r>
            <a:br>
              <a:rPr lang="fr-FR" sz="4400" dirty="0" smtClean="0"/>
            </a:br>
            <a:r>
              <a:rPr lang="fr-FR" sz="2400" dirty="0" smtClean="0"/>
              <a:t>DAF 2026 000642</a:t>
            </a:r>
            <a:endParaRPr lang="fr-FR" sz="2400" dirty="0"/>
          </a:p>
        </p:txBody>
      </p:sp>
      <p:sp>
        <p:nvSpPr>
          <p:cNvPr id="3" name="Sous-titre 2"/>
          <p:cNvSpPr>
            <a:spLocks noGrp="1"/>
          </p:cNvSpPr>
          <p:nvPr>
            <p:ph type="subTitle" idx="1"/>
          </p:nvPr>
        </p:nvSpPr>
        <p:spPr>
          <a:xfrm>
            <a:off x="1584385" y="4697593"/>
            <a:ext cx="9144000" cy="1655762"/>
          </a:xfrm>
        </p:spPr>
        <p:txBody>
          <a:bodyPr/>
          <a:lstStyle/>
          <a:p>
            <a:r>
              <a:rPr lang="fr-FR" dirty="0"/>
              <a:t>CADRE </a:t>
            </a:r>
            <a:r>
              <a:rPr lang="fr-FR" dirty="0" smtClean="0"/>
              <a:t>REPONSE</a:t>
            </a:r>
            <a:endParaRPr lang="fr-FR" dirty="0"/>
          </a:p>
        </p:txBody>
      </p:sp>
    </p:spTree>
    <p:extLst>
      <p:ext uri="{BB962C8B-B14F-4D97-AF65-F5344CB8AC3E}">
        <p14:creationId xmlns:p14="http://schemas.microsoft.com/office/powerpoint/2010/main" val="1215211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au 7"/>
          <p:cNvGraphicFramePr>
            <a:graphicFrameLocks noGrp="1"/>
          </p:cNvGraphicFramePr>
          <p:nvPr>
            <p:extLst>
              <p:ext uri="{D42A27DB-BD31-4B8C-83A1-F6EECF244321}">
                <p14:modId xmlns:p14="http://schemas.microsoft.com/office/powerpoint/2010/main" val="1697948065"/>
              </p:ext>
            </p:extLst>
          </p:nvPr>
        </p:nvGraphicFramePr>
        <p:xfrm>
          <a:off x="559938" y="904591"/>
          <a:ext cx="11022462" cy="2896610"/>
        </p:xfrm>
        <a:graphic>
          <a:graphicData uri="http://schemas.openxmlformats.org/drawingml/2006/table">
            <a:tbl>
              <a:tblPr/>
              <a:tblGrid>
                <a:gridCol w="1402212">
                  <a:extLst>
                    <a:ext uri="{9D8B030D-6E8A-4147-A177-3AD203B41FA5}">
                      <a16:colId xmlns:a16="http://schemas.microsoft.com/office/drawing/2014/main" val="2321684690"/>
                    </a:ext>
                  </a:extLst>
                </a:gridCol>
                <a:gridCol w="2237122">
                  <a:extLst>
                    <a:ext uri="{9D8B030D-6E8A-4147-A177-3AD203B41FA5}">
                      <a16:colId xmlns:a16="http://schemas.microsoft.com/office/drawing/2014/main" val="139454915"/>
                    </a:ext>
                  </a:extLst>
                </a:gridCol>
                <a:gridCol w="3548351">
                  <a:extLst>
                    <a:ext uri="{9D8B030D-6E8A-4147-A177-3AD203B41FA5}">
                      <a16:colId xmlns:a16="http://schemas.microsoft.com/office/drawing/2014/main" val="2100793180"/>
                    </a:ext>
                  </a:extLst>
                </a:gridCol>
                <a:gridCol w="1203001">
                  <a:extLst>
                    <a:ext uri="{9D8B030D-6E8A-4147-A177-3AD203B41FA5}">
                      <a16:colId xmlns:a16="http://schemas.microsoft.com/office/drawing/2014/main" val="615129704"/>
                    </a:ext>
                  </a:extLst>
                </a:gridCol>
                <a:gridCol w="1203001">
                  <a:extLst>
                    <a:ext uri="{9D8B030D-6E8A-4147-A177-3AD203B41FA5}">
                      <a16:colId xmlns:a16="http://schemas.microsoft.com/office/drawing/2014/main" val="2105956544"/>
                    </a:ext>
                  </a:extLst>
                </a:gridCol>
                <a:gridCol w="1428775">
                  <a:extLst>
                    <a:ext uri="{9D8B030D-6E8A-4147-A177-3AD203B41FA5}">
                      <a16:colId xmlns:a16="http://schemas.microsoft.com/office/drawing/2014/main" val="2519332604"/>
                    </a:ext>
                  </a:extLst>
                </a:gridCol>
              </a:tblGrid>
              <a:tr h="776306">
                <a:tc>
                  <a:txBody>
                    <a:bodyPr/>
                    <a:lstStyle/>
                    <a:p>
                      <a:pPr algn="ctr" fontAlgn="ctr"/>
                      <a:r>
                        <a:rPr lang="fr-FR" sz="1400" b="1" i="0" u="none" strike="noStrike" dirty="0">
                          <a:solidFill>
                            <a:srgbClr val="000000"/>
                          </a:solidFill>
                          <a:effectLst/>
                          <a:latin typeface="Calibri" panose="020F0502020204030204" pitchFamily="34" charset="0"/>
                        </a:rPr>
                        <a:t>Raison sociale membre du groupement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fr-FR" sz="1400" b="1" i="0" u="none" strike="noStrike" dirty="0">
                          <a:solidFill>
                            <a:srgbClr val="000000"/>
                          </a:solidFill>
                          <a:effectLst/>
                          <a:latin typeface="Calibri" panose="020F0502020204030204" pitchFamily="34" charset="0"/>
                        </a:rPr>
                        <a:t>Nom / Prénom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fr-FR" sz="1400" b="1" i="0" u="none" strike="noStrike" dirty="0">
                          <a:solidFill>
                            <a:srgbClr val="000000"/>
                          </a:solidFill>
                          <a:effectLst/>
                          <a:latin typeface="Calibri" panose="020F0502020204030204" pitchFamily="34" charset="0"/>
                        </a:rPr>
                        <a:t>Rôle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fr-FR" sz="1400" b="1" i="0" u="none" strike="noStrike" dirty="0">
                          <a:solidFill>
                            <a:srgbClr val="000000"/>
                          </a:solidFill>
                          <a:effectLst/>
                          <a:latin typeface="Calibri" panose="020F0502020204030204" pitchFamily="34" charset="0"/>
                        </a:rPr>
                        <a:t>Nombre d'années d'expérience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fr-FR" sz="1400" b="1" i="0" u="none" strike="noStrike" dirty="0">
                          <a:solidFill>
                            <a:srgbClr val="000000"/>
                          </a:solidFill>
                          <a:effectLst/>
                          <a:latin typeface="Calibri" panose="020F0502020204030204" pitchFamily="34" charset="0"/>
                        </a:rPr>
                        <a:t>Références sur des projets équivalents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fr-FR" sz="1400" b="1" i="0" u="none" strike="noStrike" dirty="0">
                          <a:solidFill>
                            <a:srgbClr val="000000"/>
                          </a:solidFill>
                          <a:effectLst/>
                          <a:latin typeface="Calibri" panose="020F0502020204030204" pitchFamily="34" charset="0"/>
                        </a:rPr>
                        <a:t>CV ou équivalent joint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698935235"/>
                  </a:ext>
                </a:extLst>
              </a:tr>
              <a:tr h="258769">
                <a:tc>
                  <a:txBody>
                    <a:bodyPr/>
                    <a:lstStyle/>
                    <a:p>
                      <a:pPr algn="l"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dirty="0" smtClean="0">
                          <a:solidFill>
                            <a:srgbClr val="000000"/>
                          </a:solidFill>
                          <a:effectLst/>
                          <a:latin typeface="Calibri" panose="020F0502020204030204" pitchFamily="34" charset="0"/>
                        </a:rPr>
                        <a:t>Responsable de la mission </a:t>
                      </a: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r>
                        <a:rPr lang="fr-FR" sz="1100" b="0" i="0" u="none" strike="noStrike" dirty="0" smtClean="0">
                          <a:solidFill>
                            <a:srgbClr val="000000"/>
                          </a:solidFill>
                          <a:effectLst/>
                          <a:latin typeface="Calibri" panose="020F0502020204030204" pitchFamily="34" charset="0"/>
                        </a:rPr>
                        <a:t>OUI / NON</a:t>
                      </a: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0330292"/>
                  </a:ext>
                </a:extLst>
              </a:tr>
              <a:tr h="258769">
                <a:tc>
                  <a:txBody>
                    <a:bodyPr/>
                    <a:lstStyle/>
                    <a:p>
                      <a:pPr algn="l"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dirty="0" smtClean="0">
                          <a:solidFill>
                            <a:srgbClr val="000000"/>
                          </a:solidFill>
                          <a:effectLst/>
                          <a:latin typeface="Calibri" panose="020F0502020204030204" pitchFamily="34" charset="0"/>
                        </a:rPr>
                        <a:t>Suppléant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6620576"/>
                  </a:ext>
                </a:extLst>
              </a:tr>
              <a:tr h="258769">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fr-FR" sz="1100" b="0" i="0" u="none" strike="noStrike" dirty="0" smtClean="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4025198"/>
                  </a:ext>
                </a:extLst>
              </a:tr>
              <a:tr h="258769">
                <a:tc>
                  <a:txBody>
                    <a:bodyPr/>
                    <a:lstStyle/>
                    <a:p>
                      <a:pPr algn="l"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fr-FR" sz="1100" b="0" i="0" u="none" strike="noStrike" dirty="0" smtClean="0">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739473"/>
                  </a:ext>
                </a:extLst>
              </a:tr>
              <a:tr h="258769">
                <a:tc>
                  <a:txBody>
                    <a:bodyPr/>
                    <a:lstStyle/>
                    <a:p>
                      <a:pPr algn="l"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fr-F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9245114"/>
                  </a:ext>
                </a:extLst>
              </a:tr>
              <a:tr h="258769">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fr-FR" dirty="0"/>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095002"/>
                  </a:ext>
                </a:extLst>
              </a:tr>
              <a:tr h="258769">
                <a:tc>
                  <a:txBody>
                    <a:bodyPr/>
                    <a:lstStyle/>
                    <a:p>
                      <a:pPr algn="l"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fr-FR" sz="1100" b="0" i="0" u="none" strike="noStrike" dirty="0" smtClean="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8394074"/>
                  </a:ext>
                </a:extLst>
              </a:tr>
              <a:tr h="258769">
                <a:tc>
                  <a:txBody>
                    <a:bodyPr/>
                    <a:lstStyle/>
                    <a:p>
                      <a:pPr algn="l"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fr-FR" sz="1100" b="0" i="0" u="none" strike="noStrike" dirty="0" smtClean="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fr-FR"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8882613"/>
                  </a:ext>
                </a:extLst>
              </a:tr>
            </a:tbl>
          </a:graphicData>
        </a:graphic>
      </p:graphicFrame>
    </p:spTree>
    <p:extLst>
      <p:ext uri="{BB962C8B-B14F-4D97-AF65-F5344CB8AC3E}">
        <p14:creationId xmlns:p14="http://schemas.microsoft.com/office/powerpoint/2010/main" val="1624477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6699" y="181880"/>
            <a:ext cx="11534775" cy="551546"/>
          </a:xfrm>
        </p:spPr>
        <p:txBody>
          <a:bodyPr>
            <a:normAutofit/>
          </a:bodyPr>
          <a:lstStyle/>
          <a:p>
            <a:r>
              <a:rPr lang="fr-FR" sz="2400" dirty="0"/>
              <a:t>Référence </a:t>
            </a:r>
            <a:r>
              <a:rPr lang="fr-FR" sz="2400" dirty="0" smtClean="0"/>
              <a:t>des moyens humains sur des projets similaires </a:t>
            </a:r>
            <a:r>
              <a:rPr lang="fr-FR" sz="2400" i="1" dirty="0" smtClean="0"/>
              <a:t>(à dupliquer autant que nécessaire) </a:t>
            </a:r>
            <a:endParaRPr lang="fr-FR" sz="2400" i="1" dirty="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761039826"/>
              </p:ext>
            </p:extLst>
          </p:nvPr>
        </p:nvGraphicFramePr>
        <p:xfrm>
          <a:off x="167196" y="835929"/>
          <a:ext cx="11634278" cy="5679173"/>
        </p:xfrm>
        <a:graphic>
          <a:graphicData uri="http://schemas.openxmlformats.org/drawingml/2006/table">
            <a:tbl>
              <a:tblPr/>
              <a:tblGrid>
                <a:gridCol w="2135842">
                  <a:extLst>
                    <a:ext uri="{9D8B030D-6E8A-4147-A177-3AD203B41FA5}">
                      <a16:colId xmlns:a16="http://schemas.microsoft.com/office/drawing/2014/main" val="1821603584"/>
                    </a:ext>
                  </a:extLst>
                </a:gridCol>
                <a:gridCol w="774985">
                  <a:extLst>
                    <a:ext uri="{9D8B030D-6E8A-4147-A177-3AD203B41FA5}">
                      <a16:colId xmlns:a16="http://schemas.microsoft.com/office/drawing/2014/main" val="2171618951"/>
                    </a:ext>
                  </a:extLst>
                </a:gridCol>
                <a:gridCol w="4178974">
                  <a:extLst>
                    <a:ext uri="{9D8B030D-6E8A-4147-A177-3AD203B41FA5}">
                      <a16:colId xmlns:a16="http://schemas.microsoft.com/office/drawing/2014/main" val="4181323303"/>
                    </a:ext>
                  </a:extLst>
                </a:gridCol>
                <a:gridCol w="2287221">
                  <a:extLst>
                    <a:ext uri="{9D8B030D-6E8A-4147-A177-3AD203B41FA5}">
                      <a16:colId xmlns:a16="http://schemas.microsoft.com/office/drawing/2014/main" val="470761307"/>
                    </a:ext>
                  </a:extLst>
                </a:gridCol>
                <a:gridCol w="2257256">
                  <a:extLst>
                    <a:ext uri="{9D8B030D-6E8A-4147-A177-3AD203B41FA5}">
                      <a16:colId xmlns:a16="http://schemas.microsoft.com/office/drawing/2014/main" val="598033946"/>
                    </a:ext>
                  </a:extLst>
                </a:gridCol>
              </a:tblGrid>
              <a:tr h="186599">
                <a:tc gridSpan="5">
                  <a:txBody>
                    <a:bodyPr/>
                    <a:lstStyle/>
                    <a:p>
                      <a:pPr algn="ctr" fontAlgn="ctr"/>
                      <a:r>
                        <a:rPr lang="fr-FR" sz="1000" b="1" i="0" u="none" strike="noStrike" dirty="0" smtClean="0">
                          <a:solidFill>
                            <a:srgbClr val="000000"/>
                          </a:solidFill>
                          <a:effectLst/>
                          <a:latin typeface="Calibri" panose="020F0502020204030204" pitchFamily="34" charset="0"/>
                        </a:rPr>
                        <a:t>TITRE DE LA REFERENCE </a:t>
                      </a:r>
                      <a:r>
                        <a:rPr lang="fr-FR" sz="1000" b="0" i="0" u="none" strike="noStrike" dirty="0" smtClean="0">
                          <a:solidFill>
                            <a:srgbClr val="000000"/>
                          </a:solidFill>
                          <a:effectLst/>
                          <a:latin typeface="Calibri" panose="020F0502020204030204" pitchFamily="34" charset="0"/>
                        </a:rPr>
                        <a:t> [TEXTE]</a:t>
                      </a:r>
                      <a:endParaRPr lang="fr-FR" sz="10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hMerge="1">
                  <a:txBody>
                    <a:bodyPr/>
                    <a:lstStyle/>
                    <a:p>
                      <a:endParaRPr lang="fr-FR"/>
                    </a:p>
                  </a:txBody>
                  <a:tcPr/>
                </a:tc>
                <a:tc hMerge="1">
                  <a:txBody>
                    <a:bodyPr/>
                    <a:lstStyle/>
                    <a:p>
                      <a:pPr algn="ctr" fontAlgn="ctr"/>
                      <a:endParaRPr lang="fr-FR" sz="10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pPr algn="ctr" fontAlgn="ctr"/>
                      <a:endParaRPr lang="fr-FR" sz="10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853410183"/>
                  </a:ext>
                </a:extLst>
              </a:tr>
              <a:tr h="186599">
                <a:tc gridSpan="2">
                  <a:txBody>
                    <a:bodyPr/>
                    <a:lstStyle/>
                    <a:p>
                      <a:pPr algn="l" fontAlgn="ctr"/>
                      <a:r>
                        <a:rPr lang="fr-FR" sz="1000" b="0" i="0" u="none" strike="noStrike" dirty="0">
                          <a:solidFill>
                            <a:srgbClr val="000000"/>
                          </a:solidFill>
                          <a:effectLst/>
                          <a:latin typeface="Calibri" panose="020F0502020204030204" pitchFamily="34" charset="0"/>
                        </a:rPr>
                        <a:t>Raison sociale membre du groupement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a:txBody>
                    <a:bodyPr/>
                    <a:lstStyle/>
                    <a:p>
                      <a:pPr algn="ctr" fontAlgn="ctr"/>
                      <a:r>
                        <a:rPr lang="fr-FR" sz="1000" b="0" i="0" u="none" strike="noStrike" dirty="0" smtClean="0">
                          <a:solidFill>
                            <a:srgbClr val="000000"/>
                          </a:solidFill>
                          <a:effectLst/>
                          <a:latin typeface="Calibri" panose="020F0502020204030204" pitchFamily="34" charset="0"/>
                        </a:rPr>
                        <a:t> [TEXTE]</a:t>
                      </a: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Autres </a:t>
                      </a:r>
                      <a:r>
                        <a:rPr lang="fr-FR" sz="1000" b="0" i="0" u="none" strike="noStrike" kern="1200" dirty="0" smtClean="0">
                          <a:solidFill>
                            <a:srgbClr val="000000"/>
                          </a:solidFill>
                          <a:effectLst/>
                          <a:latin typeface="Calibri" panose="020F0502020204030204" pitchFamily="34" charset="0"/>
                          <a:ea typeface="+mn-ea"/>
                          <a:cs typeface="+mn-cs"/>
                        </a:rPr>
                        <a:t>entreprises</a:t>
                      </a:r>
                      <a:r>
                        <a:rPr lang="fr-FR" sz="1000" b="0" i="0" u="none" strike="noStrike" dirty="0" smtClean="0">
                          <a:solidFill>
                            <a:srgbClr val="000000"/>
                          </a:solidFill>
                          <a:effectLst/>
                          <a:latin typeface="Calibri" panose="020F0502020204030204" pitchFamily="34" charset="0"/>
                        </a:rPr>
                        <a:t> sur cette référence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 [TEXTE]</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8945471"/>
                  </a:ext>
                </a:extLst>
              </a:tr>
              <a:tr h="186599">
                <a:tc gridSpan="5">
                  <a:txBody>
                    <a:bodyPr/>
                    <a:lstStyle/>
                    <a:p>
                      <a:pPr algn="ctr" fontAlgn="ctr"/>
                      <a:r>
                        <a:rPr lang="fr-FR" sz="1000" b="1" i="0" u="none" strike="noStrike" dirty="0">
                          <a:solidFill>
                            <a:srgbClr val="000000"/>
                          </a:solidFill>
                          <a:effectLst/>
                          <a:latin typeface="Calibri" panose="020F0502020204030204" pitchFamily="34" charset="0"/>
                        </a:rPr>
                        <a:t>Présentation de l'opération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hMerge="1">
                  <a:txBody>
                    <a:bodyPr/>
                    <a:lstStyle/>
                    <a:p>
                      <a:endParaRPr lang="fr-FR"/>
                    </a:p>
                  </a:txBody>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806685851"/>
                  </a:ext>
                </a:extLst>
              </a:tr>
              <a:tr h="186599">
                <a:tc>
                  <a:txBody>
                    <a:bodyPr/>
                    <a:lstStyle/>
                    <a:p>
                      <a:pPr algn="l" fontAlgn="ctr"/>
                      <a:r>
                        <a:rPr lang="fr-FR" sz="1000" b="0" i="0" u="none" strike="noStrike" dirty="0">
                          <a:solidFill>
                            <a:srgbClr val="000000"/>
                          </a:solidFill>
                          <a:effectLst/>
                          <a:latin typeface="Calibri" panose="020F0502020204030204" pitchFamily="34" charset="0"/>
                        </a:rPr>
                        <a:t>Nature de l’opération (nom et lieu)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gridSpan="2">
                  <a:txBody>
                    <a:bodyPr/>
                    <a:lstStyle/>
                    <a:p>
                      <a:pPr algn="ctr"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 [TEXTE]</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Maitre d’ouvrage</a:t>
                      </a:r>
                      <a:r>
                        <a:rPr lang="fr-FR" sz="1000" b="0" i="0" u="none" strike="noStrike" baseline="0" dirty="0" smtClean="0">
                          <a:solidFill>
                            <a:srgbClr val="000000"/>
                          </a:solidFill>
                          <a:effectLst/>
                          <a:latin typeface="Calibri" panose="020F0502020204030204" pitchFamily="34" charset="0"/>
                        </a:rPr>
                        <a:t> : </a:t>
                      </a:r>
                      <a:endParaRPr lang="fr-FR" sz="1000" b="0" i="0" u="none" strike="noStrike" dirty="0" smtClean="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 [TEXTE]</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8867514"/>
                  </a:ext>
                </a:extLst>
              </a:tr>
              <a:tr h="186599">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Année de réalisation :</a:t>
                      </a:r>
                      <a:endParaRPr lang="fr-FR" sz="10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gridSpan="2">
                  <a:txBody>
                    <a:bodyPr/>
                    <a:lstStyle/>
                    <a:p>
                      <a:pPr algn="ctr" fontAlgn="ctr"/>
                      <a:r>
                        <a:rPr lang="fr-FR" sz="1000" b="0" i="0" u="none" strike="noStrike" dirty="0" smtClean="0">
                          <a:solidFill>
                            <a:srgbClr val="000000"/>
                          </a:solidFill>
                          <a:effectLst/>
                          <a:latin typeface="Calibri" panose="020F0502020204030204" pitchFamily="34" charset="0"/>
                        </a:rPr>
                        <a:t> [TEXTE]</a:t>
                      </a: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Coût de l’opération (TDC)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 [TEXTE]</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5925390"/>
                  </a:ext>
                </a:extLst>
              </a:tr>
              <a:tr h="341274">
                <a:tc>
                  <a:txBody>
                    <a:bodyPr/>
                    <a:lstStyle/>
                    <a:p>
                      <a:pPr algn="l" fontAlgn="ctr"/>
                      <a:r>
                        <a:rPr lang="fr-FR" sz="1000" b="0" i="0" u="none" strike="noStrike" dirty="0">
                          <a:solidFill>
                            <a:srgbClr val="000000"/>
                          </a:solidFill>
                          <a:effectLst/>
                          <a:latin typeface="Calibri" panose="020F0502020204030204" pitchFamily="34" charset="0"/>
                        </a:rPr>
                        <a:t>Description sommaire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gridSpan="4">
                  <a:txBody>
                    <a:bodyPr/>
                    <a:lstStyle/>
                    <a:p>
                      <a:pPr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 [TEXTE]</a:t>
                      </a:r>
                    </a:p>
                    <a:p>
                      <a:pPr algn="l"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3086471"/>
                  </a:ext>
                </a:extLst>
              </a:tr>
              <a:tr h="186599">
                <a:tc gridSpan="5">
                  <a:txBody>
                    <a:bodyPr/>
                    <a:lstStyle/>
                    <a:p>
                      <a:pPr algn="ctr" fontAlgn="ctr"/>
                      <a:r>
                        <a:rPr lang="fr-FR" sz="1000" b="1" i="0" u="none" strike="noStrike" dirty="0">
                          <a:solidFill>
                            <a:srgbClr val="000000"/>
                          </a:solidFill>
                          <a:effectLst/>
                          <a:latin typeface="Calibri" panose="020F0502020204030204" pitchFamily="34" charset="0"/>
                        </a:rPr>
                        <a:t>Présentation de la prestation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hMerge="1">
                  <a:txBody>
                    <a:bodyPr/>
                    <a:lstStyle/>
                    <a:p>
                      <a:endParaRPr lang="fr-FR"/>
                    </a:p>
                  </a:txBody>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ltUpDiag">
                      <a:fgClr>
                        <a:srgbClr val="000000"/>
                      </a:fgClr>
                      <a:bgClr>
                        <a:srgbClr val="FFFFFF"/>
                      </a:bgClr>
                    </a:pattFill>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ltUpDiag">
                      <a:fgClr>
                        <a:srgbClr val="000000"/>
                      </a:fgClr>
                      <a:bgClr>
                        <a:srgbClr val="FFFFFF"/>
                      </a:bgClr>
                    </a:pattFill>
                  </a:tcPr>
                </a:tc>
                <a:extLst>
                  <a:ext uri="{0D108BD9-81ED-4DB2-BD59-A6C34878D82A}">
                    <a16:rowId xmlns:a16="http://schemas.microsoft.com/office/drawing/2014/main" val="467458154"/>
                  </a:ext>
                </a:extLst>
              </a:tr>
              <a:tr h="186599">
                <a:tc gridSpan="2">
                  <a:txBody>
                    <a:bodyPr/>
                    <a:lstStyle/>
                    <a:p>
                      <a:pPr algn="l" fontAlgn="ctr"/>
                      <a:r>
                        <a:rPr lang="fr-FR" sz="1000" b="0" i="0" u="none" strike="noStrike" dirty="0">
                          <a:solidFill>
                            <a:srgbClr val="000000"/>
                          </a:solidFill>
                          <a:effectLst/>
                          <a:latin typeface="Calibri" panose="020F0502020204030204" pitchFamily="34" charset="0"/>
                        </a:rPr>
                        <a:t>Rôle tenu par le candidat (missions) :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gridSpan="3">
                  <a:txBody>
                    <a:bodyPr/>
                    <a:lstStyle/>
                    <a:p>
                      <a:pPr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2283922"/>
                  </a:ext>
                </a:extLst>
              </a:tr>
              <a:tr h="186599">
                <a:tc gridSpan="2">
                  <a:txBody>
                    <a:bodyPr/>
                    <a:lstStyle/>
                    <a:p>
                      <a:pPr algn="l" fontAlgn="ctr"/>
                      <a:r>
                        <a:rPr lang="fr-FR" sz="1000" b="0" i="0" u="none" strike="noStrike" dirty="0">
                          <a:solidFill>
                            <a:srgbClr val="000000"/>
                          </a:solidFill>
                          <a:effectLst/>
                          <a:latin typeface="Calibri" panose="020F0502020204030204" pitchFamily="34" charset="0"/>
                        </a:rPr>
                        <a:t>Moyens mis en place :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gridSpan="3">
                  <a:txBody>
                    <a:bodyPr/>
                    <a:lstStyle/>
                    <a:p>
                      <a:pPr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2077958"/>
                  </a:ext>
                </a:extLst>
              </a:tr>
              <a:tr h="186599">
                <a:tc gridSpan="2">
                  <a:txBody>
                    <a:bodyPr/>
                    <a:lstStyle/>
                    <a:p>
                      <a:pPr algn="l" fontAlgn="ctr"/>
                      <a:r>
                        <a:rPr lang="fr-FR" sz="1000" b="0" i="0" u="none" strike="noStrike" dirty="0">
                          <a:solidFill>
                            <a:srgbClr val="000000"/>
                          </a:solidFill>
                          <a:effectLst/>
                          <a:latin typeface="Calibri" panose="020F0502020204030204" pitchFamily="34" charset="0"/>
                        </a:rPr>
                        <a:t>Attestation de bonne exécution fournie (oui / non)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gridSpan="3">
                  <a:txBody>
                    <a:bodyPr/>
                    <a:lstStyle/>
                    <a:p>
                      <a:pPr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0806212"/>
                  </a:ext>
                </a:extLst>
              </a:tr>
              <a:tr h="3658508">
                <a:tc gridSpan="2">
                  <a:txBody>
                    <a:bodyPr/>
                    <a:lstStyle/>
                    <a:p>
                      <a:pPr algn="l" fontAlgn="ctr"/>
                      <a:r>
                        <a:rPr lang="fr-FR" sz="1000" b="0" i="0" u="none" strike="noStrike" dirty="0" smtClean="0">
                          <a:solidFill>
                            <a:srgbClr val="000000"/>
                          </a:solidFill>
                          <a:effectLst/>
                          <a:latin typeface="Calibri" panose="020F0502020204030204" pitchFamily="34" charset="0"/>
                        </a:rPr>
                        <a:t>Planche photo (3 maximum) et description  : </a:t>
                      </a:r>
                    </a:p>
                    <a:p>
                      <a:pPr algn="l" fontAlgn="ctr"/>
                      <a:endParaRPr lang="fr-FR" sz="1000" b="0" i="0" u="none" strike="noStrike" dirty="0" smtClean="0">
                        <a:solidFill>
                          <a:srgbClr val="000000"/>
                        </a:solidFill>
                        <a:effectLst/>
                        <a:latin typeface="Calibri" panose="020F050202020403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[TEXTE] </a:t>
                      </a:r>
                    </a:p>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fr-FR"/>
                    </a:p>
                  </a:txBody>
                  <a:tcPr/>
                </a:tc>
                <a:tc gridSpan="3">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fr-FR" sz="1000" b="0" i="0" u="none" strike="noStrike" dirty="0" smtClean="0">
                        <a:solidFill>
                          <a:srgbClr val="000000"/>
                        </a:solidFill>
                        <a:effectLst/>
                        <a:latin typeface="Calibri" panose="020F0502020204030204" pitchFamily="34" charset="0"/>
                      </a:endParaRPr>
                    </a:p>
                    <a:p>
                      <a:pPr marL="85725"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[TEXTE] </a:t>
                      </a:r>
                    </a:p>
                    <a:p>
                      <a:pPr algn="ctr" fontAlgn="ctr"/>
                      <a:r>
                        <a:rPr lang="fr-FR" sz="1000" b="0" i="0" u="none" strike="noStrike" dirty="0" smtClean="0">
                          <a:solidFill>
                            <a:srgbClr val="000000"/>
                          </a:solidFill>
                          <a:effectLst/>
                          <a:latin typeface="Calibri" panose="020F0502020204030204" pitchFamily="34" charset="0"/>
                        </a:rPr>
                        <a:t>[IMAGES]</a:t>
                      </a:r>
                      <a:r>
                        <a:rPr lang="fr-FR"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7884263"/>
                  </a:ext>
                </a:extLst>
              </a:tr>
            </a:tbl>
          </a:graphicData>
        </a:graphic>
      </p:graphicFrame>
    </p:spTree>
    <p:extLst>
      <p:ext uri="{BB962C8B-B14F-4D97-AF65-F5344CB8AC3E}">
        <p14:creationId xmlns:p14="http://schemas.microsoft.com/office/powerpoint/2010/main" val="501860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3450565"/>
          </a:xfrm>
        </p:spPr>
        <p:txBody>
          <a:bodyPr anchor="ctr">
            <a:noAutofit/>
          </a:bodyPr>
          <a:lstStyle/>
          <a:p>
            <a:r>
              <a:rPr lang="fr-FR" sz="2400" dirty="0" smtClean="0"/>
              <a:t>CRITÈRES DE SÉLECTION DES OFFRES </a:t>
            </a:r>
            <a:endParaRPr lang="fr-FR" sz="2400" dirty="0"/>
          </a:p>
        </p:txBody>
      </p:sp>
      <p:sp>
        <p:nvSpPr>
          <p:cNvPr id="3" name="Sous-titre 2"/>
          <p:cNvSpPr>
            <a:spLocks noGrp="1"/>
          </p:cNvSpPr>
          <p:nvPr>
            <p:ph type="subTitle" idx="1"/>
          </p:nvPr>
        </p:nvSpPr>
        <p:spPr>
          <a:xfrm>
            <a:off x="1584385" y="4697593"/>
            <a:ext cx="9144000" cy="1655762"/>
          </a:xfrm>
        </p:spPr>
        <p:txBody>
          <a:bodyPr>
            <a:normAutofit/>
          </a:bodyPr>
          <a:lstStyle/>
          <a:p>
            <a:r>
              <a:rPr lang="fr-FR" b="1" dirty="0"/>
              <a:t>Critère </a:t>
            </a:r>
            <a:r>
              <a:rPr lang="fr-FR" b="1" dirty="0" smtClean="0"/>
              <a:t>2.2 </a:t>
            </a:r>
            <a:r>
              <a:rPr lang="fr-FR" b="1" dirty="0"/>
              <a:t>– </a:t>
            </a:r>
            <a:r>
              <a:rPr lang="fr-FR" dirty="0"/>
              <a:t>Pertinence du temps passé par partie technique</a:t>
            </a:r>
          </a:p>
        </p:txBody>
      </p:sp>
    </p:spTree>
    <p:extLst>
      <p:ext uri="{BB962C8B-B14F-4D97-AF65-F5344CB8AC3E}">
        <p14:creationId xmlns:p14="http://schemas.microsoft.com/office/powerpoint/2010/main" val="3576118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3160799381"/>
              </p:ext>
            </p:extLst>
          </p:nvPr>
        </p:nvGraphicFramePr>
        <p:xfrm>
          <a:off x="290232" y="538690"/>
          <a:ext cx="11444568" cy="5760720"/>
        </p:xfrm>
        <a:graphic>
          <a:graphicData uri="http://schemas.openxmlformats.org/drawingml/2006/table">
            <a:tbl>
              <a:tblPr firstRow="1" bandRow="1">
                <a:tableStyleId>{5940675A-B579-460E-94D1-54222C63F5DA}</a:tableStyleId>
              </a:tblPr>
              <a:tblGrid>
                <a:gridCol w="3483474">
                  <a:extLst>
                    <a:ext uri="{9D8B030D-6E8A-4147-A177-3AD203B41FA5}">
                      <a16:colId xmlns:a16="http://schemas.microsoft.com/office/drawing/2014/main" val="3600720163"/>
                    </a:ext>
                  </a:extLst>
                </a:gridCol>
                <a:gridCol w="1936713">
                  <a:extLst>
                    <a:ext uri="{9D8B030D-6E8A-4147-A177-3AD203B41FA5}">
                      <a16:colId xmlns:a16="http://schemas.microsoft.com/office/drawing/2014/main" val="1589870505"/>
                    </a:ext>
                  </a:extLst>
                </a:gridCol>
                <a:gridCol w="6024381">
                  <a:extLst>
                    <a:ext uri="{9D8B030D-6E8A-4147-A177-3AD203B41FA5}">
                      <a16:colId xmlns:a16="http://schemas.microsoft.com/office/drawing/2014/main" val="2083750208"/>
                    </a:ext>
                  </a:extLst>
                </a:gridCol>
              </a:tblGrid>
              <a:tr h="549811">
                <a:tc>
                  <a:txBody>
                    <a:bodyPr/>
                    <a:lstStyle/>
                    <a:p>
                      <a:pPr algn="ctr"/>
                      <a:r>
                        <a:rPr lang="fr-FR" dirty="0" smtClean="0"/>
                        <a:t>Prestation</a:t>
                      </a:r>
                      <a:endParaRPr lang="fr-FR" dirty="0"/>
                    </a:p>
                  </a:txBody>
                  <a:tcPr anchor="ctr">
                    <a:solidFill>
                      <a:schemeClr val="accent6">
                        <a:lumMod val="20000"/>
                        <a:lumOff val="80000"/>
                      </a:schemeClr>
                    </a:solidFill>
                  </a:tcPr>
                </a:tc>
                <a:tc>
                  <a:txBody>
                    <a:bodyPr/>
                    <a:lstStyle/>
                    <a:p>
                      <a:pPr algn="ctr"/>
                      <a:r>
                        <a:rPr lang="fr-FR" dirty="0" smtClean="0"/>
                        <a:t>Temps passé en Heures</a:t>
                      </a:r>
                      <a:endParaRPr lang="fr-FR" dirty="0"/>
                    </a:p>
                  </a:txBody>
                  <a:tcPr anchor="ctr">
                    <a:solidFill>
                      <a:schemeClr val="accent6">
                        <a:lumMod val="20000"/>
                        <a:lumOff val="80000"/>
                      </a:schemeClr>
                    </a:solidFill>
                  </a:tcPr>
                </a:tc>
                <a:tc>
                  <a:txBody>
                    <a:bodyPr/>
                    <a:lstStyle/>
                    <a:p>
                      <a:pPr algn="ctr"/>
                      <a:r>
                        <a:rPr lang="fr-FR" dirty="0" smtClean="0"/>
                        <a:t>Justification</a:t>
                      </a:r>
                      <a:endParaRPr lang="fr-FR" dirty="0"/>
                    </a:p>
                  </a:txBody>
                  <a:tcPr anchor="ctr">
                    <a:solidFill>
                      <a:schemeClr val="accent6">
                        <a:lumMod val="20000"/>
                        <a:lumOff val="80000"/>
                      </a:schemeClr>
                    </a:solidFill>
                  </a:tcPr>
                </a:tc>
                <a:extLst>
                  <a:ext uri="{0D108BD9-81ED-4DB2-BD59-A6C34878D82A}">
                    <a16:rowId xmlns:a16="http://schemas.microsoft.com/office/drawing/2014/main" val="260606166"/>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1439575577"/>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2886603058"/>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2317941564"/>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865014688"/>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987620341"/>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4094117698"/>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1467243271"/>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2923160380"/>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4246270542"/>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2279921665"/>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4087212285"/>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4245211412"/>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2612638450"/>
                  </a:ext>
                </a:extLst>
              </a:tr>
              <a:tr h="314178">
                <a:tc>
                  <a:txBody>
                    <a:bodyPr/>
                    <a:lstStyle/>
                    <a:p>
                      <a:endParaRPr lang="fr-FR" dirty="0"/>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3245553099"/>
                  </a:ext>
                </a:extLst>
              </a:tr>
            </a:tbl>
          </a:graphicData>
        </a:graphic>
      </p:graphicFrame>
    </p:spTree>
    <p:extLst>
      <p:ext uri="{BB962C8B-B14F-4D97-AF65-F5344CB8AC3E}">
        <p14:creationId xmlns:p14="http://schemas.microsoft.com/office/powerpoint/2010/main" val="23553375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3450565"/>
          </a:xfrm>
        </p:spPr>
        <p:txBody>
          <a:bodyPr anchor="ctr">
            <a:noAutofit/>
          </a:bodyPr>
          <a:lstStyle/>
          <a:p>
            <a:r>
              <a:rPr lang="fr-FR" sz="2400" dirty="0" smtClean="0"/>
              <a:t>CRITÈRES DE SÉLECTION DES OFFRES </a:t>
            </a:r>
            <a:endParaRPr lang="fr-FR" sz="2400" dirty="0"/>
          </a:p>
        </p:txBody>
      </p:sp>
      <p:sp>
        <p:nvSpPr>
          <p:cNvPr id="3" name="Sous-titre 2"/>
          <p:cNvSpPr>
            <a:spLocks noGrp="1"/>
          </p:cNvSpPr>
          <p:nvPr>
            <p:ph type="subTitle" idx="1"/>
          </p:nvPr>
        </p:nvSpPr>
        <p:spPr>
          <a:xfrm>
            <a:off x="1584385" y="4697593"/>
            <a:ext cx="9144000" cy="1655762"/>
          </a:xfrm>
        </p:spPr>
        <p:txBody>
          <a:bodyPr>
            <a:normAutofit lnSpcReduction="10000"/>
          </a:bodyPr>
          <a:lstStyle/>
          <a:p>
            <a:r>
              <a:rPr lang="fr-FR" b="1" dirty="0"/>
              <a:t>Critère </a:t>
            </a:r>
            <a:r>
              <a:rPr lang="fr-FR" b="1" dirty="0" smtClean="0"/>
              <a:t>2.3 </a:t>
            </a:r>
            <a:r>
              <a:rPr lang="fr-FR" b="1" dirty="0"/>
              <a:t>– </a:t>
            </a:r>
            <a:r>
              <a:rPr lang="fr-FR" dirty="0"/>
              <a:t>Méthodologie et organisation mise en place pour assurer la réalisation des prestations : </a:t>
            </a:r>
          </a:p>
          <a:p>
            <a:pPr lvl="0" algn="l"/>
            <a:r>
              <a:rPr lang="fr-FR" dirty="0"/>
              <a:t>Disponibilité de l’interlocuteur unique ; </a:t>
            </a:r>
          </a:p>
          <a:p>
            <a:pPr lvl="0" algn="l"/>
            <a:r>
              <a:rPr lang="fr-FR" dirty="0"/>
              <a:t>Modalités de déplacement sur site </a:t>
            </a:r>
          </a:p>
        </p:txBody>
      </p:sp>
    </p:spTree>
    <p:extLst>
      <p:ext uri="{BB962C8B-B14F-4D97-AF65-F5344CB8AC3E}">
        <p14:creationId xmlns:p14="http://schemas.microsoft.com/office/powerpoint/2010/main" val="2454989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2424" y="289345"/>
            <a:ext cx="11210925" cy="606006"/>
          </a:xfrm>
        </p:spPr>
        <p:txBody>
          <a:bodyPr anchor="ctr">
            <a:noAutofit/>
          </a:bodyPr>
          <a:lstStyle/>
          <a:p>
            <a:pPr lvl="0" algn="l"/>
            <a:r>
              <a:rPr lang="fr-FR" sz="2400" b="1" dirty="0"/>
              <a:t>Disponibilité de l’interlocuteur </a:t>
            </a:r>
            <a:r>
              <a:rPr lang="fr-FR" sz="2400" b="1" dirty="0" smtClean="0"/>
              <a:t>unique</a:t>
            </a:r>
            <a:endParaRPr lang="fr-FR" sz="2400" b="1" dirty="0"/>
          </a:p>
        </p:txBody>
      </p:sp>
      <p:sp>
        <p:nvSpPr>
          <p:cNvPr id="3" name="Sous-titre 2"/>
          <p:cNvSpPr>
            <a:spLocks noGrp="1"/>
          </p:cNvSpPr>
          <p:nvPr>
            <p:ph type="subTitle" idx="1"/>
          </p:nvPr>
        </p:nvSpPr>
        <p:spPr>
          <a:xfrm>
            <a:off x="422334" y="1001892"/>
            <a:ext cx="11141015" cy="4808357"/>
          </a:xfrm>
        </p:spPr>
        <p:txBody>
          <a:bodyPr>
            <a:normAutofit/>
          </a:bodyPr>
          <a:lstStyle/>
          <a:p>
            <a:pPr algn="l"/>
            <a:r>
              <a:rPr lang="fr-FR" sz="1800" i="1" dirty="0" smtClean="0">
                <a:solidFill>
                  <a:schemeClr val="bg1">
                    <a:lumMod val="50000"/>
                  </a:schemeClr>
                </a:solidFill>
              </a:rPr>
              <a:t>Description de l’organisation mise en place pour assurer la disponibilité de l’interlocuteur unique durant la durée du projet. Précisez notamment la part que représentera cette opération sur son plan de charge. </a:t>
            </a:r>
            <a:endParaRPr lang="fr-FR" sz="1800" i="1" dirty="0">
              <a:solidFill>
                <a:schemeClr val="bg1">
                  <a:lumMod val="50000"/>
                </a:schemeClr>
              </a:solidFill>
            </a:endParaRPr>
          </a:p>
          <a:p>
            <a:pPr algn="l"/>
            <a:r>
              <a:rPr lang="fr-FR" sz="1800" dirty="0" smtClean="0">
                <a:solidFill>
                  <a:srgbClr val="002060"/>
                </a:solidFill>
              </a:rPr>
              <a:t>[TEXTE]</a:t>
            </a:r>
            <a:endParaRPr lang="fr-FR" sz="1800" dirty="0">
              <a:solidFill>
                <a:srgbClr val="002060"/>
              </a:solidFill>
            </a:endParaRPr>
          </a:p>
        </p:txBody>
      </p:sp>
    </p:spTree>
    <p:extLst>
      <p:ext uri="{BB962C8B-B14F-4D97-AF65-F5344CB8AC3E}">
        <p14:creationId xmlns:p14="http://schemas.microsoft.com/office/powerpoint/2010/main" val="3434029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2424" y="289345"/>
            <a:ext cx="11210925" cy="606006"/>
          </a:xfrm>
        </p:spPr>
        <p:txBody>
          <a:bodyPr anchor="ctr">
            <a:noAutofit/>
          </a:bodyPr>
          <a:lstStyle/>
          <a:p>
            <a:pPr lvl="0" algn="l"/>
            <a:r>
              <a:rPr lang="fr-FR" sz="2400" b="1" dirty="0"/>
              <a:t>Moyens matériels mis à disposition pour la réalisation des prestations.</a:t>
            </a:r>
          </a:p>
        </p:txBody>
      </p:sp>
      <p:sp>
        <p:nvSpPr>
          <p:cNvPr id="3" name="Sous-titre 2"/>
          <p:cNvSpPr>
            <a:spLocks noGrp="1"/>
          </p:cNvSpPr>
          <p:nvPr>
            <p:ph type="subTitle" idx="1"/>
          </p:nvPr>
        </p:nvSpPr>
        <p:spPr>
          <a:xfrm>
            <a:off x="422334" y="1001892"/>
            <a:ext cx="11141015" cy="4808357"/>
          </a:xfrm>
        </p:spPr>
        <p:txBody>
          <a:bodyPr>
            <a:normAutofit/>
          </a:bodyPr>
          <a:lstStyle/>
          <a:p>
            <a:pPr algn="l"/>
            <a:r>
              <a:rPr lang="fr-FR" sz="1800" i="1" dirty="0" smtClean="0">
                <a:solidFill>
                  <a:schemeClr val="bg1">
                    <a:lumMod val="50000"/>
                  </a:schemeClr>
                </a:solidFill>
              </a:rPr>
              <a:t>Description des moyens matériels confiés aux moyens humains ainsi que les éventuels accès accordés à la maîtrise d’ouvrage / maîtrise d’œuvre (plateformes collaboratives, logiciels etc.).   </a:t>
            </a:r>
            <a:endParaRPr lang="fr-FR" sz="1800" i="1" dirty="0">
              <a:solidFill>
                <a:schemeClr val="bg1">
                  <a:lumMod val="50000"/>
                </a:schemeClr>
              </a:solidFill>
            </a:endParaRPr>
          </a:p>
          <a:p>
            <a:pPr algn="l"/>
            <a:r>
              <a:rPr lang="fr-FR" sz="1800" dirty="0" smtClean="0">
                <a:solidFill>
                  <a:srgbClr val="002060"/>
                </a:solidFill>
              </a:rPr>
              <a:t>[TEXTE]</a:t>
            </a:r>
            <a:endParaRPr lang="fr-FR" sz="1800" dirty="0">
              <a:solidFill>
                <a:srgbClr val="002060"/>
              </a:solidFill>
            </a:endParaRPr>
          </a:p>
        </p:txBody>
      </p:sp>
    </p:spTree>
    <p:extLst>
      <p:ext uri="{BB962C8B-B14F-4D97-AF65-F5344CB8AC3E}">
        <p14:creationId xmlns:p14="http://schemas.microsoft.com/office/powerpoint/2010/main" val="3310453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3450565"/>
          </a:xfrm>
        </p:spPr>
        <p:txBody>
          <a:bodyPr anchor="ctr">
            <a:noAutofit/>
          </a:bodyPr>
          <a:lstStyle/>
          <a:p>
            <a:r>
              <a:rPr lang="fr-FR" sz="2400" dirty="0" smtClean="0"/>
              <a:t>CRITÈRES DE SÉLECTION DES OFFRES </a:t>
            </a:r>
            <a:endParaRPr lang="fr-FR" sz="2400" dirty="0"/>
          </a:p>
        </p:txBody>
      </p:sp>
      <p:sp>
        <p:nvSpPr>
          <p:cNvPr id="3" name="Sous-titre 2"/>
          <p:cNvSpPr>
            <a:spLocks noGrp="1"/>
          </p:cNvSpPr>
          <p:nvPr>
            <p:ph type="subTitle" idx="1"/>
          </p:nvPr>
        </p:nvSpPr>
        <p:spPr>
          <a:xfrm>
            <a:off x="1584385" y="4697593"/>
            <a:ext cx="9144000" cy="1655762"/>
          </a:xfrm>
        </p:spPr>
        <p:txBody>
          <a:bodyPr>
            <a:normAutofit/>
          </a:bodyPr>
          <a:lstStyle/>
          <a:p>
            <a:r>
              <a:rPr lang="fr-FR" b="1" dirty="0"/>
              <a:t>Critère </a:t>
            </a:r>
            <a:r>
              <a:rPr lang="fr-FR" b="1" dirty="0" smtClean="0"/>
              <a:t>3.1 </a:t>
            </a:r>
            <a:r>
              <a:rPr lang="fr-FR" b="1" dirty="0"/>
              <a:t>– </a:t>
            </a:r>
            <a:r>
              <a:rPr lang="fr-FR" dirty="0"/>
              <a:t>Mesures mise en œuvre pour répondre aux enjeux environnementaux et réduire son empreinte carbone lors de l’exécution du marché</a:t>
            </a:r>
          </a:p>
        </p:txBody>
      </p:sp>
    </p:spTree>
    <p:extLst>
      <p:ext uri="{BB962C8B-B14F-4D97-AF65-F5344CB8AC3E}">
        <p14:creationId xmlns:p14="http://schemas.microsoft.com/office/powerpoint/2010/main" val="32092568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2424" y="289345"/>
            <a:ext cx="11210925" cy="606006"/>
          </a:xfrm>
        </p:spPr>
        <p:txBody>
          <a:bodyPr anchor="ctr">
            <a:noAutofit/>
          </a:bodyPr>
          <a:lstStyle/>
          <a:p>
            <a:pPr lvl="0" algn="l"/>
            <a:r>
              <a:rPr lang="fr-FR" sz="2400" b="1" dirty="0"/>
              <a:t>Mesures mise en œuvre pour répondre aux enjeux environnementaux et réduire son empreinte carbone lors de l’exécution du marché</a:t>
            </a:r>
          </a:p>
        </p:txBody>
      </p:sp>
      <p:sp>
        <p:nvSpPr>
          <p:cNvPr id="3" name="Sous-titre 2"/>
          <p:cNvSpPr>
            <a:spLocks noGrp="1"/>
          </p:cNvSpPr>
          <p:nvPr>
            <p:ph type="subTitle" idx="1"/>
          </p:nvPr>
        </p:nvSpPr>
        <p:spPr>
          <a:xfrm>
            <a:off x="422334" y="1001892"/>
            <a:ext cx="11141015" cy="4808357"/>
          </a:xfrm>
        </p:spPr>
        <p:txBody>
          <a:bodyPr>
            <a:normAutofit/>
          </a:bodyPr>
          <a:lstStyle/>
          <a:p>
            <a:pPr algn="l"/>
            <a:r>
              <a:rPr lang="fr-FR" sz="1800" dirty="0" smtClean="0">
                <a:solidFill>
                  <a:srgbClr val="002060"/>
                </a:solidFill>
              </a:rPr>
              <a:t>[TEXTE]</a:t>
            </a:r>
            <a:endParaRPr lang="fr-FR" sz="1800" dirty="0">
              <a:solidFill>
                <a:srgbClr val="002060"/>
              </a:solidFill>
            </a:endParaRPr>
          </a:p>
        </p:txBody>
      </p:sp>
    </p:spTree>
    <p:extLst>
      <p:ext uri="{BB962C8B-B14F-4D97-AF65-F5344CB8AC3E}">
        <p14:creationId xmlns:p14="http://schemas.microsoft.com/office/powerpoint/2010/main" val="601129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3450565"/>
          </a:xfrm>
        </p:spPr>
        <p:txBody>
          <a:bodyPr anchor="ctr">
            <a:noAutofit/>
          </a:bodyPr>
          <a:lstStyle/>
          <a:p>
            <a:r>
              <a:rPr lang="fr-FR" sz="2400" dirty="0" smtClean="0"/>
              <a:t>CRITÈRES DE SÉLECTION DES OFFRES </a:t>
            </a:r>
            <a:endParaRPr lang="fr-FR" sz="2400" dirty="0"/>
          </a:p>
        </p:txBody>
      </p:sp>
      <p:sp>
        <p:nvSpPr>
          <p:cNvPr id="3" name="Sous-titre 2"/>
          <p:cNvSpPr>
            <a:spLocks noGrp="1"/>
          </p:cNvSpPr>
          <p:nvPr>
            <p:ph type="subTitle" idx="1"/>
          </p:nvPr>
        </p:nvSpPr>
        <p:spPr>
          <a:xfrm>
            <a:off x="1584385" y="4697593"/>
            <a:ext cx="9144000" cy="1655762"/>
          </a:xfrm>
        </p:spPr>
        <p:txBody>
          <a:bodyPr>
            <a:normAutofit/>
          </a:bodyPr>
          <a:lstStyle/>
          <a:p>
            <a:r>
              <a:rPr lang="fr-FR" b="1" dirty="0"/>
              <a:t>Critère </a:t>
            </a:r>
            <a:r>
              <a:rPr lang="fr-FR" b="1" dirty="0" smtClean="0"/>
              <a:t>3.2 </a:t>
            </a:r>
            <a:r>
              <a:rPr lang="fr-FR" b="1" dirty="0"/>
              <a:t>– </a:t>
            </a:r>
            <a:r>
              <a:rPr lang="fr-FR" dirty="0"/>
              <a:t>Démarches visant à l’égalité professionnelle femmes/hommes, à l’insertion des personnes éloignées de l’emploi ou en situation de handicap dans sa </a:t>
            </a:r>
            <a:r>
              <a:rPr lang="fr-FR" dirty="0" smtClean="0"/>
              <a:t>société</a:t>
            </a:r>
            <a:endParaRPr lang="fr-FR" dirty="0"/>
          </a:p>
        </p:txBody>
      </p:sp>
    </p:spTree>
    <p:extLst>
      <p:ext uri="{BB962C8B-B14F-4D97-AF65-F5344CB8AC3E}">
        <p14:creationId xmlns:p14="http://schemas.microsoft.com/office/powerpoint/2010/main" val="418596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439948"/>
          </a:xfrm>
        </p:spPr>
        <p:txBody>
          <a:bodyPr>
            <a:noAutofit/>
          </a:bodyPr>
          <a:lstStyle/>
          <a:p>
            <a:r>
              <a:rPr lang="fr-FR" sz="2800" b="1" dirty="0" smtClean="0"/>
              <a:t>PRÉSENTATION DU GROUPEMENT </a:t>
            </a:r>
            <a:endParaRPr lang="fr-FR" sz="2400" dirty="0"/>
          </a:p>
        </p:txBody>
      </p:sp>
      <p:graphicFrame>
        <p:nvGraphicFramePr>
          <p:cNvPr id="4" name="Tableau 3"/>
          <p:cNvGraphicFramePr>
            <a:graphicFrameLocks noGrp="1"/>
          </p:cNvGraphicFramePr>
          <p:nvPr>
            <p:extLst>
              <p:ext uri="{D42A27DB-BD31-4B8C-83A1-F6EECF244321}">
                <p14:modId xmlns:p14="http://schemas.microsoft.com/office/powerpoint/2010/main" val="185600224"/>
              </p:ext>
            </p:extLst>
          </p:nvPr>
        </p:nvGraphicFramePr>
        <p:xfrm>
          <a:off x="505125" y="1444285"/>
          <a:ext cx="10735093" cy="4839458"/>
        </p:xfrm>
        <a:graphic>
          <a:graphicData uri="http://schemas.openxmlformats.org/drawingml/2006/table">
            <a:tbl>
              <a:tblPr firstRow="1" bandRow="1">
                <a:tableStyleId>{2D5ABB26-0587-4C30-8999-92F81FD0307C}</a:tableStyleId>
              </a:tblPr>
              <a:tblGrid>
                <a:gridCol w="1968523">
                  <a:extLst>
                    <a:ext uri="{9D8B030D-6E8A-4147-A177-3AD203B41FA5}">
                      <a16:colId xmlns:a16="http://schemas.microsoft.com/office/drawing/2014/main" val="2936849990"/>
                    </a:ext>
                  </a:extLst>
                </a:gridCol>
                <a:gridCol w="3429041">
                  <a:extLst>
                    <a:ext uri="{9D8B030D-6E8A-4147-A177-3AD203B41FA5}">
                      <a16:colId xmlns:a16="http://schemas.microsoft.com/office/drawing/2014/main" val="3851655953"/>
                    </a:ext>
                  </a:extLst>
                </a:gridCol>
                <a:gridCol w="5337529">
                  <a:extLst>
                    <a:ext uri="{9D8B030D-6E8A-4147-A177-3AD203B41FA5}">
                      <a16:colId xmlns:a16="http://schemas.microsoft.com/office/drawing/2014/main" val="3976457753"/>
                    </a:ext>
                  </a:extLst>
                </a:gridCol>
              </a:tblGrid>
              <a:tr h="440566">
                <a:tc>
                  <a:txBody>
                    <a:bodyPr/>
                    <a:lstStyle/>
                    <a:p>
                      <a:endParaRPr lang="fr-FR" dirty="0"/>
                    </a:p>
                  </a:txBody>
                  <a:tcP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dirty="0" smtClean="0"/>
                        <a:t>Raison</a:t>
                      </a:r>
                      <a:r>
                        <a:rPr lang="fr-FR" baseline="0" dirty="0" smtClean="0"/>
                        <a:t> sociale </a:t>
                      </a:r>
                      <a:endParaRPr lang="fr-FR"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fr-FR" dirty="0" smtClean="0"/>
                        <a:t>Rôle </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06569521"/>
                  </a:ext>
                </a:extLst>
              </a:tr>
              <a:tr h="440566">
                <a:tc>
                  <a:txBody>
                    <a:bodyPr/>
                    <a:lstStyle/>
                    <a:p>
                      <a:r>
                        <a:rPr lang="fr-FR" dirty="0" smtClean="0"/>
                        <a:t>Mandataire </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986220"/>
                  </a:ext>
                </a:extLst>
              </a:tr>
              <a:tr h="440566">
                <a:tc>
                  <a:txBody>
                    <a:bodyPr/>
                    <a:lstStyle/>
                    <a:p>
                      <a:r>
                        <a:rPr lang="fr-FR" dirty="0" smtClean="0"/>
                        <a:t>Cotraitant 1</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2585987"/>
                  </a:ext>
                </a:extLst>
              </a:tr>
              <a:tr h="440566">
                <a:tc>
                  <a:txBody>
                    <a:bodyPr/>
                    <a:lstStyle/>
                    <a:p>
                      <a:r>
                        <a:rPr lang="fr-FR" dirty="0" smtClean="0"/>
                        <a:t>Cotraitant 2</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3929944"/>
                  </a:ext>
                </a:extLst>
              </a:tr>
              <a:tr h="433798">
                <a:tc>
                  <a:txBody>
                    <a:bodyPr/>
                    <a:lstStyle/>
                    <a:p>
                      <a:r>
                        <a:rPr lang="fr-FR" dirty="0" smtClean="0"/>
                        <a:t>…</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3629518"/>
                  </a:ext>
                </a:extLst>
              </a:tr>
              <a:tr h="440566">
                <a:tc>
                  <a:txBody>
                    <a:bodyPr/>
                    <a:lstStyle/>
                    <a:p>
                      <a:endParaRPr lang="fr-F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2866631"/>
                  </a:ext>
                </a:extLst>
              </a:tr>
              <a:tr h="440566">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3816373"/>
                  </a:ext>
                </a:extLst>
              </a:tr>
              <a:tr h="440566">
                <a:tc>
                  <a:txBody>
                    <a:bodyPr/>
                    <a:lstStyle/>
                    <a:p>
                      <a:r>
                        <a:rPr lang="fr-FR" dirty="0" smtClean="0"/>
                        <a:t>Sous-traitant 1</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9710666"/>
                  </a:ext>
                </a:extLst>
              </a:tr>
              <a:tr h="440566">
                <a:tc>
                  <a:txBody>
                    <a:bodyPr/>
                    <a:lstStyle/>
                    <a:p>
                      <a:r>
                        <a:rPr lang="fr-FR" dirty="0" smtClean="0"/>
                        <a:t>Sous-traitant 2</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6909204"/>
                  </a:ext>
                </a:extLst>
              </a:tr>
              <a:tr h="440566">
                <a:tc>
                  <a:txBody>
                    <a:bodyPr/>
                    <a:lstStyle/>
                    <a:p>
                      <a:r>
                        <a:rPr lang="fr-FR" dirty="0" smtClean="0"/>
                        <a:t>… </a:t>
                      </a:r>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4394893"/>
                  </a:ext>
                </a:extLst>
              </a:tr>
              <a:tr h="440566">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F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0237808"/>
                  </a:ext>
                </a:extLst>
              </a:tr>
            </a:tbl>
          </a:graphicData>
        </a:graphic>
      </p:graphicFrame>
    </p:spTree>
    <p:extLst>
      <p:ext uri="{BB962C8B-B14F-4D97-AF65-F5344CB8AC3E}">
        <p14:creationId xmlns:p14="http://schemas.microsoft.com/office/powerpoint/2010/main" val="1630771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2424" y="289345"/>
            <a:ext cx="11210925" cy="606006"/>
          </a:xfrm>
        </p:spPr>
        <p:txBody>
          <a:bodyPr anchor="ctr">
            <a:noAutofit/>
          </a:bodyPr>
          <a:lstStyle/>
          <a:p>
            <a:pPr lvl="0" algn="l"/>
            <a:r>
              <a:rPr lang="fr-FR" sz="2400" b="1" dirty="0"/>
              <a:t>Démarches visant à l’égalité professionnelle femmes/hommes, à l’insertion des personnes éloignées de l’emploi ou en situation de handicap dans sa société</a:t>
            </a:r>
          </a:p>
        </p:txBody>
      </p:sp>
      <p:sp>
        <p:nvSpPr>
          <p:cNvPr id="3" name="Sous-titre 2"/>
          <p:cNvSpPr>
            <a:spLocks noGrp="1"/>
          </p:cNvSpPr>
          <p:nvPr>
            <p:ph type="subTitle" idx="1"/>
          </p:nvPr>
        </p:nvSpPr>
        <p:spPr>
          <a:xfrm>
            <a:off x="422334" y="1001892"/>
            <a:ext cx="11141015" cy="4808357"/>
          </a:xfrm>
        </p:spPr>
        <p:txBody>
          <a:bodyPr>
            <a:normAutofit/>
          </a:bodyPr>
          <a:lstStyle/>
          <a:p>
            <a:pPr algn="l"/>
            <a:r>
              <a:rPr lang="fr-FR" sz="1800" dirty="0" smtClean="0">
                <a:solidFill>
                  <a:srgbClr val="002060"/>
                </a:solidFill>
              </a:rPr>
              <a:t>[TEXTE]</a:t>
            </a:r>
            <a:endParaRPr lang="fr-FR" sz="1800" dirty="0">
              <a:solidFill>
                <a:srgbClr val="002060"/>
              </a:solidFill>
            </a:endParaRPr>
          </a:p>
        </p:txBody>
      </p:sp>
    </p:spTree>
    <p:extLst>
      <p:ext uri="{BB962C8B-B14F-4D97-AF65-F5344CB8AC3E}">
        <p14:creationId xmlns:p14="http://schemas.microsoft.com/office/powerpoint/2010/main" val="4000143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3450565"/>
          </a:xfrm>
        </p:spPr>
        <p:txBody>
          <a:bodyPr anchor="ctr">
            <a:noAutofit/>
          </a:bodyPr>
          <a:lstStyle/>
          <a:p>
            <a:r>
              <a:rPr lang="fr-FR" sz="2400" dirty="0" smtClean="0"/>
              <a:t>CAPACITÉ MINIMALES / CONDITIONS DE PARTICIPATIONS </a:t>
            </a:r>
            <a:br>
              <a:rPr lang="fr-FR" sz="2400" dirty="0" smtClean="0"/>
            </a:br>
            <a:endParaRPr lang="fr-FR" sz="2400" dirty="0"/>
          </a:p>
        </p:txBody>
      </p:sp>
      <p:sp>
        <p:nvSpPr>
          <p:cNvPr id="3" name="Sous-titre 2"/>
          <p:cNvSpPr>
            <a:spLocks noGrp="1"/>
          </p:cNvSpPr>
          <p:nvPr>
            <p:ph type="subTitle" idx="1"/>
          </p:nvPr>
        </p:nvSpPr>
        <p:spPr>
          <a:xfrm>
            <a:off x="1584385" y="4697593"/>
            <a:ext cx="9144000" cy="1655762"/>
          </a:xfrm>
        </p:spPr>
        <p:txBody>
          <a:bodyPr/>
          <a:lstStyle/>
          <a:p>
            <a:r>
              <a:rPr lang="fr-FR" dirty="0" smtClean="0"/>
              <a:t>SOUS PEINE D’IRRECEVABILITÉ</a:t>
            </a:r>
            <a:endParaRPr lang="fr-FR" dirty="0"/>
          </a:p>
        </p:txBody>
      </p:sp>
    </p:spTree>
    <p:extLst>
      <p:ext uri="{BB962C8B-B14F-4D97-AF65-F5344CB8AC3E}">
        <p14:creationId xmlns:p14="http://schemas.microsoft.com/office/powerpoint/2010/main" val="453459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Capacité économique et financière </a:t>
            </a:r>
            <a:endParaRPr lang="fr-FR" dirty="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1601196962"/>
              </p:ext>
            </p:extLst>
          </p:nvPr>
        </p:nvGraphicFramePr>
        <p:xfrm>
          <a:off x="580726" y="2092968"/>
          <a:ext cx="10773087" cy="3526888"/>
        </p:xfrm>
        <a:graphic>
          <a:graphicData uri="http://schemas.openxmlformats.org/drawingml/2006/table">
            <a:tbl>
              <a:tblPr/>
              <a:tblGrid>
                <a:gridCol w="1176497">
                  <a:extLst>
                    <a:ext uri="{9D8B030D-6E8A-4147-A177-3AD203B41FA5}">
                      <a16:colId xmlns:a16="http://schemas.microsoft.com/office/drawing/2014/main" val="1809188234"/>
                    </a:ext>
                  </a:extLst>
                </a:gridCol>
                <a:gridCol w="832105">
                  <a:extLst>
                    <a:ext uri="{9D8B030D-6E8A-4147-A177-3AD203B41FA5}">
                      <a16:colId xmlns:a16="http://schemas.microsoft.com/office/drawing/2014/main" val="1074408729"/>
                    </a:ext>
                  </a:extLst>
                </a:gridCol>
                <a:gridCol w="721725">
                  <a:extLst>
                    <a:ext uri="{9D8B030D-6E8A-4147-A177-3AD203B41FA5}">
                      <a16:colId xmlns:a16="http://schemas.microsoft.com/office/drawing/2014/main" val="1991555351"/>
                    </a:ext>
                  </a:extLst>
                </a:gridCol>
                <a:gridCol w="804276">
                  <a:extLst>
                    <a:ext uri="{9D8B030D-6E8A-4147-A177-3AD203B41FA5}">
                      <a16:colId xmlns:a16="http://schemas.microsoft.com/office/drawing/2014/main" val="785618927"/>
                    </a:ext>
                  </a:extLst>
                </a:gridCol>
                <a:gridCol w="804276">
                  <a:extLst>
                    <a:ext uri="{9D8B030D-6E8A-4147-A177-3AD203B41FA5}">
                      <a16:colId xmlns:a16="http://schemas.microsoft.com/office/drawing/2014/main" val="1893617783"/>
                    </a:ext>
                  </a:extLst>
                </a:gridCol>
                <a:gridCol w="804276">
                  <a:extLst>
                    <a:ext uri="{9D8B030D-6E8A-4147-A177-3AD203B41FA5}">
                      <a16:colId xmlns:a16="http://schemas.microsoft.com/office/drawing/2014/main" val="3920377169"/>
                    </a:ext>
                  </a:extLst>
                </a:gridCol>
                <a:gridCol w="804276">
                  <a:extLst>
                    <a:ext uri="{9D8B030D-6E8A-4147-A177-3AD203B41FA5}">
                      <a16:colId xmlns:a16="http://schemas.microsoft.com/office/drawing/2014/main" val="2816754296"/>
                    </a:ext>
                  </a:extLst>
                </a:gridCol>
                <a:gridCol w="804276">
                  <a:extLst>
                    <a:ext uri="{9D8B030D-6E8A-4147-A177-3AD203B41FA5}">
                      <a16:colId xmlns:a16="http://schemas.microsoft.com/office/drawing/2014/main" val="236942763"/>
                    </a:ext>
                  </a:extLst>
                </a:gridCol>
                <a:gridCol w="804276">
                  <a:extLst>
                    <a:ext uri="{9D8B030D-6E8A-4147-A177-3AD203B41FA5}">
                      <a16:colId xmlns:a16="http://schemas.microsoft.com/office/drawing/2014/main" val="2751965422"/>
                    </a:ext>
                  </a:extLst>
                </a:gridCol>
                <a:gridCol w="804276">
                  <a:extLst>
                    <a:ext uri="{9D8B030D-6E8A-4147-A177-3AD203B41FA5}">
                      <a16:colId xmlns:a16="http://schemas.microsoft.com/office/drawing/2014/main" val="837417770"/>
                    </a:ext>
                  </a:extLst>
                </a:gridCol>
                <a:gridCol w="804276">
                  <a:extLst>
                    <a:ext uri="{9D8B030D-6E8A-4147-A177-3AD203B41FA5}">
                      <a16:colId xmlns:a16="http://schemas.microsoft.com/office/drawing/2014/main" val="3878222855"/>
                    </a:ext>
                  </a:extLst>
                </a:gridCol>
                <a:gridCol w="804276">
                  <a:extLst>
                    <a:ext uri="{9D8B030D-6E8A-4147-A177-3AD203B41FA5}">
                      <a16:colId xmlns:a16="http://schemas.microsoft.com/office/drawing/2014/main" val="862864052"/>
                    </a:ext>
                  </a:extLst>
                </a:gridCol>
                <a:gridCol w="804276">
                  <a:extLst>
                    <a:ext uri="{9D8B030D-6E8A-4147-A177-3AD203B41FA5}">
                      <a16:colId xmlns:a16="http://schemas.microsoft.com/office/drawing/2014/main" val="423113535"/>
                    </a:ext>
                  </a:extLst>
                </a:gridCol>
              </a:tblGrid>
              <a:tr h="720000">
                <a:tc rowSpan="7">
                  <a:txBody>
                    <a:bodyPr/>
                    <a:lstStyle/>
                    <a:p>
                      <a:pPr algn="ctr" fontAlgn="ctr"/>
                      <a:r>
                        <a:rPr lang="fr-FR" sz="1100" b="0" i="0" u="none" strike="noStrike" dirty="0" smtClean="0">
                          <a:solidFill>
                            <a:srgbClr val="000000"/>
                          </a:solidFill>
                          <a:effectLst/>
                          <a:latin typeface="Calibri" panose="020F0502020204030204" pitchFamily="34" charset="0"/>
                        </a:rPr>
                        <a:t>L’opérateur économique (membres du groupement et sous-traitants déclarés ou ayant fourni la preuve de la mise à disposition de leur moyen au profit du groupement) doit justifier d’un </a:t>
                      </a:r>
                      <a:r>
                        <a:rPr lang="fr-FR" sz="1100" b="1" i="0" u="none" strike="noStrike" dirty="0" smtClean="0">
                          <a:solidFill>
                            <a:srgbClr val="000000"/>
                          </a:solidFill>
                          <a:effectLst/>
                          <a:latin typeface="Calibri" panose="020F0502020204030204" pitchFamily="34" charset="0"/>
                        </a:rPr>
                        <a:t>chiffre d’affaires annuel au moins égal à </a:t>
                      </a:r>
                    </a:p>
                    <a:p>
                      <a:pPr algn="ctr" fontAlgn="ctr"/>
                      <a:r>
                        <a:rPr lang="fr-FR" sz="1100" b="1" i="0" u="none" strike="noStrike" dirty="0" smtClean="0">
                          <a:solidFill>
                            <a:srgbClr val="000000"/>
                          </a:solidFill>
                          <a:effectLst/>
                          <a:latin typeface="Calibri" panose="020F0502020204030204" pitchFamily="34" charset="0"/>
                        </a:rPr>
                        <a:t>37 000,00 € HT </a:t>
                      </a:r>
                      <a:r>
                        <a:rPr lang="fr-FR" sz="1100" b="0" i="0" u="none" strike="noStrike" dirty="0" smtClean="0">
                          <a:solidFill>
                            <a:srgbClr val="000000"/>
                          </a:solidFill>
                          <a:effectLst/>
                          <a:latin typeface="Calibri" panose="020F0502020204030204" pitchFamily="34" charset="0"/>
                        </a:rPr>
                        <a:t>sur les trois dernières années. </a:t>
                      </a:r>
                      <a:endParaRPr lang="fr-FR" sz="1100" b="0" i="0" u="none" strike="noStrike" dirty="0">
                        <a:solidFill>
                          <a:srgbClr val="000000"/>
                        </a:solidFill>
                        <a:effectLst/>
                        <a:latin typeface="Calibri" panose="020F0502020204030204" pitchFamily="34" charset="0"/>
                      </a:endParaRPr>
                    </a:p>
                  </a:txBody>
                  <a:tcPr marL="9525" marR="9525" marT="9525" marB="0" vert="vert27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algn="ctr" fontAlgn="ctr"/>
                      <a:r>
                        <a:rPr lang="fr-FR" sz="1000" b="0" i="0" u="none" strike="noStrike" dirty="0" smtClean="0">
                          <a:solidFill>
                            <a:srgbClr val="000000"/>
                          </a:solidFill>
                          <a:effectLst/>
                          <a:latin typeface="Calibri" panose="020F0502020204030204" pitchFamily="34" charset="0"/>
                        </a:rPr>
                        <a:t>Mandataire : </a:t>
                      </a:r>
                      <a:r>
                        <a:rPr lang="fr-FR" sz="1000" b="0" i="0" u="none" strike="noStrike" dirty="0" smtClean="0">
                          <a:solidFill>
                            <a:schemeClr val="accent5"/>
                          </a:solidFill>
                          <a:effectLst/>
                          <a:latin typeface="Calibri" panose="020F0502020204030204" pitchFamily="34" charset="0"/>
                        </a:rPr>
                        <a:t>[RAISON SOCIALE]</a:t>
                      </a:r>
                      <a:endParaRPr lang="fr-FR" sz="1000" b="0" i="0" u="none" strike="noStrike" dirty="0">
                        <a:solidFill>
                          <a:schemeClr val="accent5"/>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Cotraitant</a:t>
                      </a:r>
                      <a:r>
                        <a:rPr lang="fr-FR" sz="1000" b="0" i="0" u="none" strike="noStrike" baseline="0" dirty="0" smtClean="0">
                          <a:solidFill>
                            <a:srgbClr val="000000"/>
                          </a:solidFill>
                          <a:effectLst/>
                          <a:latin typeface="Calibri" panose="020F0502020204030204" pitchFamily="34" charset="0"/>
                        </a:rPr>
                        <a:t> 1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Cotraitant 2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Cotraitant 3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922294262"/>
                  </a:ext>
                </a:extLst>
              </a:tr>
              <a:tr h="286888">
                <a:tc vMerge="1">
                  <a:txBody>
                    <a:bodyPr/>
                    <a:lstStyle/>
                    <a:p>
                      <a:pPr algn="ctr" fontAlgn="ctr"/>
                      <a:endParaRPr lang="fr-FR" sz="1100" b="1" i="0" u="none" strike="noStrike" dirty="0">
                        <a:solidFill>
                          <a:srgbClr val="000000"/>
                        </a:solidFill>
                        <a:effectLst/>
                        <a:latin typeface="Calibri" panose="020F0502020204030204" pitchFamily="34" charset="0"/>
                      </a:endParaRP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2022</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2023</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2024</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2022</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2023</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2024</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2022</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2023</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2024</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2022</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2023</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CA 2024</a:t>
                      </a: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359186943"/>
                  </a:ext>
                </a:extLst>
              </a:tr>
              <a:tr h="360000">
                <a:tc vMerge="1">
                  <a:txBody>
                    <a:bodyPr/>
                    <a:lstStyle/>
                    <a:p>
                      <a:pPr algn="l" fontAlgn="ctr"/>
                      <a:endParaRPr lang="fr-FR"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141538967"/>
                  </a:ext>
                </a:extLst>
              </a:tr>
              <a:tr h="720000">
                <a:tc vMerge="1">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vert="vert27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Cotraitant</a:t>
                      </a:r>
                      <a:r>
                        <a:rPr lang="fr-FR" sz="1000" b="0" i="0" u="none" strike="noStrike" baseline="0" dirty="0" smtClean="0">
                          <a:solidFill>
                            <a:srgbClr val="000000"/>
                          </a:solidFill>
                          <a:effectLst/>
                          <a:latin typeface="Calibri" panose="020F0502020204030204" pitchFamily="34" charset="0"/>
                        </a:rPr>
                        <a:t> 4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Cotraitant</a:t>
                      </a:r>
                      <a:r>
                        <a:rPr lang="fr-FR" sz="1000" b="0" i="0" u="none" strike="noStrike" baseline="0" dirty="0" smtClean="0">
                          <a:solidFill>
                            <a:srgbClr val="000000"/>
                          </a:solidFill>
                          <a:effectLst/>
                          <a:latin typeface="Calibri" panose="020F0502020204030204" pitchFamily="34" charset="0"/>
                        </a:rPr>
                        <a:t> 5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Cotraitant</a:t>
                      </a:r>
                      <a:r>
                        <a:rPr lang="fr-FR" sz="1000" b="0" i="0" u="none" strike="noStrike" baseline="0" dirty="0" smtClean="0">
                          <a:solidFill>
                            <a:srgbClr val="000000"/>
                          </a:solidFill>
                          <a:effectLst/>
                          <a:latin typeface="Calibri" panose="020F0502020204030204" pitchFamily="34" charset="0"/>
                        </a:rPr>
                        <a:t> 6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Cotraitant</a:t>
                      </a:r>
                      <a:r>
                        <a:rPr lang="fr-FR" sz="1000" b="0" i="0" u="none" strike="noStrike" baseline="0" dirty="0" smtClean="0">
                          <a:solidFill>
                            <a:srgbClr val="000000"/>
                          </a:solidFill>
                          <a:effectLst/>
                          <a:latin typeface="Calibri" panose="020F0502020204030204" pitchFamily="34" charset="0"/>
                        </a:rPr>
                        <a:t> …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0370595"/>
                  </a:ext>
                </a:extLst>
              </a:tr>
              <a:tr h="360000">
                <a:tc vMerge="1">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vert="vert27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03146689"/>
                  </a:ext>
                </a:extLst>
              </a:tr>
              <a:tr h="720000">
                <a:tc vMerge="1">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vert="vert27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Sous-traitant 1</a:t>
                      </a:r>
                      <a:r>
                        <a:rPr lang="fr-FR" sz="1000" b="0" i="0" u="none" strike="noStrike" baseline="0" dirty="0" smtClean="0">
                          <a:solidFill>
                            <a:srgbClr val="000000"/>
                          </a:solidFill>
                          <a:effectLst/>
                          <a:latin typeface="Calibri" panose="020F0502020204030204" pitchFamily="34" charset="0"/>
                        </a:rPr>
                        <a:t>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Sous-traitant 2</a:t>
                      </a:r>
                      <a:r>
                        <a:rPr lang="fr-FR" sz="1000" b="0" i="0" u="none" strike="noStrike" baseline="0" dirty="0" smtClean="0">
                          <a:solidFill>
                            <a:srgbClr val="000000"/>
                          </a:solidFill>
                          <a:effectLst/>
                          <a:latin typeface="Calibri" panose="020F0502020204030204" pitchFamily="34" charset="0"/>
                        </a:rPr>
                        <a:t>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Sous-traitant 3</a:t>
                      </a:r>
                      <a:r>
                        <a:rPr lang="fr-FR" sz="1000" b="0" i="0" u="none" strike="noStrike" baseline="0" dirty="0" smtClean="0">
                          <a:solidFill>
                            <a:srgbClr val="000000"/>
                          </a:solidFill>
                          <a:effectLst/>
                          <a:latin typeface="Calibri" panose="020F0502020204030204" pitchFamily="34" charset="0"/>
                        </a:rPr>
                        <a:t>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Sous-traitant …</a:t>
                      </a:r>
                      <a:r>
                        <a:rPr lang="fr-FR" sz="1000" b="0" i="0" u="none" strike="noStrike" baseline="0" dirty="0" smtClean="0">
                          <a:solidFill>
                            <a:srgbClr val="000000"/>
                          </a:solidFill>
                          <a:effectLst/>
                          <a:latin typeface="Calibri" panose="020F0502020204030204" pitchFamily="34" charset="0"/>
                        </a:rPr>
                        <a:t> : </a:t>
                      </a:r>
                      <a:r>
                        <a:rPr lang="fr-FR" sz="1000" b="0" i="0" u="none" strike="noStrike" dirty="0" smtClean="0">
                          <a:solidFill>
                            <a:schemeClr val="accent5"/>
                          </a:solidFill>
                          <a:effectLst/>
                          <a:latin typeface="Calibri" panose="020F0502020204030204" pitchFamily="34" charset="0"/>
                        </a:rPr>
                        <a:t>[RAISON SOCIALE]</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381075022"/>
                  </a:ext>
                </a:extLst>
              </a:tr>
              <a:tr h="360000">
                <a:tc vMerge="1">
                  <a:txBody>
                    <a:bodyPr/>
                    <a:lstStyle/>
                    <a:p>
                      <a:pPr algn="ctr" fontAlgn="ctr"/>
                      <a:endParaRPr lang="fr-FR" sz="1100" b="0" i="0" u="none" strike="noStrike" dirty="0">
                        <a:solidFill>
                          <a:srgbClr val="000000"/>
                        </a:solidFill>
                        <a:effectLst/>
                        <a:latin typeface="Calibri" panose="020F0502020204030204" pitchFamily="34" charset="0"/>
                      </a:endParaRPr>
                    </a:p>
                  </a:txBody>
                  <a:tcPr marL="9525" marR="9525" marT="9525" marB="0" vert="vert27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511878045"/>
                  </a:ext>
                </a:extLst>
              </a:tr>
            </a:tbl>
          </a:graphicData>
        </a:graphic>
      </p:graphicFrame>
    </p:spTree>
    <p:extLst>
      <p:ext uri="{BB962C8B-B14F-4D97-AF65-F5344CB8AC3E}">
        <p14:creationId xmlns:p14="http://schemas.microsoft.com/office/powerpoint/2010/main" val="4127027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95312" y="-73819"/>
            <a:ext cx="10515600" cy="1325563"/>
          </a:xfrm>
        </p:spPr>
        <p:txBody>
          <a:bodyPr/>
          <a:lstStyle/>
          <a:p>
            <a:r>
              <a:rPr lang="fr-FR" dirty="0" smtClean="0"/>
              <a:t>Capacité technique et professionnelle </a:t>
            </a:r>
            <a:endParaRPr lang="fr-FR" dirty="0"/>
          </a:p>
        </p:txBody>
      </p:sp>
      <p:graphicFrame>
        <p:nvGraphicFramePr>
          <p:cNvPr id="6" name="Tableau 5"/>
          <p:cNvGraphicFramePr>
            <a:graphicFrameLocks noGrp="1"/>
          </p:cNvGraphicFramePr>
          <p:nvPr>
            <p:extLst>
              <p:ext uri="{D42A27DB-BD31-4B8C-83A1-F6EECF244321}">
                <p14:modId xmlns:p14="http://schemas.microsoft.com/office/powerpoint/2010/main" val="2311456319"/>
              </p:ext>
            </p:extLst>
          </p:nvPr>
        </p:nvGraphicFramePr>
        <p:xfrm>
          <a:off x="180976" y="1142998"/>
          <a:ext cx="11649074" cy="5356926"/>
        </p:xfrm>
        <a:graphic>
          <a:graphicData uri="http://schemas.openxmlformats.org/drawingml/2006/table">
            <a:tbl>
              <a:tblPr/>
              <a:tblGrid>
                <a:gridCol w="4190999">
                  <a:extLst>
                    <a:ext uri="{9D8B030D-6E8A-4147-A177-3AD203B41FA5}">
                      <a16:colId xmlns:a16="http://schemas.microsoft.com/office/drawing/2014/main" val="3357000864"/>
                    </a:ext>
                  </a:extLst>
                </a:gridCol>
                <a:gridCol w="2314575">
                  <a:extLst>
                    <a:ext uri="{9D8B030D-6E8A-4147-A177-3AD203B41FA5}">
                      <a16:colId xmlns:a16="http://schemas.microsoft.com/office/drawing/2014/main" val="1272654868"/>
                    </a:ext>
                  </a:extLst>
                </a:gridCol>
                <a:gridCol w="3149255">
                  <a:extLst>
                    <a:ext uri="{9D8B030D-6E8A-4147-A177-3AD203B41FA5}">
                      <a16:colId xmlns:a16="http://schemas.microsoft.com/office/drawing/2014/main" val="1987310881"/>
                    </a:ext>
                  </a:extLst>
                </a:gridCol>
                <a:gridCol w="1994245">
                  <a:extLst>
                    <a:ext uri="{9D8B030D-6E8A-4147-A177-3AD203B41FA5}">
                      <a16:colId xmlns:a16="http://schemas.microsoft.com/office/drawing/2014/main" val="2132786338"/>
                    </a:ext>
                  </a:extLst>
                </a:gridCol>
              </a:tblGrid>
              <a:tr h="1857377">
                <a:tc>
                  <a:txBody>
                    <a:bodyPr/>
                    <a:lstStyle/>
                    <a:p>
                      <a:pPr algn="ctr" fontAlgn="ctr"/>
                      <a:r>
                        <a:rPr lang="fr-FR" sz="1100" b="1" i="0" u="none" strike="noStrike" dirty="0">
                          <a:solidFill>
                            <a:srgbClr val="000000"/>
                          </a:solidFill>
                          <a:effectLst/>
                          <a:latin typeface="Calibri" panose="020F0502020204030204" pitchFamily="34" charset="0"/>
                        </a:rPr>
                        <a:t>Capacité technique et professionnelle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Raison sociale membre du groupement justifiant de la capacité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Preuve </a:t>
                      </a:r>
                      <a:r>
                        <a:rPr lang="fr-FR" sz="1000" b="1" i="0" u="none" strike="noStrike" dirty="0" smtClean="0">
                          <a:solidFill>
                            <a:srgbClr val="000000"/>
                          </a:solidFill>
                          <a:effectLst/>
                          <a:latin typeface="Calibri" panose="020F0502020204030204" pitchFamily="34" charset="0"/>
                        </a:rPr>
                        <a:t>apportée</a:t>
                      </a:r>
                    </a:p>
                    <a:p>
                      <a:pPr algn="ctr" fontAlgn="ctr"/>
                      <a:endParaRPr lang="fr-FR" sz="800" b="0" i="1" u="none" strike="noStrike" dirty="0" smtClean="0">
                        <a:solidFill>
                          <a:srgbClr val="000000"/>
                        </a:solidFill>
                        <a:effectLst/>
                        <a:latin typeface="Calibri" panose="020F0502020204030204" pitchFamily="34" charset="0"/>
                      </a:endParaRPr>
                    </a:p>
                    <a:p>
                      <a:pPr algn="ctr" fontAlgn="ctr"/>
                      <a:r>
                        <a:rPr lang="fr-FR" sz="800" b="0" i="1" u="none" strike="noStrike" dirty="0" smtClean="0">
                          <a:solidFill>
                            <a:srgbClr val="000000"/>
                          </a:solidFill>
                          <a:effectLst/>
                          <a:latin typeface="Calibri" panose="020F0502020204030204" pitchFamily="34" charset="0"/>
                        </a:rPr>
                        <a:t>Si certificat : joindre la copie du certificat </a:t>
                      </a:r>
                    </a:p>
                    <a:p>
                      <a:pPr algn="ctr" fontAlgn="ctr"/>
                      <a:r>
                        <a:rPr lang="fr-FR" sz="800" b="0" i="1" u="none" strike="noStrike" dirty="0" smtClean="0">
                          <a:solidFill>
                            <a:srgbClr val="000000"/>
                          </a:solidFill>
                          <a:effectLst/>
                          <a:latin typeface="Calibri" panose="020F0502020204030204" pitchFamily="34" charset="0"/>
                        </a:rPr>
                        <a:t>Si référence </a:t>
                      </a:r>
                      <a:r>
                        <a:rPr lang="fr-FR" sz="800" b="0" i="1" u="none" strike="noStrike" baseline="0" dirty="0" smtClean="0">
                          <a:solidFill>
                            <a:srgbClr val="000000"/>
                          </a:solidFill>
                          <a:effectLst/>
                          <a:latin typeface="Calibri" panose="020F0502020204030204" pitchFamily="34" charset="0"/>
                        </a:rPr>
                        <a:t> pour équivalence </a:t>
                      </a:r>
                      <a:r>
                        <a:rPr lang="fr-FR" sz="800" b="0" i="1" u="none" strike="noStrike" baseline="0" dirty="0" smtClean="0">
                          <a:solidFill>
                            <a:srgbClr val="000000"/>
                          </a:solidFill>
                          <a:effectLst/>
                          <a:latin typeface="Calibri" panose="020F0502020204030204" pitchFamily="34" charset="0"/>
                        </a:rPr>
                        <a:t>: </a:t>
                      </a:r>
                      <a:r>
                        <a:rPr lang="fr-FR" sz="800" b="0" i="1" u="none" strike="noStrike" dirty="0" smtClean="0">
                          <a:solidFill>
                            <a:srgbClr val="000000"/>
                          </a:solidFill>
                          <a:effectLst/>
                          <a:latin typeface="Calibri" panose="020F0502020204030204" pitchFamily="34" charset="0"/>
                        </a:rPr>
                        <a:t>Renseigner </a:t>
                      </a:r>
                      <a:r>
                        <a:rPr lang="fr-FR" sz="800" b="0" i="1" u="none" strike="noStrike" dirty="0" smtClean="0">
                          <a:solidFill>
                            <a:srgbClr val="000000"/>
                          </a:solidFill>
                          <a:effectLst/>
                          <a:latin typeface="Calibri" panose="020F0502020204030204" pitchFamily="34" charset="0"/>
                        </a:rPr>
                        <a:t>le cadre de référence</a:t>
                      </a:r>
                      <a:endParaRPr lang="fr-FR" sz="1000" b="0" i="1"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Si autre, moyen de preuve apporté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414636473"/>
                  </a:ext>
                </a:extLst>
              </a:tr>
              <a:tr h="1249967">
                <a:tc>
                  <a:txBody>
                    <a:bodyPr/>
                    <a:lstStyle/>
                    <a:p>
                      <a:pPr lvl="0"/>
                      <a:r>
                        <a:rPr lang="fr-FR" sz="1100" kern="1200" dirty="0" smtClean="0">
                          <a:solidFill>
                            <a:schemeClr val="tx1"/>
                          </a:solidFill>
                          <a:effectLst/>
                          <a:latin typeface="+mn-lt"/>
                          <a:ea typeface="+mn-ea"/>
                          <a:cs typeface="+mn-cs"/>
                        </a:rPr>
                        <a:t>Connaissance approfondie des architectures réseaux IP, des serveurs et des bases de données (fonctionnement et hébergement) </a:t>
                      </a:r>
                    </a:p>
                    <a:p>
                      <a:pPr lvl="1"/>
                      <a:r>
                        <a:rPr lang="fr-FR" sz="1100" kern="1200" dirty="0" smtClean="0">
                          <a:solidFill>
                            <a:schemeClr val="tx1"/>
                          </a:solidFill>
                          <a:effectLst/>
                          <a:latin typeface="+mn-lt"/>
                          <a:ea typeface="+mn-ea"/>
                          <a:cs typeface="+mn-cs"/>
                        </a:rPr>
                        <a:t>Compétences Windows Server : Infrastructure de virtualisation et de stockage (plan de reprise d’activité (PRA), DC, annuaire LDAP, GPO, ou équivalent</a:t>
                      </a:r>
                    </a:p>
                    <a:p>
                      <a:pPr lvl="1"/>
                      <a:r>
                        <a:rPr lang="fr-FR" sz="1100" kern="1200" dirty="0" smtClean="0">
                          <a:solidFill>
                            <a:schemeClr val="tx1"/>
                          </a:solidFill>
                          <a:effectLst/>
                          <a:latin typeface="+mn-lt"/>
                          <a:ea typeface="+mn-ea"/>
                          <a:cs typeface="+mn-cs"/>
                        </a:rPr>
                        <a:t>Compétences Système de gestion de base de données relationnelles, ou équivalent</a:t>
                      </a:r>
                    </a:p>
                    <a:p>
                      <a:pPr lvl="1"/>
                      <a:r>
                        <a:rPr lang="fr-FR" sz="1100" kern="1200" dirty="0" smtClean="0">
                          <a:solidFill>
                            <a:schemeClr val="tx1"/>
                          </a:solidFill>
                          <a:effectLst/>
                          <a:latin typeface="+mn-lt"/>
                          <a:ea typeface="+mn-ea"/>
                          <a:cs typeface="+mn-cs"/>
                        </a:rPr>
                        <a:t>Compétences Réseau : management des réseaux, des protocoles et du management des </a:t>
                      </a:r>
                      <a:r>
                        <a:rPr lang="fr-FR" sz="1100" kern="1200" dirty="0" err="1" smtClean="0">
                          <a:solidFill>
                            <a:schemeClr val="tx1"/>
                          </a:solidFill>
                          <a:effectLst/>
                          <a:latin typeface="+mn-lt"/>
                          <a:ea typeface="+mn-ea"/>
                          <a:cs typeface="+mn-cs"/>
                        </a:rPr>
                        <a:t>switchs</a:t>
                      </a:r>
                      <a:r>
                        <a:rPr lang="fr-FR" sz="1100" kern="1200" dirty="0" smtClean="0">
                          <a:solidFill>
                            <a:schemeClr val="tx1"/>
                          </a:solidFill>
                          <a:effectLst/>
                          <a:latin typeface="+mn-lt"/>
                          <a:ea typeface="+mn-ea"/>
                          <a:cs typeface="+mn-cs"/>
                        </a:rPr>
                        <a:t> gestion des flux, filtrage, serveur radius, authentification et imputabilité des accès aux applications, ou équivalent</a:t>
                      </a:r>
                    </a:p>
                    <a:p>
                      <a:pPr lvl="1"/>
                      <a:r>
                        <a:rPr lang="fr-FR" sz="1100" kern="1200" dirty="0" smtClean="0">
                          <a:solidFill>
                            <a:schemeClr val="tx1"/>
                          </a:solidFill>
                          <a:effectLst/>
                          <a:latin typeface="+mn-lt"/>
                          <a:ea typeface="+mn-ea"/>
                          <a:cs typeface="+mn-cs"/>
                        </a:rPr>
                        <a:t>Maitriser la gestion de configuration du système (cartographie et carte d’identité détaillée), ou équivalent</a:t>
                      </a:r>
                    </a:p>
                    <a:p>
                      <a:pPr lvl="1"/>
                      <a:r>
                        <a:rPr lang="fr-FR" sz="1100" kern="1200" dirty="0" smtClean="0">
                          <a:solidFill>
                            <a:schemeClr val="tx1"/>
                          </a:solidFill>
                          <a:effectLst/>
                          <a:latin typeface="+mn-lt"/>
                          <a:ea typeface="+mn-ea"/>
                          <a:cs typeface="+mn-cs"/>
                        </a:rPr>
                        <a:t>Compétences en politique de sécurité du réseau firewall et filtrage des flux et des protocoles, ou équivalent</a:t>
                      </a:r>
                    </a:p>
                    <a:p>
                      <a:pPr lvl="1"/>
                      <a:r>
                        <a:rPr lang="fr-FR" sz="1100" kern="1200" dirty="0" smtClean="0">
                          <a:solidFill>
                            <a:schemeClr val="tx1"/>
                          </a:solidFill>
                          <a:effectLst/>
                          <a:latin typeface="+mn-lt"/>
                          <a:ea typeface="+mn-ea"/>
                          <a:cs typeface="+mn-cs"/>
                        </a:rPr>
                        <a:t>Compétences de gestion des sauvegardes et des restaurations ou équivalent</a:t>
                      </a:r>
                    </a:p>
                    <a:p>
                      <a:pPr lvl="1"/>
                      <a:r>
                        <a:rPr lang="fr-FR" sz="1100" kern="1200" dirty="0" smtClean="0">
                          <a:solidFill>
                            <a:schemeClr val="tx1"/>
                          </a:solidFill>
                          <a:effectLst/>
                          <a:latin typeface="+mn-lt"/>
                          <a:ea typeface="+mn-ea"/>
                          <a:cs typeface="+mn-cs"/>
                        </a:rPr>
                        <a:t>Maîtrise des systèmes anti-virus (client serveur), ou équivalent</a:t>
                      </a:r>
                    </a:p>
                    <a:p>
                      <a:pPr lvl="1"/>
                      <a:r>
                        <a:rPr lang="fr-FR" sz="1100" kern="1200" dirty="0" smtClean="0">
                          <a:solidFill>
                            <a:schemeClr val="tx1"/>
                          </a:solidFill>
                          <a:effectLst/>
                          <a:latin typeface="+mn-lt"/>
                          <a:ea typeface="+mn-ea"/>
                          <a:cs typeface="+mn-cs"/>
                        </a:rPr>
                        <a:t>Tests : Spécifier et ou comprendre les tests unitaires et transverses, multi techniques.</a:t>
                      </a:r>
                    </a:p>
                    <a:p>
                      <a:pP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5054145"/>
                  </a:ext>
                </a:extLst>
              </a:tr>
            </a:tbl>
          </a:graphicData>
        </a:graphic>
      </p:graphicFrame>
    </p:spTree>
    <p:extLst>
      <p:ext uri="{BB962C8B-B14F-4D97-AF65-F5344CB8AC3E}">
        <p14:creationId xmlns:p14="http://schemas.microsoft.com/office/powerpoint/2010/main" val="4008174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95312" y="-73819"/>
            <a:ext cx="10515600" cy="1325563"/>
          </a:xfrm>
        </p:spPr>
        <p:txBody>
          <a:bodyPr/>
          <a:lstStyle/>
          <a:p>
            <a:r>
              <a:rPr lang="fr-FR" dirty="0" smtClean="0"/>
              <a:t>Capacité technique et professionnelle </a:t>
            </a:r>
            <a:endParaRPr lang="fr-FR" dirty="0"/>
          </a:p>
        </p:txBody>
      </p:sp>
      <p:graphicFrame>
        <p:nvGraphicFramePr>
          <p:cNvPr id="6" name="Tableau 5"/>
          <p:cNvGraphicFramePr>
            <a:graphicFrameLocks noGrp="1"/>
          </p:cNvGraphicFramePr>
          <p:nvPr>
            <p:extLst>
              <p:ext uri="{D42A27DB-BD31-4B8C-83A1-F6EECF244321}">
                <p14:modId xmlns:p14="http://schemas.microsoft.com/office/powerpoint/2010/main" val="4207661093"/>
              </p:ext>
            </p:extLst>
          </p:nvPr>
        </p:nvGraphicFramePr>
        <p:xfrm>
          <a:off x="180976" y="1142998"/>
          <a:ext cx="11649074" cy="3481961"/>
        </p:xfrm>
        <a:graphic>
          <a:graphicData uri="http://schemas.openxmlformats.org/drawingml/2006/table">
            <a:tbl>
              <a:tblPr/>
              <a:tblGrid>
                <a:gridCol w="4190999">
                  <a:extLst>
                    <a:ext uri="{9D8B030D-6E8A-4147-A177-3AD203B41FA5}">
                      <a16:colId xmlns:a16="http://schemas.microsoft.com/office/drawing/2014/main" val="3357000864"/>
                    </a:ext>
                  </a:extLst>
                </a:gridCol>
                <a:gridCol w="2314575">
                  <a:extLst>
                    <a:ext uri="{9D8B030D-6E8A-4147-A177-3AD203B41FA5}">
                      <a16:colId xmlns:a16="http://schemas.microsoft.com/office/drawing/2014/main" val="1272654868"/>
                    </a:ext>
                  </a:extLst>
                </a:gridCol>
                <a:gridCol w="3149255">
                  <a:extLst>
                    <a:ext uri="{9D8B030D-6E8A-4147-A177-3AD203B41FA5}">
                      <a16:colId xmlns:a16="http://schemas.microsoft.com/office/drawing/2014/main" val="1987310881"/>
                    </a:ext>
                  </a:extLst>
                </a:gridCol>
                <a:gridCol w="1994245">
                  <a:extLst>
                    <a:ext uri="{9D8B030D-6E8A-4147-A177-3AD203B41FA5}">
                      <a16:colId xmlns:a16="http://schemas.microsoft.com/office/drawing/2014/main" val="2132786338"/>
                    </a:ext>
                  </a:extLst>
                </a:gridCol>
              </a:tblGrid>
              <a:tr h="1857377">
                <a:tc>
                  <a:txBody>
                    <a:bodyPr/>
                    <a:lstStyle/>
                    <a:p>
                      <a:pPr algn="ctr" fontAlgn="ctr"/>
                      <a:r>
                        <a:rPr lang="fr-FR" sz="1100" b="1" i="0" u="none" strike="noStrike" dirty="0">
                          <a:solidFill>
                            <a:srgbClr val="000000"/>
                          </a:solidFill>
                          <a:effectLst/>
                          <a:latin typeface="Calibri" panose="020F0502020204030204" pitchFamily="34" charset="0"/>
                        </a:rPr>
                        <a:t>Capacité technique et professionnelle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Raison sociale membre du groupement justifiant de la capacité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Preuve </a:t>
                      </a:r>
                      <a:r>
                        <a:rPr lang="fr-FR" sz="1000" b="1" i="0" u="none" strike="noStrike" dirty="0" smtClean="0">
                          <a:solidFill>
                            <a:srgbClr val="000000"/>
                          </a:solidFill>
                          <a:effectLst/>
                          <a:latin typeface="Calibri" panose="020F0502020204030204" pitchFamily="34" charset="0"/>
                        </a:rPr>
                        <a:t>apportée</a:t>
                      </a:r>
                    </a:p>
                    <a:p>
                      <a:pPr algn="ctr" fontAlgn="ctr"/>
                      <a:endParaRPr lang="fr-FR" sz="800" b="0" i="1" u="none" strike="noStrike" dirty="0" smtClean="0">
                        <a:solidFill>
                          <a:srgbClr val="000000"/>
                        </a:solidFill>
                        <a:effectLst/>
                        <a:latin typeface="Calibri" panose="020F0502020204030204" pitchFamily="34" charset="0"/>
                      </a:endParaRPr>
                    </a:p>
                    <a:p>
                      <a:pPr algn="ctr" fontAlgn="ctr"/>
                      <a:r>
                        <a:rPr lang="fr-FR" sz="800" b="0" i="1" u="none" strike="noStrike" dirty="0" smtClean="0">
                          <a:solidFill>
                            <a:srgbClr val="000000"/>
                          </a:solidFill>
                          <a:effectLst/>
                          <a:latin typeface="Calibri" panose="020F0502020204030204" pitchFamily="34" charset="0"/>
                        </a:rPr>
                        <a:t>Si certificat : joindre la copie du certificat </a:t>
                      </a:r>
                    </a:p>
                    <a:p>
                      <a:pPr algn="ctr" fontAlgn="ctr"/>
                      <a:r>
                        <a:rPr lang="fr-FR" sz="800" b="0" i="1" u="none" strike="noStrike" dirty="0" smtClean="0">
                          <a:solidFill>
                            <a:srgbClr val="000000"/>
                          </a:solidFill>
                          <a:effectLst/>
                          <a:latin typeface="Calibri" panose="020F0502020204030204" pitchFamily="34" charset="0"/>
                        </a:rPr>
                        <a:t>Si référence </a:t>
                      </a:r>
                      <a:r>
                        <a:rPr lang="fr-FR" sz="800" b="0" i="1" u="none" strike="noStrike" baseline="0" dirty="0" smtClean="0">
                          <a:solidFill>
                            <a:srgbClr val="000000"/>
                          </a:solidFill>
                          <a:effectLst/>
                          <a:latin typeface="Calibri" panose="020F0502020204030204" pitchFamily="34" charset="0"/>
                        </a:rPr>
                        <a:t> pour équivalence </a:t>
                      </a:r>
                      <a:r>
                        <a:rPr lang="fr-FR" sz="800" b="0" i="1" u="none" strike="noStrike" baseline="0" dirty="0" smtClean="0">
                          <a:solidFill>
                            <a:srgbClr val="000000"/>
                          </a:solidFill>
                          <a:effectLst/>
                          <a:latin typeface="Calibri" panose="020F0502020204030204" pitchFamily="34" charset="0"/>
                        </a:rPr>
                        <a:t>: </a:t>
                      </a:r>
                      <a:r>
                        <a:rPr lang="fr-FR" sz="800" b="0" i="1" u="none" strike="noStrike" dirty="0" smtClean="0">
                          <a:solidFill>
                            <a:srgbClr val="000000"/>
                          </a:solidFill>
                          <a:effectLst/>
                          <a:latin typeface="Calibri" panose="020F0502020204030204" pitchFamily="34" charset="0"/>
                        </a:rPr>
                        <a:t>Renseigner </a:t>
                      </a:r>
                      <a:r>
                        <a:rPr lang="fr-FR" sz="800" b="0" i="1" u="none" strike="noStrike" dirty="0" smtClean="0">
                          <a:solidFill>
                            <a:srgbClr val="000000"/>
                          </a:solidFill>
                          <a:effectLst/>
                          <a:latin typeface="Calibri" panose="020F0502020204030204" pitchFamily="34" charset="0"/>
                        </a:rPr>
                        <a:t>le cadre de référence</a:t>
                      </a:r>
                      <a:endParaRPr lang="fr-FR" sz="1000" b="0" i="1"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Si autre, moyen de preuve apporté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414636473"/>
                  </a:ext>
                </a:extLst>
              </a:tr>
              <a:tr h="1249967">
                <a:tc>
                  <a:txBody>
                    <a:bodyPr/>
                    <a:lstStyle/>
                    <a:p>
                      <a:pPr marL="0" lvl="0" indent="0" algn="just">
                        <a:lnSpc>
                          <a:spcPct val="107000"/>
                        </a:lnSpc>
                        <a:spcBef>
                          <a:spcPts val="600"/>
                        </a:spcBef>
                        <a:spcAft>
                          <a:spcPts val="600"/>
                        </a:spcAft>
                        <a:buFont typeface="Symbol" panose="05050102010706020507" pitchFamily="18" charset="2"/>
                        <a:buNone/>
                      </a:pPr>
                      <a:endParaRPr lang="fr-FR" sz="1100" dirty="0" smtClean="0">
                        <a:effectLst/>
                        <a:latin typeface="Arial" panose="020B0604020202020204" pitchFamily="34" charset="0"/>
                        <a:ea typeface="Calibri" panose="020F0502020204030204" pitchFamily="34" charset="0"/>
                        <a:cs typeface="Times New Roman" panose="02020603050405020304" pitchFamily="18" charset="0"/>
                      </a:endParaRPr>
                    </a:p>
                    <a:p>
                      <a:pPr marL="0" lvl="0" indent="0" algn="just">
                        <a:lnSpc>
                          <a:spcPct val="107000"/>
                        </a:lnSpc>
                        <a:spcBef>
                          <a:spcPts val="600"/>
                        </a:spcBef>
                        <a:spcAft>
                          <a:spcPts val="600"/>
                        </a:spcAft>
                        <a:buFont typeface="Symbol" panose="05050102010706020507" pitchFamily="18" charset="2"/>
                        <a:buNone/>
                      </a:pPr>
                      <a:r>
                        <a:rPr lang="fr-FR" sz="1100" dirty="0" smtClean="0">
                          <a:effectLst/>
                          <a:latin typeface="Arial" panose="020B0604020202020204" pitchFamily="34" charset="0"/>
                          <a:ea typeface="Calibri" panose="020F0502020204030204" pitchFamily="34" charset="0"/>
                          <a:cs typeface="Times New Roman" panose="02020603050405020304" pitchFamily="18" charset="0"/>
                        </a:rPr>
                        <a:t>Connaissance approfondie des systèmes informatiques des systèmes de surveillance : Contrôle d’accès / Détection, vidéo surveillance et GTC, </a:t>
                      </a:r>
                      <a:r>
                        <a:rPr lang="fr-FR" sz="1100" dirty="0" err="1" smtClean="0">
                          <a:effectLst/>
                          <a:latin typeface="Arial" panose="020B0604020202020204" pitchFamily="34" charset="0"/>
                          <a:ea typeface="Calibri" panose="020F0502020204030204" pitchFamily="34" charset="0"/>
                          <a:cs typeface="Times New Roman" panose="02020603050405020304" pitchFamily="18" charset="0"/>
                        </a:rPr>
                        <a:t>etc</a:t>
                      </a:r>
                      <a:r>
                        <a:rPr lang="fr-FR" sz="1100" dirty="0" smtClean="0">
                          <a:effectLst/>
                          <a:latin typeface="Arial" panose="020B0604020202020204" pitchFamily="34" charset="0"/>
                          <a:ea typeface="Calibri" panose="020F0502020204030204" pitchFamily="34" charset="0"/>
                          <a:cs typeface="Times New Roman" panose="02020603050405020304" pitchFamily="18" charset="0"/>
                        </a:rPr>
                        <a:t> et en particulier, des exigences applicables ANSSI et DGSIC (</a:t>
                      </a:r>
                      <a:r>
                        <a:rPr lang="fr-FR" sz="1100" dirty="0" err="1" smtClean="0">
                          <a:effectLst/>
                          <a:latin typeface="Arial" panose="020B0604020202020204" pitchFamily="34" charset="0"/>
                          <a:ea typeface="Calibri" panose="020F0502020204030204" pitchFamily="34" charset="0"/>
                          <a:cs typeface="Times New Roman" panose="02020603050405020304" pitchFamily="18" charset="0"/>
                        </a:rPr>
                        <a:t>MinARm</a:t>
                      </a:r>
                      <a:r>
                        <a:rPr lang="fr-FR" sz="1100" dirty="0" smtClean="0">
                          <a:effectLst/>
                          <a:latin typeface="Arial" panose="020B0604020202020204" pitchFamily="34" charset="0"/>
                          <a:ea typeface="Calibri" panose="020F0502020204030204" pitchFamily="34" charset="0"/>
                          <a:cs typeface="Times New Roman" panose="02020603050405020304" pitchFamily="18" charset="0"/>
                        </a:rPr>
                        <a:t>) ou équivalent. Cette exigence peut être attestée par tout moyen (qualifications, norme ISO…). </a:t>
                      </a:r>
                    </a:p>
                    <a:p>
                      <a:pP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5054145"/>
                  </a:ext>
                </a:extLst>
              </a:tr>
            </a:tbl>
          </a:graphicData>
        </a:graphic>
      </p:graphicFrame>
    </p:spTree>
    <p:extLst>
      <p:ext uri="{BB962C8B-B14F-4D97-AF65-F5344CB8AC3E}">
        <p14:creationId xmlns:p14="http://schemas.microsoft.com/office/powerpoint/2010/main" val="180340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95312" y="-73819"/>
            <a:ext cx="10515600" cy="1325563"/>
          </a:xfrm>
        </p:spPr>
        <p:txBody>
          <a:bodyPr/>
          <a:lstStyle/>
          <a:p>
            <a:r>
              <a:rPr lang="fr-FR" dirty="0" smtClean="0"/>
              <a:t>Capacité technique et professionnelle </a:t>
            </a:r>
            <a:endParaRPr lang="fr-FR" dirty="0"/>
          </a:p>
        </p:txBody>
      </p:sp>
      <p:graphicFrame>
        <p:nvGraphicFramePr>
          <p:cNvPr id="6" name="Tableau 5"/>
          <p:cNvGraphicFramePr>
            <a:graphicFrameLocks noGrp="1"/>
          </p:cNvGraphicFramePr>
          <p:nvPr>
            <p:extLst>
              <p:ext uri="{D42A27DB-BD31-4B8C-83A1-F6EECF244321}">
                <p14:modId xmlns:p14="http://schemas.microsoft.com/office/powerpoint/2010/main" val="2679280648"/>
              </p:ext>
            </p:extLst>
          </p:nvPr>
        </p:nvGraphicFramePr>
        <p:xfrm>
          <a:off x="180976" y="1142998"/>
          <a:ext cx="11649074" cy="4813556"/>
        </p:xfrm>
        <a:graphic>
          <a:graphicData uri="http://schemas.openxmlformats.org/drawingml/2006/table">
            <a:tbl>
              <a:tblPr/>
              <a:tblGrid>
                <a:gridCol w="4190999">
                  <a:extLst>
                    <a:ext uri="{9D8B030D-6E8A-4147-A177-3AD203B41FA5}">
                      <a16:colId xmlns:a16="http://schemas.microsoft.com/office/drawing/2014/main" val="3357000864"/>
                    </a:ext>
                  </a:extLst>
                </a:gridCol>
                <a:gridCol w="2314575">
                  <a:extLst>
                    <a:ext uri="{9D8B030D-6E8A-4147-A177-3AD203B41FA5}">
                      <a16:colId xmlns:a16="http://schemas.microsoft.com/office/drawing/2014/main" val="1272654868"/>
                    </a:ext>
                  </a:extLst>
                </a:gridCol>
                <a:gridCol w="3149255">
                  <a:extLst>
                    <a:ext uri="{9D8B030D-6E8A-4147-A177-3AD203B41FA5}">
                      <a16:colId xmlns:a16="http://schemas.microsoft.com/office/drawing/2014/main" val="1987310881"/>
                    </a:ext>
                  </a:extLst>
                </a:gridCol>
                <a:gridCol w="1994245">
                  <a:extLst>
                    <a:ext uri="{9D8B030D-6E8A-4147-A177-3AD203B41FA5}">
                      <a16:colId xmlns:a16="http://schemas.microsoft.com/office/drawing/2014/main" val="2132786338"/>
                    </a:ext>
                  </a:extLst>
                </a:gridCol>
              </a:tblGrid>
              <a:tr h="1857377">
                <a:tc>
                  <a:txBody>
                    <a:bodyPr/>
                    <a:lstStyle/>
                    <a:p>
                      <a:pPr algn="ctr" fontAlgn="ctr"/>
                      <a:r>
                        <a:rPr lang="fr-FR" sz="1100" b="1" i="0" u="none" strike="noStrike" dirty="0">
                          <a:solidFill>
                            <a:srgbClr val="000000"/>
                          </a:solidFill>
                          <a:effectLst/>
                          <a:latin typeface="Calibri" panose="020F0502020204030204" pitchFamily="34" charset="0"/>
                        </a:rPr>
                        <a:t>Capacité technique et professionnelle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Raison sociale membre du groupement justifiant de la capacité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Preuve </a:t>
                      </a:r>
                      <a:r>
                        <a:rPr lang="fr-FR" sz="1000" b="1" i="0" u="none" strike="noStrike" dirty="0" smtClean="0">
                          <a:solidFill>
                            <a:srgbClr val="000000"/>
                          </a:solidFill>
                          <a:effectLst/>
                          <a:latin typeface="Calibri" panose="020F0502020204030204" pitchFamily="34" charset="0"/>
                        </a:rPr>
                        <a:t>apportée</a:t>
                      </a:r>
                    </a:p>
                    <a:p>
                      <a:pPr algn="ctr" fontAlgn="ctr"/>
                      <a:endParaRPr lang="fr-FR" sz="800" b="0" i="1" u="none" strike="noStrike" dirty="0" smtClean="0">
                        <a:solidFill>
                          <a:srgbClr val="000000"/>
                        </a:solidFill>
                        <a:effectLst/>
                        <a:latin typeface="Calibri" panose="020F0502020204030204" pitchFamily="34" charset="0"/>
                      </a:endParaRPr>
                    </a:p>
                    <a:p>
                      <a:pPr algn="ctr" fontAlgn="ctr"/>
                      <a:r>
                        <a:rPr lang="fr-FR" sz="800" b="0" i="1" u="none" strike="noStrike" dirty="0" smtClean="0">
                          <a:solidFill>
                            <a:srgbClr val="000000"/>
                          </a:solidFill>
                          <a:effectLst/>
                          <a:latin typeface="Calibri" panose="020F0502020204030204" pitchFamily="34" charset="0"/>
                        </a:rPr>
                        <a:t>Si certificat : joindre la copie du certificat </a:t>
                      </a:r>
                    </a:p>
                    <a:p>
                      <a:pPr algn="ctr" fontAlgn="ctr"/>
                      <a:r>
                        <a:rPr lang="fr-FR" sz="800" b="0" i="1" u="none" strike="noStrike" dirty="0" smtClean="0">
                          <a:solidFill>
                            <a:srgbClr val="000000"/>
                          </a:solidFill>
                          <a:effectLst/>
                          <a:latin typeface="Calibri" panose="020F0502020204030204" pitchFamily="34" charset="0"/>
                        </a:rPr>
                        <a:t>Si référence </a:t>
                      </a:r>
                      <a:r>
                        <a:rPr lang="fr-FR" sz="800" b="0" i="1" u="none" strike="noStrike" baseline="0" dirty="0" smtClean="0">
                          <a:solidFill>
                            <a:srgbClr val="000000"/>
                          </a:solidFill>
                          <a:effectLst/>
                          <a:latin typeface="Calibri" panose="020F0502020204030204" pitchFamily="34" charset="0"/>
                        </a:rPr>
                        <a:t> pour équivalence </a:t>
                      </a:r>
                      <a:r>
                        <a:rPr lang="fr-FR" sz="800" b="0" i="1" u="none" strike="noStrike" baseline="0" dirty="0" smtClean="0">
                          <a:solidFill>
                            <a:srgbClr val="000000"/>
                          </a:solidFill>
                          <a:effectLst/>
                          <a:latin typeface="Calibri" panose="020F0502020204030204" pitchFamily="34" charset="0"/>
                        </a:rPr>
                        <a:t>: </a:t>
                      </a:r>
                      <a:r>
                        <a:rPr lang="fr-FR" sz="800" b="0" i="1" u="none" strike="noStrike" dirty="0" smtClean="0">
                          <a:solidFill>
                            <a:srgbClr val="000000"/>
                          </a:solidFill>
                          <a:effectLst/>
                          <a:latin typeface="Calibri" panose="020F0502020204030204" pitchFamily="34" charset="0"/>
                        </a:rPr>
                        <a:t>Renseigner </a:t>
                      </a:r>
                      <a:r>
                        <a:rPr lang="fr-FR" sz="800" b="0" i="1" u="none" strike="noStrike" dirty="0" smtClean="0">
                          <a:solidFill>
                            <a:srgbClr val="000000"/>
                          </a:solidFill>
                          <a:effectLst/>
                          <a:latin typeface="Calibri" panose="020F0502020204030204" pitchFamily="34" charset="0"/>
                        </a:rPr>
                        <a:t>le cadre de référence</a:t>
                      </a:r>
                      <a:endParaRPr lang="fr-FR" sz="1000" b="0" i="1"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1" i="0" u="none" strike="noStrike" dirty="0">
                          <a:solidFill>
                            <a:srgbClr val="000000"/>
                          </a:solidFill>
                          <a:effectLst/>
                          <a:latin typeface="Calibri" panose="020F0502020204030204" pitchFamily="34" charset="0"/>
                        </a:rPr>
                        <a:t>Si autre, moyen de preuve apporté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414636473"/>
                  </a:ext>
                </a:extLst>
              </a:tr>
              <a:tr h="1249967">
                <a:tc>
                  <a:txBody>
                    <a:bodyPr/>
                    <a:lstStyle/>
                    <a:p>
                      <a:pPr marL="0" lvl="0" indent="0" algn="just">
                        <a:lnSpc>
                          <a:spcPct val="107000"/>
                        </a:lnSpc>
                        <a:spcBef>
                          <a:spcPts val="600"/>
                        </a:spcBef>
                        <a:spcAft>
                          <a:spcPts val="600"/>
                        </a:spcAft>
                        <a:buFont typeface="Symbol" panose="05050102010706020507" pitchFamily="18" charset="2"/>
                        <a:buNone/>
                      </a:pPr>
                      <a:endParaRPr lang="fr-FR" sz="1100" dirty="0" smtClean="0">
                        <a:effectLst/>
                        <a:latin typeface="Arial" panose="020B0604020202020204" pitchFamily="34" charset="0"/>
                        <a:ea typeface="Calibri" panose="020F0502020204030204" pitchFamily="34" charset="0"/>
                        <a:cs typeface="Times New Roman" panose="02020603050405020304" pitchFamily="18" charset="0"/>
                      </a:endParaRPr>
                    </a:p>
                    <a:p>
                      <a:r>
                        <a:rPr lang="fr-FR" sz="1400" kern="1200" dirty="0" smtClean="0">
                          <a:solidFill>
                            <a:schemeClr val="tx1"/>
                          </a:solidFill>
                          <a:effectLst/>
                          <a:latin typeface="+mn-lt"/>
                          <a:ea typeface="+mn-ea"/>
                          <a:cs typeface="+mn-cs"/>
                        </a:rPr>
                        <a:t>Dans le cas où le candidat serait dans l’impossibilité de justifier cette compétence par d’autres moyens, il est exigé, le suivi une formation à la </a:t>
                      </a:r>
                      <a:r>
                        <a:rPr lang="fr-FR" sz="1400" kern="1200" dirty="0" err="1" smtClean="0">
                          <a:solidFill>
                            <a:schemeClr val="tx1"/>
                          </a:solidFill>
                          <a:effectLst/>
                          <a:latin typeface="+mn-lt"/>
                          <a:ea typeface="+mn-ea"/>
                          <a:cs typeface="+mn-cs"/>
                        </a:rPr>
                        <a:t>cybersécurité</a:t>
                      </a:r>
                      <a:r>
                        <a:rPr lang="fr-FR" sz="1400" kern="1200" dirty="0" smtClean="0">
                          <a:solidFill>
                            <a:schemeClr val="tx1"/>
                          </a:solidFill>
                          <a:effectLst/>
                          <a:latin typeface="+mn-lt"/>
                          <a:ea typeface="+mn-ea"/>
                          <a:cs typeface="+mn-cs"/>
                        </a:rPr>
                        <a:t> dispensée par l’ANSSI (MOOC de l’ANSSI) ou la fourniture d’équivalences permettant de juger du niveau de maturité du prestataire dans le domaine cyber. Cela peut être organisationnel (nombre de collaborateurs avec niveau de qualification/formation pour évaluer une capacité à traiter seul ou à devoir </a:t>
                      </a:r>
                      <a:r>
                        <a:rPr lang="fr-FR" sz="1400" kern="1200" dirty="0" err="1" smtClean="0">
                          <a:solidFill>
                            <a:schemeClr val="tx1"/>
                          </a:solidFill>
                          <a:effectLst/>
                          <a:latin typeface="+mn-lt"/>
                          <a:ea typeface="+mn-ea"/>
                          <a:cs typeface="+mn-cs"/>
                        </a:rPr>
                        <a:t>co</a:t>
                      </a:r>
                      <a:r>
                        <a:rPr lang="fr-FR" sz="1400" kern="1200" dirty="0" smtClean="0">
                          <a:solidFill>
                            <a:schemeClr val="tx1"/>
                          </a:solidFill>
                          <a:effectLst/>
                          <a:latin typeface="+mn-lt"/>
                          <a:ea typeface="+mn-ea"/>
                          <a:cs typeface="+mn-cs"/>
                        </a:rPr>
                        <a:t>-traiter voir sous-traiter un marché …), ou des références avec d’autres prestations réalisées justifiant de la prise en compte du risque Cyber.</a:t>
                      </a:r>
                    </a:p>
                    <a:p>
                      <a:pPr>
                        <a:lnSpc>
                          <a:spcPct val="107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5054145"/>
                  </a:ext>
                </a:extLst>
              </a:tr>
            </a:tbl>
          </a:graphicData>
        </a:graphic>
      </p:graphicFrame>
    </p:spTree>
    <p:extLst>
      <p:ext uri="{BB962C8B-B14F-4D97-AF65-F5344CB8AC3E}">
        <p14:creationId xmlns:p14="http://schemas.microsoft.com/office/powerpoint/2010/main" val="2459825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dirty="0" smtClean="0"/>
              <a:t>Cadre de présentation d’une référence équivalente à un certificat </a:t>
            </a:r>
            <a:r>
              <a:rPr lang="fr-FR" sz="2800" dirty="0">
                <a:latin typeface="Calibri" panose="020F0502020204030204" pitchFamily="34" charset="0"/>
                <a:ea typeface="Calibri" panose="020F0502020204030204" pitchFamily="34" charset="0"/>
                <a:cs typeface="Times New Roman" panose="02020603050405020304" pitchFamily="18" charset="0"/>
              </a:rPr>
              <a:t/>
            </a:r>
            <a:br>
              <a:rPr lang="fr-FR" sz="2800" dirty="0">
                <a:latin typeface="Calibri" panose="020F0502020204030204" pitchFamily="34" charset="0"/>
                <a:ea typeface="Calibri" panose="020F0502020204030204" pitchFamily="34" charset="0"/>
                <a:cs typeface="Times New Roman" panose="02020603050405020304" pitchFamily="18" charset="0"/>
              </a:rPr>
            </a:br>
            <a:r>
              <a:rPr lang="fr-FR" sz="2800" dirty="0" smtClean="0"/>
              <a:t> </a:t>
            </a:r>
            <a:endParaRPr lang="fr-FR" sz="2800" dirty="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1116847618"/>
              </p:ext>
            </p:extLst>
          </p:nvPr>
        </p:nvGraphicFramePr>
        <p:xfrm>
          <a:off x="374949" y="1414979"/>
          <a:ext cx="11451866" cy="5238907"/>
        </p:xfrm>
        <a:graphic>
          <a:graphicData uri="http://schemas.openxmlformats.org/drawingml/2006/table">
            <a:tbl>
              <a:tblPr/>
              <a:tblGrid>
                <a:gridCol w="2102355">
                  <a:extLst>
                    <a:ext uri="{9D8B030D-6E8A-4147-A177-3AD203B41FA5}">
                      <a16:colId xmlns:a16="http://schemas.microsoft.com/office/drawing/2014/main" val="1821603584"/>
                    </a:ext>
                  </a:extLst>
                </a:gridCol>
                <a:gridCol w="762835">
                  <a:extLst>
                    <a:ext uri="{9D8B030D-6E8A-4147-A177-3AD203B41FA5}">
                      <a16:colId xmlns:a16="http://schemas.microsoft.com/office/drawing/2014/main" val="2171618951"/>
                    </a:ext>
                  </a:extLst>
                </a:gridCol>
                <a:gridCol w="4113452">
                  <a:extLst>
                    <a:ext uri="{9D8B030D-6E8A-4147-A177-3AD203B41FA5}">
                      <a16:colId xmlns:a16="http://schemas.microsoft.com/office/drawing/2014/main" val="4181323303"/>
                    </a:ext>
                  </a:extLst>
                </a:gridCol>
                <a:gridCol w="2251359">
                  <a:extLst>
                    <a:ext uri="{9D8B030D-6E8A-4147-A177-3AD203B41FA5}">
                      <a16:colId xmlns:a16="http://schemas.microsoft.com/office/drawing/2014/main" val="470761307"/>
                    </a:ext>
                  </a:extLst>
                </a:gridCol>
                <a:gridCol w="2221865">
                  <a:extLst>
                    <a:ext uri="{9D8B030D-6E8A-4147-A177-3AD203B41FA5}">
                      <a16:colId xmlns:a16="http://schemas.microsoft.com/office/drawing/2014/main" val="598033946"/>
                    </a:ext>
                  </a:extLst>
                </a:gridCol>
              </a:tblGrid>
              <a:tr h="172483">
                <a:tc gridSpan="5">
                  <a:txBody>
                    <a:bodyPr/>
                    <a:lstStyle/>
                    <a:p>
                      <a:pPr algn="ctr" fontAlgn="ctr"/>
                      <a:r>
                        <a:rPr lang="fr-FR" sz="1000" b="1" i="0" u="none" strike="noStrike" dirty="0" smtClean="0">
                          <a:solidFill>
                            <a:srgbClr val="000000"/>
                          </a:solidFill>
                          <a:effectLst/>
                          <a:latin typeface="Calibri" panose="020F0502020204030204" pitchFamily="34" charset="0"/>
                        </a:rPr>
                        <a:t>TITRE DU CERTIFICAT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endParaRPr lang="fr-FR"/>
                    </a:p>
                  </a:txBody>
                  <a:tcPr/>
                </a:tc>
                <a:tc hMerge="1">
                  <a:txBody>
                    <a:bodyPr/>
                    <a:lstStyle/>
                    <a:p>
                      <a:endParaRPr lang="fr-FR"/>
                    </a:p>
                  </a:txBody>
                  <a:tcPr/>
                </a:tc>
                <a:tc hMerge="1">
                  <a:txBody>
                    <a:bodyPr/>
                    <a:lstStyle/>
                    <a:p>
                      <a:pPr algn="ctr" fontAlgn="ctr"/>
                      <a:endParaRPr lang="fr-FR" sz="10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pPr algn="ctr" fontAlgn="ctr"/>
                      <a:endParaRPr lang="fr-FR" sz="1000" b="1"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853410183"/>
                  </a:ext>
                </a:extLst>
              </a:tr>
              <a:tr h="172483">
                <a:tc gridSpan="2">
                  <a:txBody>
                    <a:bodyPr/>
                    <a:lstStyle/>
                    <a:p>
                      <a:pPr algn="l" fontAlgn="ctr"/>
                      <a:r>
                        <a:rPr lang="fr-FR" sz="1000" b="0" i="0" u="none" strike="noStrike" dirty="0">
                          <a:solidFill>
                            <a:srgbClr val="000000"/>
                          </a:solidFill>
                          <a:effectLst/>
                          <a:latin typeface="Calibri" panose="020F0502020204030204" pitchFamily="34" charset="0"/>
                        </a:rPr>
                        <a:t>Raison sociale membre du groupement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hMerge="1">
                  <a:txBody>
                    <a:bodyPr/>
                    <a:lstStyle/>
                    <a:p>
                      <a:endParaRPr lang="fr-FR"/>
                    </a:p>
                  </a:txBody>
                  <a:tcPr/>
                </a:tc>
                <a:tc>
                  <a:txBody>
                    <a:bodyPr/>
                    <a:lstStyle/>
                    <a:p>
                      <a:pPr algn="ctr" fontAlgn="ctr"/>
                      <a:r>
                        <a:rPr lang="fr-FR" sz="1050" b="0" i="0" u="none" strike="noStrike" dirty="0" smtClean="0">
                          <a:solidFill>
                            <a:srgbClr val="000000"/>
                          </a:solidFill>
                          <a:effectLst/>
                          <a:latin typeface="Calibri" panose="020F0502020204030204" pitchFamily="34" charset="0"/>
                        </a:rPr>
                        <a:t>[TEXTE]</a:t>
                      </a:r>
                      <a:r>
                        <a:rPr lang="fr-FR" sz="105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Autres </a:t>
                      </a:r>
                      <a:r>
                        <a:rPr lang="fr-FR" sz="1000" b="0" i="0" u="none" strike="noStrike" kern="1200" dirty="0" smtClean="0">
                          <a:solidFill>
                            <a:srgbClr val="000000"/>
                          </a:solidFill>
                          <a:effectLst/>
                          <a:latin typeface="Calibri" panose="020F0502020204030204" pitchFamily="34" charset="0"/>
                          <a:ea typeface="+mn-ea"/>
                          <a:cs typeface="+mn-cs"/>
                        </a:rPr>
                        <a:t>entreprises</a:t>
                      </a:r>
                      <a:r>
                        <a:rPr lang="fr-FR" sz="1000" b="0" i="0" u="none" strike="noStrike" dirty="0" smtClean="0">
                          <a:solidFill>
                            <a:srgbClr val="000000"/>
                          </a:solidFill>
                          <a:effectLst/>
                          <a:latin typeface="Calibri" panose="020F0502020204030204" pitchFamily="34" charset="0"/>
                        </a:rPr>
                        <a:t> sur cette référence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8945471"/>
                  </a:ext>
                </a:extLst>
              </a:tr>
              <a:tr h="172483">
                <a:tc gridSpan="5">
                  <a:txBody>
                    <a:bodyPr/>
                    <a:lstStyle/>
                    <a:p>
                      <a:pPr algn="ctr" fontAlgn="ctr"/>
                      <a:r>
                        <a:rPr lang="fr-FR" sz="1000" b="1" i="0" u="none" strike="noStrike" dirty="0">
                          <a:solidFill>
                            <a:srgbClr val="000000"/>
                          </a:solidFill>
                          <a:effectLst/>
                          <a:latin typeface="Calibri" panose="020F0502020204030204" pitchFamily="34" charset="0"/>
                        </a:rPr>
                        <a:t>Présentation de l'opération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hMerge="1">
                  <a:txBody>
                    <a:bodyPr/>
                    <a:lstStyle/>
                    <a:p>
                      <a:endParaRPr lang="fr-FR"/>
                    </a:p>
                  </a:txBody>
                  <a:tcPr/>
                </a:tc>
                <a:tc hMerge="1">
                  <a:txBody>
                    <a:bodyPr/>
                    <a:lstStyle/>
                    <a:p>
                      <a:endParaRPr lang="fr-FR"/>
                    </a:p>
                  </a:txBody>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806685851"/>
                  </a:ext>
                </a:extLst>
              </a:tr>
              <a:tr h="172483">
                <a:tc>
                  <a:txBody>
                    <a:bodyPr/>
                    <a:lstStyle/>
                    <a:p>
                      <a:pPr algn="l" fontAlgn="ctr"/>
                      <a:r>
                        <a:rPr lang="fr-FR" sz="1000" b="0" i="0" u="none" strike="noStrike" dirty="0">
                          <a:solidFill>
                            <a:srgbClr val="000000"/>
                          </a:solidFill>
                          <a:effectLst/>
                          <a:latin typeface="Calibri" panose="020F0502020204030204" pitchFamily="34" charset="0"/>
                        </a:rPr>
                        <a:t>Nature de l’opération (nom et lieu)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gridSpan="2">
                  <a:txBody>
                    <a:bodyPr/>
                    <a:lstStyle/>
                    <a:p>
                      <a:pPr algn="ctr"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Maitre d’ouvrage</a:t>
                      </a:r>
                      <a:r>
                        <a:rPr lang="fr-FR" sz="1000" b="0" i="0" u="none" strike="noStrike" baseline="0" dirty="0" smtClean="0">
                          <a:solidFill>
                            <a:srgbClr val="000000"/>
                          </a:solidFill>
                          <a:effectLst/>
                          <a:latin typeface="Calibri" panose="020F0502020204030204" pitchFamily="34" charset="0"/>
                        </a:rPr>
                        <a:t> : </a:t>
                      </a:r>
                      <a:endParaRPr lang="fr-FR" sz="1000" b="0" i="0" u="none" strike="noStrike" dirty="0" smtClean="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8867514"/>
                  </a:ext>
                </a:extLst>
              </a:tr>
              <a:tr h="172483">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Année de réalisation :</a:t>
                      </a:r>
                      <a:endParaRPr lang="fr-FR" sz="10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[TEXTE] </a:t>
                      </a:r>
                      <a:r>
                        <a:rPr lang="fr-FR" sz="1000" b="0" i="0" u="none" strike="noStrike" dirty="0">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Coût de l’opération (TDC)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5925390"/>
                  </a:ext>
                </a:extLst>
              </a:tr>
              <a:tr h="172483">
                <a:tc>
                  <a:txBody>
                    <a:bodyPr/>
                    <a:lstStyle/>
                    <a:p>
                      <a:pPr algn="l" fontAlgn="ctr"/>
                      <a:r>
                        <a:rPr lang="fr-FR" sz="1000" b="0" i="0" u="none" strike="noStrike" dirty="0">
                          <a:solidFill>
                            <a:srgbClr val="000000"/>
                          </a:solidFill>
                          <a:effectLst/>
                          <a:latin typeface="Calibri" panose="020F0502020204030204" pitchFamily="34" charset="0"/>
                        </a:rPr>
                        <a:t>Description sommaire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gridSpan="4">
                  <a:txBody>
                    <a:bodyPr/>
                    <a:lstStyle/>
                    <a:p>
                      <a:pPr marL="85725" indent="0"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p>
                    <a:p>
                      <a:pPr marL="85725" indent="0" algn="l"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3086471"/>
                  </a:ext>
                </a:extLst>
              </a:tr>
              <a:tr h="172483">
                <a:tc gridSpan="5">
                  <a:txBody>
                    <a:bodyPr/>
                    <a:lstStyle/>
                    <a:p>
                      <a:pPr algn="ctr" fontAlgn="ctr"/>
                      <a:r>
                        <a:rPr lang="fr-FR" sz="1000" b="1" i="0" u="none" strike="noStrike" dirty="0">
                          <a:solidFill>
                            <a:srgbClr val="000000"/>
                          </a:solidFill>
                          <a:effectLst/>
                          <a:latin typeface="Calibri" panose="020F0502020204030204" pitchFamily="34" charset="0"/>
                        </a:rPr>
                        <a:t>Présentation de la prestation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hMerge="1">
                  <a:txBody>
                    <a:bodyPr/>
                    <a:lstStyle/>
                    <a:p>
                      <a:endParaRPr lang="fr-FR"/>
                    </a:p>
                  </a:txBody>
                  <a:tcPr/>
                </a:tc>
                <a:tc hMerge="1">
                  <a:txBody>
                    <a:bodyPr/>
                    <a:lstStyle/>
                    <a:p>
                      <a:endParaRPr lang="fr-FR"/>
                    </a:p>
                  </a:txBody>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ltUpDiag">
                      <a:fgClr>
                        <a:srgbClr val="000000"/>
                      </a:fgClr>
                      <a:bgClr>
                        <a:srgbClr val="FFFFFF"/>
                      </a:bgClr>
                    </a:pattFill>
                  </a:tcPr>
                </a:tc>
                <a:tc hMerge="1">
                  <a:txBody>
                    <a:bodyPr/>
                    <a:lstStyle/>
                    <a:p>
                      <a:pPr algn="ctr" fontAlgn="b"/>
                      <a:endParaRPr lang="fr-FR" sz="10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ltUpDiag">
                      <a:fgClr>
                        <a:srgbClr val="000000"/>
                      </a:fgClr>
                      <a:bgClr>
                        <a:srgbClr val="FFFFFF"/>
                      </a:bgClr>
                    </a:pattFill>
                  </a:tcPr>
                </a:tc>
                <a:extLst>
                  <a:ext uri="{0D108BD9-81ED-4DB2-BD59-A6C34878D82A}">
                    <a16:rowId xmlns:a16="http://schemas.microsoft.com/office/drawing/2014/main" val="467458154"/>
                  </a:ext>
                </a:extLst>
              </a:tr>
              <a:tr h="172483">
                <a:tc>
                  <a:txBody>
                    <a:bodyPr/>
                    <a:lstStyle/>
                    <a:p>
                      <a:pPr algn="l" fontAlgn="ctr"/>
                      <a:r>
                        <a:rPr lang="fr-FR" sz="1000" b="0" i="0" u="none" strike="noStrike" dirty="0">
                          <a:solidFill>
                            <a:srgbClr val="000000"/>
                          </a:solidFill>
                          <a:effectLst/>
                          <a:latin typeface="Calibri" panose="020F0502020204030204" pitchFamily="34" charset="0"/>
                        </a:rPr>
                        <a:t>Rôle tenu par le candidat (missions) :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gridSpan="4">
                  <a:txBody>
                    <a:bodyPr/>
                    <a:lstStyle/>
                    <a:p>
                      <a:pPr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2283922"/>
                  </a:ext>
                </a:extLst>
              </a:tr>
              <a:tr h="172483">
                <a:tc>
                  <a:txBody>
                    <a:bodyPr/>
                    <a:lstStyle/>
                    <a:p>
                      <a:pPr algn="l" fontAlgn="ctr"/>
                      <a:r>
                        <a:rPr lang="fr-FR" sz="1000" b="0" i="0" u="none" strike="noStrike" dirty="0">
                          <a:solidFill>
                            <a:srgbClr val="000000"/>
                          </a:solidFill>
                          <a:effectLst/>
                          <a:latin typeface="Calibri" panose="020F0502020204030204" pitchFamily="34" charset="0"/>
                        </a:rPr>
                        <a:t>Moyens mis en place :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gridSpan="4">
                  <a:txBody>
                    <a:bodyPr/>
                    <a:lstStyle/>
                    <a:p>
                      <a:pPr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2077958"/>
                  </a:ext>
                </a:extLst>
              </a:tr>
              <a:tr h="172483">
                <a:tc>
                  <a:txBody>
                    <a:bodyPr/>
                    <a:lstStyle/>
                    <a:p>
                      <a:pPr algn="l" fontAlgn="ctr"/>
                      <a:r>
                        <a:rPr lang="fr-FR" sz="1000" b="0" i="0" u="none" strike="noStrike" dirty="0">
                          <a:solidFill>
                            <a:srgbClr val="000000"/>
                          </a:solidFill>
                          <a:effectLst/>
                          <a:latin typeface="Calibri" panose="020F0502020204030204" pitchFamily="34" charset="0"/>
                        </a:rPr>
                        <a:t>Attestation de bonne exécution </a:t>
                      </a:r>
                      <a:r>
                        <a:rPr lang="fr-FR" sz="1000" b="0" i="0" u="none" strike="noStrike" dirty="0" smtClean="0">
                          <a:solidFill>
                            <a:srgbClr val="000000"/>
                          </a:solidFill>
                          <a:effectLst/>
                          <a:latin typeface="Calibri" panose="020F0502020204030204" pitchFamily="34" charset="0"/>
                        </a:rPr>
                        <a:t>fournie</a:t>
                      </a:r>
                      <a:endParaRPr lang="fr-FR" sz="10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gridSpan="4">
                  <a:txBody>
                    <a:bodyPr/>
                    <a:lstStyle/>
                    <a:p>
                      <a:pPr algn="l" fontAlgn="ctr"/>
                      <a:r>
                        <a:rPr lang="fr-FR" sz="1000" b="0" i="0" u="none" strike="noStrike" dirty="0">
                          <a:solidFill>
                            <a:srgbClr val="000000"/>
                          </a:solidFill>
                          <a:effectLst/>
                          <a:latin typeface="Calibri" panose="020F0502020204030204" pitchFamily="34" charset="0"/>
                        </a:rPr>
                        <a:t> </a:t>
                      </a:r>
                      <a:r>
                        <a:rPr lang="fr-FR" sz="1000" b="0" i="0" u="none" strike="noStrike" dirty="0" smtClean="0">
                          <a:solidFill>
                            <a:srgbClr val="000000"/>
                          </a:solidFill>
                          <a:effectLst/>
                          <a:latin typeface="Calibri" panose="020F0502020204030204" pitchFamily="34" charset="0"/>
                        </a:rPr>
                        <a:t>[TEXTE] </a:t>
                      </a: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0806212"/>
                  </a:ext>
                </a:extLst>
              </a:tr>
              <a:tr h="3381760">
                <a:tc>
                  <a:txBody>
                    <a:bodyPr/>
                    <a:lstStyle/>
                    <a:p>
                      <a:pPr algn="l" fontAlgn="ctr"/>
                      <a:r>
                        <a:rPr lang="fr-FR" sz="1000" b="0" i="0" u="none" strike="noStrike" dirty="0">
                          <a:solidFill>
                            <a:srgbClr val="000000"/>
                          </a:solidFill>
                          <a:effectLst/>
                          <a:latin typeface="Calibri" panose="020F0502020204030204" pitchFamily="34" charset="0"/>
                        </a:rPr>
                        <a:t>Planche photo </a:t>
                      </a:r>
                      <a:r>
                        <a:rPr lang="fr-FR" sz="1000" b="0" i="0" u="none" strike="noStrike" dirty="0" smtClean="0">
                          <a:solidFill>
                            <a:srgbClr val="000000"/>
                          </a:solidFill>
                          <a:effectLst/>
                          <a:latin typeface="Calibri" panose="020F0502020204030204" pitchFamily="34" charset="0"/>
                        </a:rPr>
                        <a:t>(3 maximum) </a:t>
                      </a:r>
                      <a:r>
                        <a:rPr lang="fr-FR" sz="1000" b="0" i="0" u="none" strike="noStrike" dirty="0">
                          <a:solidFill>
                            <a:srgbClr val="000000"/>
                          </a:solidFill>
                          <a:effectLst/>
                          <a:latin typeface="Calibri" panose="020F0502020204030204" pitchFamily="34" charset="0"/>
                        </a:rPr>
                        <a:t>et description </a:t>
                      </a:r>
                      <a:endParaRPr lang="fr-FR" sz="1000" b="0" i="0" u="none" strike="noStrike" dirty="0" smtClean="0">
                        <a:solidFill>
                          <a:srgbClr val="000000"/>
                        </a:solidFill>
                        <a:effectLst/>
                        <a:latin typeface="Calibri" panose="020F0502020204030204" pitchFamily="34" charset="0"/>
                      </a:endParaRPr>
                    </a:p>
                    <a:p>
                      <a:pPr algn="l" fontAlgn="ctr"/>
                      <a:endParaRPr lang="fr-FR" sz="1000" b="0" i="0" u="none" strike="noStrike" dirty="0" smtClean="0">
                        <a:solidFill>
                          <a:srgbClr val="000000"/>
                        </a:solidFill>
                        <a:effectLst/>
                        <a:latin typeface="Calibri" panose="020F050202020403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[TEXTE] </a:t>
                      </a:r>
                    </a:p>
                    <a:p>
                      <a:pPr algn="l" fontAlgn="ctr"/>
                      <a:endParaRPr lang="fr-FR" sz="1000" b="0" i="0" u="none" strike="noStrike" dirty="0">
                        <a:solidFill>
                          <a:srgbClr val="000000"/>
                        </a:solidFill>
                        <a:effectLst/>
                        <a:latin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4">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fr-FR" sz="1000" b="0" i="0" u="none" strike="noStrike" dirty="0" smtClean="0">
                        <a:solidFill>
                          <a:srgbClr val="000000"/>
                        </a:solidFill>
                        <a:effectLst/>
                        <a:latin typeface="Calibri" panose="020F0502020204030204" pitchFamily="34" charset="0"/>
                      </a:endParaRPr>
                    </a:p>
                    <a:p>
                      <a:pPr marL="85725"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rgbClr val="000000"/>
                          </a:solidFill>
                          <a:effectLst/>
                          <a:latin typeface="Calibri" panose="020F0502020204030204" pitchFamily="34" charset="0"/>
                        </a:rPr>
                        <a:t>[TEXTE] </a:t>
                      </a:r>
                    </a:p>
                    <a:p>
                      <a:pPr algn="ctr" fontAlgn="ctr"/>
                      <a:r>
                        <a:rPr lang="fr-FR" sz="1000" b="0" i="0" u="none" strike="noStrike" dirty="0" smtClean="0">
                          <a:solidFill>
                            <a:srgbClr val="000000"/>
                          </a:solidFill>
                          <a:effectLst/>
                          <a:latin typeface="Calibri" panose="020F0502020204030204" pitchFamily="34" charset="0"/>
                        </a:rPr>
                        <a:t>[IMAGES]</a:t>
                      </a:r>
                      <a:r>
                        <a:rPr lang="fr-FR"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fr-FR" sz="1000" b="0" i="0" u="none" strike="noStrike" dirty="0">
                        <a:solidFill>
                          <a:srgbClr val="000000"/>
                        </a:solidFill>
                        <a:effectLst/>
                        <a:latin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7884263"/>
                  </a:ext>
                </a:extLst>
              </a:tr>
            </a:tbl>
          </a:graphicData>
        </a:graphic>
      </p:graphicFrame>
    </p:spTree>
    <p:extLst>
      <p:ext uri="{BB962C8B-B14F-4D97-AF65-F5344CB8AC3E}">
        <p14:creationId xmlns:p14="http://schemas.microsoft.com/office/powerpoint/2010/main" val="3704852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879894"/>
            <a:ext cx="9144000" cy="3450565"/>
          </a:xfrm>
        </p:spPr>
        <p:txBody>
          <a:bodyPr anchor="ctr">
            <a:noAutofit/>
          </a:bodyPr>
          <a:lstStyle/>
          <a:p>
            <a:r>
              <a:rPr lang="fr-FR" sz="2400" dirty="0" smtClean="0"/>
              <a:t>CRITÈRES DE SÉLECTION DES OFFRES </a:t>
            </a:r>
            <a:endParaRPr lang="fr-FR" sz="2400" dirty="0"/>
          </a:p>
        </p:txBody>
      </p:sp>
      <p:sp>
        <p:nvSpPr>
          <p:cNvPr id="3" name="Sous-titre 2"/>
          <p:cNvSpPr>
            <a:spLocks noGrp="1"/>
          </p:cNvSpPr>
          <p:nvPr>
            <p:ph type="subTitle" idx="1"/>
          </p:nvPr>
        </p:nvSpPr>
        <p:spPr>
          <a:xfrm>
            <a:off x="1584385" y="4697593"/>
            <a:ext cx="9144000" cy="1655762"/>
          </a:xfrm>
        </p:spPr>
        <p:txBody>
          <a:bodyPr>
            <a:normAutofit/>
          </a:bodyPr>
          <a:lstStyle/>
          <a:p>
            <a:r>
              <a:rPr lang="fr-FR" b="1" dirty="0" smtClean="0"/>
              <a:t>Critère 2.1 </a:t>
            </a:r>
          </a:p>
          <a:p>
            <a:r>
              <a:rPr lang="fr-FR" dirty="0"/>
              <a:t>Qualifications et expériences des moyens humains affectés au projet sur des opérations similaires</a:t>
            </a:r>
          </a:p>
        </p:txBody>
      </p:sp>
    </p:spTree>
    <p:extLst>
      <p:ext uri="{BB962C8B-B14F-4D97-AF65-F5344CB8AC3E}">
        <p14:creationId xmlns:p14="http://schemas.microsoft.com/office/powerpoint/2010/main" val="215251835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1275</TotalTime>
  <Words>1322</Words>
  <Application>Microsoft Office PowerPoint</Application>
  <PresentationFormat>Grand écran</PresentationFormat>
  <Paragraphs>221</Paragraphs>
  <Slides>20</Slides>
  <Notes>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20</vt:i4>
      </vt:variant>
    </vt:vector>
  </HeadingPairs>
  <TitlesOfParts>
    <vt:vector size="26" baseType="lpstr">
      <vt:lpstr>Arial</vt:lpstr>
      <vt:lpstr>Calibri</vt:lpstr>
      <vt:lpstr>Calibri Light</vt:lpstr>
      <vt:lpstr>Symbol</vt:lpstr>
      <vt:lpstr>Times New Roman</vt:lpstr>
      <vt:lpstr>Thème Office</vt:lpstr>
      <vt:lpstr>MARCHE PUBLIC DE PRESTATIONS INTELLECTUELLES  CASTRES (81) – 8ÈME RPIMA – QUARTIER PESQUIE – SCORPION MISSION d’AMO CYBER  DAF 2026 000642</vt:lpstr>
      <vt:lpstr>PRÉSENTATION DU GROUPEMENT </vt:lpstr>
      <vt:lpstr>CAPACITÉ MINIMALES / CONDITIONS DE PARTICIPATIONS  </vt:lpstr>
      <vt:lpstr>Capacité économique et financière </vt:lpstr>
      <vt:lpstr>Capacité technique et professionnelle </vt:lpstr>
      <vt:lpstr>Capacité technique et professionnelle </vt:lpstr>
      <vt:lpstr>Capacité technique et professionnelle </vt:lpstr>
      <vt:lpstr>Cadre de présentation d’une référence équivalente à un certificat   </vt:lpstr>
      <vt:lpstr>CRITÈRES DE SÉLECTION DES OFFRES </vt:lpstr>
      <vt:lpstr>Présentation PowerPoint</vt:lpstr>
      <vt:lpstr>Référence des moyens humains sur des projets similaires (à dupliquer autant que nécessaire) </vt:lpstr>
      <vt:lpstr>CRITÈRES DE SÉLECTION DES OFFRES </vt:lpstr>
      <vt:lpstr>Présentation PowerPoint</vt:lpstr>
      <vt:lpstr>CRITÈRES DE SÉLECTION DES OFFRES </vt:lpstr>
      <vt:lpstr>Disponibilité de l’interlocuteur unique</vt:lpstr>
      <vt:lpstr>Moyens matériels mis à disposition pour la réalisation des prestations.</vt:lpstr>
      <vt:lpstr>CRITÈRES DE SÉLECTION DES OFFRES </vt:lpstr>
      <vt:lpstr>Mesures mise en œuvre pour répondre aux enjeux environnementaux et réduire son empreinte carbone lors de l’exécution du marché</vt:lpstr>
      <vt:lpstr>CRITÈRES DE SÉLECTION DES OFFRES </vt:lpstr>
      <vt:lpstr>Démarches visant à l’égalité professionnelle femmes/hommes, à l’insertion des personnes éloignées de l’emploi ou en situation de handicap dans sa société</vt:lpstr>
    </vt:vector>
  </TitlesOfParts>
  <Company>Ministère des Armées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MARCHE PUBLIC GLOBAL SECTORIEL  MURET (31) – QUARTIER MONTALEGRE – Marché public global sectoriel - Réhabilitation et l’extension d’un Ensemble Alimentation Loisir (EAL), l’adaptation d’un hangar en mess temporaire et l’extension d’un bâtiment administratif  DAF 2025 000254</dc:title>
  <dc:creator>ROWARCH Guillaume ASC NIV 1 ADM</dc:creator>
  <cp:lastModifiedBy>ROWARCH Guillaume ASC NIV 1 OT</cp:lastModifiedBy>
  <cp:revision>37</cp:revision>
  <dcterms:created xsi:type="dcterms:W3CDTF">2025-04-29T14:14:26Z</dcterms:created>
  <dcterms:modified xsi:type="dcterms:W3CDTF">2026-07-27T07:36:54Z</dcterms:modified>
</cp:coreProperties>
</file>