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4"/>
  </p:sldMasterIdLst>
  <p:notesMasterIdLst>
    <p:notesMasterId r:id="rId12"/>
  </p:notesMasterIdLst>
  <p:handoutMasterIdLst>
    <p:handoutMasterId r:id="rId13"/>
  </p:handoutMasterIdLst>
  <p:sldIdLst>
    <p:sldId id="256" r:id="rId5"/>
    <p:sldId id="359" r:id="rId6"/>
    <p:sldId id="257" r:id="rId7"/>
    <p:sldId id="305" r:id="rId8"/>
    <p:sldId id="262" r:id="rId9"/>
    <p:sldId id="390" r:id="rId10"/>
    <p:sldId id="391" r:id="rId11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rome Labbaye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51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27"/>
    <p:restoredTop sz="94655"/>
  </p:normalViewPr>
  <p:slideViewPr>
    <p:cSldViewPr snapToGrid="0" snapToObjects="1">
      <p:cViewPr varScale="1">
        <p:scale>
          <a:sx n="102" d="100"/>
          <a:sy n="102" d="100"/>
        </p:scale>
        <p:origin x="34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4" d="100"/>
          <a:sy n="74" d="100"/>
        </p:scale>
        <p:origin x="2976" y="84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CHAVES" userId="957ca7c5-0b97-4e4f-8065-fcb2d60c4a15" providerId="ADAL" clId="{79081452-0FB7-47DC-A74F-EEC5CD77966A}"/>
    <pc:docChg chg="undo custSel addSld delSld modSld modMainMaster modNotesMaster">
      <pc:chgData name="Sharon CHAVES" userId="957ca7c5-0b97-4e4f-8065-fcb2d60c4a15" providerId="ADAL" clId="{79081452-0FB7-47DC-A74F-EEC5CD77966A}" dt="2026-07-09T09:32:59.791" v="200" actId="20577"/>
      <pc:docMkLst>
        <pc:docMk/>
      </pc:docMkLst>
      <pc:sldChg chg="delSp mod">
        <pc:chgData name="Sharon CHAVES" userId="957ca7c5-0b97-4e4f-8065-fcb2d60c4a15" providerId="ADAL" clId="{79081452-0FB7-47DC-A74F-EEC5CD77966A}" dt="2026-07-09T08:21:14" v="188" actId="478"/>
        <pc:sldMkLst>
          <pc:docMk/>
          <pc:sldMk cId="2553356698" sldId="256"/>
        </pc:sldMkLst>
        <pc:spChg chg="del">
          <ac:chgData name="Sharon CHAVES" userId="957ca7c5-0b97-4e4f-8065-fcb2d60c4a15" providerId="ADAL" clId="{79081452-0FB7-47DC-A74F-EEC5CD77966A}" dt="2026-07-09T08:21:14" v="188" actId="478"/>
          <ac:spMkLst>
            <pc:docMk/>
            <pc:sldMk cId="2553356698" sldId="256"/>
            <ac:spMk id="5" creationId="{00000000-0000-0000-0000-000000000000}"/>
          </ac:spMkLst>
        </pc:spChg>
      </pc:sldChg>
      <pc:sldChg chg="delSp modSp mod">
        <pc:chgData name="Sharon CHAVES" userId="957ca7c5-0b97-4e4f-8065-fcb2d60c4a15" providerId="ADAL" clId="{79081452-0FB7-47DC-A74F-EEC5CD77966A}" dt="2026-07-09T09:32:59.791" v="200" actId="20577"/>
        <pc:sldMkLst>
          <pc:docMk/>
          <pc:sldMk cId="3359790922" sldId="257"/>
        </pc:sldMkLst>
        <pc:spChg chg="mod">
          <ac:chgData name="Sharon CHAVES" userId="957ca7c5-0b97-4e4f-8065-fcb2d60c4a15" providerId="ADAL" clId="{79081452-0FB7-47DC-A74F-EEC5CD77966A}" dt="2026-07-09T09:32:59.791" v="200" actId="20577"/>
          <ac:spMkLst>
            <pc:docMk/>
            <pc:sldMk cId="3359790922" sldId="257"/>
            <ac:spMk id="2" creationId="{00000000-0000-0000-0000-000000000000}"/>
          </ac:spMkLst>
        </pc:spChg>
        <pc:spChg chg="del">
          <ac:chgData name="Sharon CHAVES" userId="957ca7c5-0b97-4e4f-8065-fcb2d60c4a15" providerId="ADAL" clId="{79081452-0FB7-47DC-A74F-EEC5CD77966A}" dt="2026-07-09T08:20:25.862" v="167" actId="478"/>
          <ac:spMkLst>
            <pc:docMk/>
            <pc:sldMk cId="3359790922" sldId="257"/>
            <ac:spMk id="5" creationId="{00000000-0000-0000-0000-000000000000}"/>
          </ac:spMkLst>
        </pc:spChg>
        <pc:graphicFrameChg chg="mod modGraphic">
          <ac:chgData name="Sharon CHAVES" userId="957ca7c5-0b97-4e4f-8065-fcb2d60c4a15" providerId="ADAL" clId="{79081452-0FB7-47DC-A74F-EEC5CD77966A}" dt="2026-07-09T08:19:53.238" v="163" actId="1076"/>
          <ac:graphicFrameMkLst>
            <pc:docMk/>
            <pc:sldMk cId="3359790922" sldId="257"/>
            <ac:graphicFrameMk id="8" creationId="{00000000-0000-0000-0000-000000000000}"/>
          </ac:graphicFrameMkLst>
        </pc:graphicFrameChg>
      </pc:sldChg>
      <pc:sldChg chg="delSp modSp mod">
        <pc:chgData name="Sharon CHAVES" userId="957ca7c5-0b97-4e4f-8065-fcb2d60c4a15" providerId="ADAL" clId="{79081452-0FB7-47DC-A74F-EEC5CD77966A}" dt="2026-07-09T08:21:08.467" v="186" actId="478"/>
        <pc:sldMkLst>
          <pc:docMk/>
          <pc:sldMk cId="1289279333" sldId="305"/>
        </pc:sldMkLst>
        <pc:spChg chg="del mod">
          <ac:chgData name="Sharon CHAVES" userId="957ca7c5-0b97-4e4f-8065-fcb2d60c4a15" providerId="ADAL" clId="{79081452-0FB7-47DC-A74F-EEC5CD77966A}" dt="2026-07-09T08:21:08.467" v="186" actId="478"/>
          <ac:spMkLst>
            <pc:docMk/>
            <pc:sldMk cId="1289279333" sldId="305"/>
            <ac:spMk id="5" creationId="{00000000-0000-0000-0000-000000000000}"/>
          </ac:spMkLst>
        </pc:spChg>
      </pc:sldChg>
      <pc:sldChg chg="addSp delSp modSp mod modNotes">
        <pc:chgData name="Sharon CHAVES" userId="957ca7c5-0b97-4e4f-8065-fcb2d60c4a15" providerId="ADAL" clId="{79081452-0FB7-47DC-A74F-EEC5CD77966A}" dt="2026-07-09T08:21:11.891" v="187" actId="478"/>
        <pc:sldMkLst>
          <pc:docMk/>
          <pc:sldMk cId="1892590872" sldId="359"/>
        </pc:sldMkLst>
        <pc:spChg chg="mod">
          <ac:chgData name="Sharon CHAVES" userId="957ca7c5-0b97-4e4f-8065-fcb2d60c4a15" providerId="ADAL" clId="{79081452-0FB7-47DC-A74F-EEC5CD77966A}" dt="2026-07-09T08:18:56.625" v="157" actId="20577"/>
          <ac:spMkLst>
            <pc:docMk/>
            <pc:sldMk cId="1892590872" sldId="359"/>
            <ac:spMk id="3" creationId="{00000000-0000-0000-0000-000000000000}"/>
          </ac:spMkLst>
        </pc:spChg>
        <pc:spChg chg="add del">
          <ac:chgData name="Sharon CHAVES" userId="957ca7c5-0b97-4e4f-8065-fcb2d60c4a15" providerId="ADAL" clId="{79081452-0FB7-47DC-A74F-EEC5CD77966A}" dt="2026-07-09T08:21:11.891" v="187" actId="478"/>
          <ac:spMkLst>
            <pc:docMk/>
            <pc:sldMk cId="1892590872" sldId="359"/>
            <ac:spMk id="5" creationId="{00000000-0000-0000-0000-000000000000}"/>
          </ac:spMkLst>
        </pc:spChg>
      </pc:sldChg>
      <pc:sldChg chg="del">
        <pc:chgData name="Sharon CHAVES" userId="957ca7c5-0b97-4e4f-8065-fcb2d60c4a15" providerId="ADAL" clId="{79081452-0FB7-47DC-A74F-EEC5CD77966A}" dt="2026-07-09T08:20:10.002" v="166" actId="47"/>
        <pc:sldMkLst>
          <pc:docMk/>
          <pc:sldMk cId="2948398790" sldId="392"/>
        </pc:sldMkLst>
      </pc:sldChg>
      <pc:sldChg chg="del">
        <pc:chgData name="Sharon CHAVES" userId="957ca7c5-0b97-4e4f-8065-fcb2d60c4a15" providerId="ADAL" clId="{79081452-0FB7-47DC-A74F-EEC5CD77966A}" dt="2026-07-09T08:20:08.243" v="165" actId="47"/>
        <pc:sldMkLst>
          <pc:docMk/>
          <pc:sldMk cId="1225616673" sldId="39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3B8B056D-C5B2-E343-B144-47A9A31A2D03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D094B511-609A-924E-9801-F67BFDC82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6250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1A1501AB-6C7C-8C44-B536-2C53AC17F752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8817" y="4758889"/>
            <a:ext cx="5510530" cy="4508421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3969D0E8-67D6-C447-8695-8652326D67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9114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575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575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pPr/>
              <a:t>16/07/2026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146F958B-4CE7-9D48-BF80-272A093E2B49}" type="slidenum">
              <a:rPr lang="fr-FR" smtClean="0"/>
              <a:pPr algn="ct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602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286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048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362733" cy="1107996"/>
          </a:xfrm>
        </p:spPr>
        <p:txBody>
          <a:bodyPr>
            <a:normAutofit/>
          </a:bodyPr>
          <a:lstStyle>
            <a:lvl1pPr>
              <a:defRPr sz="3200" b="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2019588"/>
            <a:ext cx="7416800" cy="4106575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0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161320" y="1600201"/>
            <a:ext cx="3421080" cy="4525963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FF0000"/>
                </a:solidFill>
              </a:defRPr>
            </a:lvl1pPr>
            <a:lvl2pPr marL="457200" indent="0">
              <a:buNone/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« Nom du groupement »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3"/>
          </p:nvPr>
        </p:nvSpPr>
        <p:spPr>
          <a:xfrm>
            <a:off x="10160490" y="274638"/>
            <a:ext cx="1421911" cy="1107996"/>
          </a:xfrm>
        </p:spPr>
        <p:txBody>
          <a:bodyPr>
            <a:normAutofit/>
          </a:bodyPr>
          <a:lstStyle>
            <a:lvl1pPr marL="0" indent="0" algn="ctr">
              <a:buNone/>
              <a:defRPr sz="6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609600" y="1600201"/>
            <a:ext cx="7416800" cy="331196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Requalification de logements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8841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362733" cy="1107996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2019588"/>
            <a:ext cx="7416800" cy="4106575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0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161320" y="1600201"/>
            <a:ext cx="3421080" cy="4525963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FF0000"/>
                </a:solidFill>
              </a:defRPr>
            </a:lvl1pPr>
            <a:lvl2pPr marL="457200" indent="0">
              <a:buNone/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« Nom du groupement »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3"/>
          </p:nvPr>
        </p:nvSpPr>
        <p:spPr>
          <a:xfrm>
            <a:off x="10160490" y="274638"/>
            <a:ext cx="1421911" cy="1107996"/>
          </a:xfrm>
        </p:spPr>
        <p:txBody>
          <a:bodyPr>
            <a:normAutofit/>
          </a:bodyPr>
          <a:lstStyle>
            <a:lvl1pPr marL="0" indent="0" algn="ctr">
              <a:buNone/>
              <a:defRPr sz="6600">
                <a:solidFill>
                  <a:srgbClr val="008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609600" y="1600201"/>
            <a:ext cx="7416800" cy="331196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Construction neuve</a:t>
            </a:r>
          </a:p>
        </p:txBody>
      </p:sp>
    </p:spTree>
    <p:extLst>
      <p:ext uri="{BB962C8B-B14F-4D97-AF65-F5344CB8AC3E}">
        <p14:creationId xmlns:p14="http://schemas.microsoft.com/office/powerpoint/2010/main" val="410936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5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146F958B-4CE7-9D48-BF80-272A093E2B49}" type="slidenum">
              <a:rPr lang="fr-FR" smtClean="0"/>
              <a:pPr algn="ct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1850609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E1CBAB4-2019-F737-05FE-F713EC519CFE}"/>
              </a:ext>
            </a:extLst>
          </p:cNvPr>
          <p:cNvSpPr txBox="1"/>
          <p:nvPr userDrawn="1"/>
        </p:nvSpPr>
        <p:spPr>
          <a:xfrm>
            <a:off x="609600" y="1600200"/>
            <a:ext cx="741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Requalification de logements en site occupé</a:t>
            </a:r>
          </a:p>
        </p:txBody>
      </p:sp>
    </p:spTree>
    <p:extLst>
      <p:ext uri="{BB962C8B-B14F-4D97-AF65-F5344CB8AC3E}">
        <p14:creationId xmlns:p14="http://schemas.microsoft.com/office/powerpoint/2010/main" val="241145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67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98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394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64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5A7F-F172-2E4A-912A-F0C3AD5EB409}" type="datetimeFigureOut">
              <a:rPr lang="fr-FR" smtClean="0"/>
              <a:t>16/07/2026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184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D5A7F-F172-2E4A-912A-F0C3AD5EB409}" type="datetimeFigureOut">
              <a:rPr lang="fr-FR" smtClean="0"/>
              <a:pPr/>
              <a:t>16/07/2026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146F958B-4CE7-9D48-BF80-272A093E2B49}" type="slidenum">
              <a:rPr lang="fr-FR" smtClean="0"/>
              <a:pPr algn="ctr"/>
              <a:t>‹N°›</a:t>
            </a:fld>
            <a:endParaRPr lang="fr-F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8C986E5-36B1-FC20-B35A-8E811D736AF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292132" y="112831"/>
            <a:ext cx="152734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sz="180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17279DB-7E2E-1C1B-37B7-EAC0C1D69FC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43008" y="295387"/>
            <a:ext cx="2161525" cy="77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3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66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83674" y="1368369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b="1" dirty="0">
                <a:latin typeface="Century Gothic" charset="0"/>
                <a:ea typeface="Century Gothic" charset="0"/>
                <a:cs typeface="Century Gothic" charset="0"/>
              </a:rPr>
              <a:t>Concours de Maîtrise d’œuvre restreint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51149" y="3552906"/>
            <a:ext cx="8714225" cy="2455910"/>
          </a:xfrm>
        </p:spPr>
        <p:txBody>
          <a:bodyPr>
            <a:normAutofit lnSpcReduction="10000"/>
          </a:bodyPr>
          <a:lstStyle/>
          <a:p>
            <a:r>
              <a:rPr lang="fr-FR" sz="2000" dirty="0">
                <a:latin typeface="Century Gothic" charset="0"/>
                <a:ea typeface="Century Gothic" charset="0"/>
                <a:cs typeface="Century Gothic" charset="0"/>
              </a:rPr>
              <a:t>CONSTRUCTION D’UN CENTRE D’ARCHIVAGE, A VOLGELSHEIM</a:t>
            </a:r>
          </a:p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Référence procédure : 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EPELFI-MOE-ARCHIVES-VOLGELSHEIM</a:t>
            </a:r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Juillet 2026</a:t>
            </a:r>
          </a:p>
          <a:p>
            <a:endParaRPr lang="fr-FR" b="1" dirty="0">
              <a:highlight>
                <a:srgbClr val="FF0000"/>
              </a:highlight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Phase candidature</a:t>
            </a:r>
          </a:p>
        </p:txBody>
      </p:sp>
    </p:spTree>
    <p:extLst>
      <p:ext uri="{BB962C8B-B14F-4D97-AF65-F5344CB8AC3E}">
        <p14:creationId xmlns:p14="http://schemas.microsoft.com/office/powerpoint/2010/main" val="255335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96871" y="365760"/>
            <a:ext cx="7413929" cy="581590"/>
          </a:xfrm>
        </p:spPr>
        <p:txBody>
          <a:bodyPr>
            <a:noAutofit/>
          </a:bodyPr>
          <a:lstStyle/>
          <a:p>
            <a:r>
              <a:rPr lang="fr-FR" sz="2800" dirty="0">
                <a:latin typeface="Century Gothic" charset="0"/>
                <a:ea typeface="Century Gothic" charset="0"/>
                <a:cs typeface="Century Gothic" charset="0"/>
              </a:rPr>
              <a:t>Mode d’emploi du cadre de réponse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399823" y="2386033"/>
            <a:ext cx="909841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Le power point est à remettre </a:t>
            </a:r>
            <a:r>
              <a:rPr lang="fr-FR" sz="1200" b="1" u="sng" dirty="0"/>
              <a:t>impérativement</a:t>
            </a:r>
            <a:r>
              <a:rPr lang="fr-FR" sz="1200" dirty="0"/>
              <a:t> au format natif (.</a:t>
            </a:r>
            <a:r>
              <a:rPr lang="fr-FR" sz="1200" dirty="0" err="1"/>
              <a:t>pptx</a:t>
            </a:r>
            <a:r>
              <a:rPr lang="fr-FR" sz="1200" dirty="0"/>
              <a:t>) et PDF</a:t>
            </a:r>
          </a:p>
          <a:p>
            <a:endParaRPr lang="fr-FR" sz="1200" dirty="0"/>
          </a:p>
          <a:p>
            <a:r>
              <a:rPr lang="fr-FR" sz="1200" dirty="0"/>
              <a:t>Le power point a pour objet de rassembler les informations nécessaires à la qualification de la candidature. Tout ou partie de son contenu pourra être projeté pendant la séance de choix.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Pour la prise en compte des critères de limitation du nombre de candidats, il est demandé</a:t>
            </a:r>
          </a:p>
          <a:p>
            <a:pPr marL="742950" lvl="1" indent="-285750">
              <a:buFont typeface="Courier New"/>
              <a:buChar char="o"/>
            </a:pPr>
            <a:r>
              <a:rPr lang="fr-FR" sz="1200" dirty="0"/>
              <a:t>3 références (au total) pour l’architecte ou  l’ensemble des architectes du groupement, références en rapport avec l’objet de la consultation </a:t>
            </a:r>
          </a:p>
          <a:p>
            <a:endParaRPr lang="fr-FR" sz="1200" dirty="0"/>
          </a:p>
          <a:p>
            <a:r>
              <a:rPr lang="fr-FR" sz="2000" b="1" dirty="0">
                <a:ea typeface="Century Gothic" charset="0"/>
                <a:cs typeface="Century Gothic" charset="0"/>
              </a:rPr>
              <a:t>La trame de présentation du power point est à conserver strictement </a:t>
            </a:r>
          </a:p>
          <a:p>
            <a:endParaRPr lang="fr-FR" sz="2000" dirty="0"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590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67000" y="449372"/>
            <a:ext cx="7543800" cy="631222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Composition de l’équipe</a:t>
            </a: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086298"/>
              </p:ext>
            </p:extLst>
          </p:nvPr>
        </p:nvGraphicFramePr>
        <p:xfrm>
          <a:off x="1744498" y="2120678"/>
          <a:ext cx="9126702" cy="3063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42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3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fr-FR" sz="1600" b="1" dirty="0">
                          <a:solidFill>
                            <a:schemeClr val="bg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Composante</a:t>
                      </a:r>
                      <a:r>
                        <a:rPr lang="fr-FR" sz="1600" b="1" baseline="0" dirty="0">
                          <a:solidFill>
                            <a:schemeClr val="bg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de maîtrise d’oeuvre</a:t>
                      </a:r>
                      <a:endParaRPr lang="fr-FR" sz="1600" b="1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>
                          <a:solidFill>
                            <a:srgbClr val="FFFFFF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Nom de l’opérateur économique</a:t>
                      </a:r>
                      <a:endParaRPr lang="fr-FR" sz="1200" b="1" i="1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r"/>
                      <a:r>
                        <a:rPr lang="fr-FR" sz="16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Architecte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</a:t>
                      </a:r>
                      <a:endParaRPr lang="fr-FR" sz="10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100" dirty="0">
                        <a:solidFill>
                          <a:srgbClr val="FF0000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FF0000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790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/>
          <p:cNvSpPr txBox="1">
            <a:spLocks/>
          </p:cNvSpPr>
          <p:nvPr/>
        </p:nvSpPr>
        <p:spPr>
          <a:xfrm>
            <a:off x="2246313" y="3777240"/>
            <a:ext cx="6094576" cy="494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5400" dirty="0">
                <a:latin typeface="Century Gothic" charset="0"/>
                <a:ea typeface="Century Gothic" charset="0"/>
                <a:cs typeface="Century Gothic" charset="0"/>
              </a:rPr>
              <a:t>Références architecte</a:t>
            </a:r>
          </a:p>
        </p:txBody>
      </p:sp>
    </p:spTree>
    <p:extLst>
      <p:ext uri="{BB962C8B-B14F-4D97-AF65-F5344CB8AC3E}">
        <p14:creationId xmlns:p14="http://schemas.microsoft.com/office/powerpoint/2010/main" val="1289279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87022" y="1694847"/>
            <a:ext cx="7969956" cy="4577766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692445" y="1270743"/>
            <a:ext cx="2912534" cy="5001870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 plancher: 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des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l’opération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€ HT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de début et de fin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Performance énergétique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Labels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Cotraitants MOE:</a:t>
            </a:r>
            <a:endParaRPr lang="fr-FR" sz="800" i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Autres informations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fr-FR" b="1" dirty="0">
                <a:solidFill>
                  <a:srgbClr val="009051"/>
                </a:solidFill>
                <a:latin typeface="Century Gothic" charset="0"/>
                <a:ea typeface="Century Gothic" charset="0"/>
                <a:cs typeface="Century Gothic" charset="0"/>
              </a:rPr>
              <a:t>1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14"/>
          </p:nvPr>
        </p:nvSpPr>
        <p:spPr>
          <a:xfrm>
            <a:off x="609600" y="1270743"/>
            <a:ext cx="7947378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 Nom de l’opération »</a:t>
            </a:r>
          </a:p>
          <a:p>
            <a:endParaRPr lang="fr-FR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981200" y="274638"/>
            <a:ext cx="8229600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Références</a:t>
            </a:r>
            <a:br>
              <a:rPr lang="fr-FR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Nom architecte »</a:t>
            </a:r>
          </a:p>
        </p:txBody>
      </p:sp>
    </p:spTree>
    <p:extLst>
      <p:ext uri="{BB962C8B-B14F-4D97-AF65-F5344CB8AC3E}">
        <p14:creationId xmlns:p14="http://schemas.microsoft.com/office/powerpoint/2010/main" val="261575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B47B5-C421-2344-0AC9-F01900CDE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45278-6448-ECF7-AEBD-FD74FAA4AA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022" y="1694847"/>
            <a:ext cx="7969956" cy="4577766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EF136FA-A992-040D-B9ED-D8B9B0767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92445" y="1270743"/>
            <a:ext cx="2912534" cy="5001870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 plancher: 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des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l’opération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€ HT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de début et de fin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Performance énergétique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Labels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Cotraitants MOE:</a:t>
            </a:r>
            <a:endParaRPr lang="fr-FR" sz="800" i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Autres informations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EC2B814E-CF0D-7B76-58ED-03DA2904E326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fr-FR" b="1" dirty="0">
                <a:solidFill>
                  <a:srgbClr val="009051"/>
                </a:solidFill>
                <a:latin typeface="Century Gothic" charset="0"/>
                <a:ea typeface="Century Gothic" charset="0"/>
                <a:cs typeface="Century Gothic" charset="0"/>
              </a:rPr>
              <a:t>2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759ED4CA-C9A9-536F-718B-17818106CC3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09600" y="1270743"/>
            <a:ext cx="7947378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 Nom de l’opération »</a:t>
            </a:r>
          </a:p>
          <a:p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06E0B9F-2698-8011-C462-C3E7A844F35B}"/>
              </a:ext>
            </a:extLst>
          </p:cNvPr>
          <p:cNvSpPr txBox="1">
            <a:spLocks/>
          </p:cNvSpPr>
          <p:nvPr/>
        </p:nvSpPr>
        <p:spPr>
          <a:xfrm>
            <a:off x="1981200" y="274638"/>
            <a:ext cx="8229600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Références</a:t>
            </a:r>
            <a:br>
              <a:rPr lang="fr-FR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Nom architecte »</a:t>
            </a:r>
          </a:p>
        </p:txBody>
      </p:sp>
    </p:spTree>
    <p:extLst>
      <p:ext uri="{BB962C8B-B14F-4D97-AF65-F5344CB8AC3E}">
        <p14:creationId xmlns:p14="http://schemas.microsoft.com/office/powerpoint/2010/main" val="3684006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42052-93FD-343F-8AF8-61A06D3CD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6768F3B-AA05-D29D-7DFC-CCE4E733D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022" y="1694847"/>
            <a:ext cx="7969956" cy="4577766"/>
          </a:xfrm>
          <a:ln w="3175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1200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Photographie de l’opération en cours ou réalisée ou à défaut image de l’opération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E3DD18-3750-05C0-5737-B6D6E24D77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92445" y="1270743"/>
            <a:ext cx="2912534" cy="5001870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Surface plancher: 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Lieu d’exécution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Nature des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Montant de l’opération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 € HT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Date de début et de fin travaux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Performance énergétique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Labels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Nom du maître d’ouvrage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Cotraitants MOE:</a:t>
            </a:r>
            <a:endParaRPr lang="fr-FR" sz="800" i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r>
              <a:rPr lang="fr-FR" sz="10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Autres informations</a:t>
            </a:r>
          </a:p>
          <a:p>
            <a:pPr lvl="1"/>
            <a:r>
              <a:rPr lang="fr-FR" sz="1000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(À compléter)</a:t>
            </a:r>
          </a:p>
          <a:p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4A0345AB-4AF0-B75B-DA99-39F7892A7991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fr-FR" b="1" dirty="0">
                <a:solidFill>
                  <a:srgbClr val="009051"/>
                </a:solidFill>
                <a:latin typeface="Century Gothic" charset="0"/>
                <a:ea typeface="Century Gothic" charset="0"/>
                <a:cs typeface="Century Gothic" charset="0"/>
              </a:rPr>
              <a:t>3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B5ED6B6-4267-B8DA-0F83-4CBEA258C6E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09600" y="1270743"/>
            <a:ext cx="7947378" cy="331196"/>
          </a:xfrm>
          <a:ln w="3175" cmpd="sng">
            <a:solidFill>
              <a:schemeClr val="tx1"/>
            </a:solidFill>
          </a:ln>
        </p:spPr>
        <p:txBody>
          <a:bodyPr/>
          <a:lstStyle/>
          <a:p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 Nom de l’opération »</a:t>
            </a:r>
          </a:p>
          <a:p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A4C15E0-3706-8E91-AACA-A8BB4FE2FEEE}"/>
              </a:ext>
            </a:extLst>
          </p:cNvPr>
          <p:cNvSpPr txBox="1">
            <a:spLocks/>
          </p:cNvSpPr>
          <p:nvPr/>
        </p:nvSpPr>
        <p:spPr>
          <a:xfrm>
            <a:off x="1981200" y="274638"/>
            <a:ext cx="8229600" cy="677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latin typeface="Century Gothic" charset="0"/>
                <a:ea typeface="Century Gothic" charset="0"/>
                <a:cs typeface="Century Gothic" charset="0"/>
              </a:rPr>
              <a:t>Références</a:t>
            </a:r>
            <a:br>
              <a:rPr lang="fr-FR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«</a:t>
            </a:r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fr-FR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Nom architecte »</a:t>
            </a:r>
          </a:p>
        </p:txBody>
      </p:sp>
    </p:spTree>
    <p:extLst>
      <p:ext uri="{BB962C8B-B14F-4D97-AF65-F5344CB8AC3E}">
        <p14:creationId xmlns:p14="http://schemas.microsoft.com/office/powerpoint/2010/main" val="41897813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7201C35-4FEE-4FFB-92D4-E05A201D970D}">
  <we:reference id="wa200010001" version="1.0.0.1" store="en-US" storeType="OMEX"/>
  <we:alternateReferences>
    <we:reference id="WA200010001" version="1.0.0.1" store="" storeType="OMEX"/>
  </we:alternateReferences>
  <we:properties>
    <we:property name="claude.fileId" value="&quot;df0a73c0-d503-490c-9850-a07d9ea99f81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093fb0-4ae9-436f-b3c8-0f758a327a20" xsi:nil="true"/>
    <lcf76f155ced4ddcb4097134ff3c332f xmlns="727ada88-bfee-4458-a6a8-40525b1fad34">
      <Terms xmlns="http://schemas.microsoft.com/office/infopath/2007/PartnerControls"/>
    </lcf76f155ced4ddcb4097134ff3c332f>
    <date xmlns="727ada88-bfee-4458-a6a8-40525b1fad34" xsi:nil="true"/>
    <Date0 xmlns="727ada88-bfee-4458-a6a8-40525b1fad34" xsi:nil="true"/>
    <SharedWithUsers xmlns="d8093fb0-4ae9-436f-b3c8-0f758a327a20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CAE35E30016A4BA7939AE387D6CCCB" ma:contentTypeVersion="21" ma:contentTypeDescription="Crée un document." ma:contentTypeScope="" ma:versionID="d3f53ff45febf07295f3aebab1808cb3">
  <xsd:schema xmlns:xsd="http://www.w3.org/2001/XMLSchema" xmlns:xs="http://www.w3.org/2001/XMLSchema" xmlns:p="http://schemas.microsoft.com/office/2006/metadata/properties" xmlns:ns2="727ada88-bfee-4458-a6a8-40525b1fad34" xmlns:ns3="d8093fb0-4ae9-436f-b3c8-0f758a327a20" targetNamespace="http://schemas.microsoft.com/office/2006/metadata/properties" ma:root="true" ma:fieldsID="3a46dfe1d22d7bc07dbadeef5af070d0" ns2:_="" ns3:_="">
    <xsd:import namespace="727ada88-bfee-4458-a6a8-40525b1fad34"/>
    <xsd:import namespace="d8093fb0-4ae9-436f-b3c8-0f758a327a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date" minOccurs="0"/>
                <xsd:element ref="ns2:MediaServiceObjectDetectorVersions" minOccurs="0"/>
                <xsd:element ref="ns2:MediaServiceSearchProperties" minOccurs="0"/>
                <xsd:element ref="ns2:Date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ada88-bfee-4458-a6a8-40525b1fad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4683838b-3a31-4095-9a2c-80fd0d85077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e" ma:index="24" nillable="true" ma:displayName="date" ma:format="DateOnly" ma:internalName="date">
      <xsd:simpleType>
        <xsd:restriction base="dms:DateTim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0" ma:index="27" nillable="true" ma:displayName="Date" ma:format="DateTime" ma:internalName="Date0">
      <xsd:simpleType>
        <xsd:restriction base="dms:DateTim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093fb0-4ae9-436f-b3c8-0f758a327a20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eb6e20c-6d4b-4905-aa90-61651830c1e7}" ma:internalName="TaxCatchAll" ma:showField="CatchAllData" ma:web="d8093fb0-4ae9-436f-b3c8-0f758a327a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8FADAA-8CD6-4BD4-A4A6-575F49422A4D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2ab653cf-3593-42cc-93d9-988e27f994e8"/>
    <ds:schemaRef ds:uri="http://purl.org/dc/terms/"/>
    <ds:schemaRef ds:uri="http://schemas.openxmlformats.org/package/2006/metadata/core-properties"/>
    <ds:schemaRef ds:uri="9d670983-3442-4ebb-af25-5bae3bdfe986"/>
    <ds:schemaRef ds:uri="http://www.w3.org/XML/1998/namespace"/>
    <ds:schemaRef ds:uri="http://purl.org/dc/dcmitype/"/>
    <ds:schemaRef ds:uri="http://purl.org/dc/elements/1.1/"/>
    <ds:schemaRef ds:uri="d8093fb0-4ae9-436f-b3c8-0f758a327a20"/>
    <ds:schemaRef ds:uri="727ada88-bfee-4458-a6a8-40525b1fad34"/>
  </ds:schemaRefs>
</ds:datastoreItem>
</file>

<file path=customXml/itemProps2.xml><?xml version="1.0" encoding="utf-8"?>
<ds:datastoreItem xmlns:ds="http://schemas.openxmlformats.org/officeDocument/2006/customXml" ds:itemID="{CEA418B9-276F-40AA-8AC5-9721ADBE97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B08A78-DDD3-4C31-ADB1-ECDDEBFEC5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7ada88-bfee-4458-a6a8-40525b1fad34"/>
    <ds:schemaRef ds:uri="d8093fb0-4ae9-436f-b3c8-0f758a327a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1004</TotalTime>
  <Words>463</Words>
  <Application>Microsoft Office PowerPoint</Application>
  <PresentationFormat>Grand écran</PresentationFormat>
  <Paragraphs>130</Paragraphs>
  <Slides>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Courier New</vt:lpstr>
      <vt:lpstr>Thème Office 2013 – 2022</vt:lpstr>
      <vt:lpstr>Concours de Maîtrise d’œuvre restreint</vt:lpstr>
      <vt:lpstr>Mode d’emploi du cadre de réponse</vt:lpstr>
      <vt:lpstr>Composition de l’équipe</vt:lpstr>
      <vt:lpstr>Présentation PowerPoint</vt:lpstr>
      <vt:lpstr>Présentation PowerPoint</vt:lpstr>
      <vt:lpstr>Présentation PowerPoint</vt:lpstr>
      <vt:lpstr>Présentation PowerPoint</vt:lpstr>
    </vt:vector>
  </TitlesOfParts>
  <Company>Itaq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Cadre de réponse LMH</dc:title>
  <dc:creator>Jerome Labbaye</dc:creator>
  <cp:lastModifiedBy>TITE Murielle</cp:lastModifiedBy>
  <cp:revision>93</cp:revision>
  <cp:lastPrinted>2025-11-17T13:31:01Z</cp:lastPrinted>
  <dcterms:created xsi:type="dcterms:W3CDTF">2014-09-24T15:37:46Z</dcterms:created>
  <dcterms:modified xsi:type="dcterms:W3CDTF">2026-07-16T15:09:53Z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0x01010021CAE35E30016A4BA7939AE387D6CCCB</vt:lpwstr>
  </property>
  <property fmtid="{D5CDD505-2E9C-101B-9397-08002B2CF9AE}" pid="3" name="Order">
    <vt:r8>6064100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TriggerFlowInfo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