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4"/>
    <p:sldMasterId id="2147483882" r:id="rId5"/>
    <p:sldMasterId id="2147483816" r:id="rId6"/>
    <p:sldMasterId id="2147483837" r:id="rId7"/>
    <p:sldMasterId id="2147483846" r:id="rId8"/>
    <p:sldMasterId id="2147483855" r:id="rId9"/>
    <p:sldMasterId id="2147483864" r:id="rId10"/>
    <p:sldMasterId id="2147483873" r:id="rId11"/>
  </p:sldMasterIdLst>
  <p:notesMasterIdLst>
    <p:notesMasterId r:id="rId28"/>
  </p:notesMasterIdLst>
  <p:handoutMasterIdLst>
    <p:handoutMasterId r:id="rId29"/>
  </p:handoutMasterIdLst>
  <p:sldIdLst>
    <p:sldId id="256" r:id="rId12"/>
    <p:sldId id="257" r:id="rId13"/>
    <p:sldId id="351" r:id="rId14"/>
    <p:sldId id="353" r:id="rId15"/>
    <p:sldId id="355" r:id="rId16"/>
    <p:sldId id="377" r:id="rId17"/>
    <p:sldId id="384" r:id="rId18"/>
    <p:sldId id="378" r:id="rId19"/>
    <p:sldId id="357" r:id="rId20"/>
    <p:sldId id="260" r:id="rId21"/>
    <p:sldId id="379" r:id="rId22"/>
    <p:sldId id="368" r:id="rId23"/>
    <p:sldId id="380" r:id="rId24"/>
    <p:sldId id="385" r:id="rId25"/>
    <p:sldId id="382" r:id="rId26"/>
    <p:sldId id="383" r:id="rId2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ELE" id="{0B896E98-F45E-4768-8620-EDDF394BE181}">
          <p14:sldIdLst>
            <p14:sldId id="256"/>
            <p14:sldId id="257"/>
            <p14:sldId id="351"/>
            <p14:sldId id="353"/>
            <p14:sldId id="355"/>
            <p14:sldId id="377"/>
            <p14:sldId id="384"/>
            <p14:sldId id="378"/>
            <p14:sldId id="357"/>
            <p14:sldId id="260"/>
            <p14:sldId id="379"/>
            <p14:sldId id="368"/>
            <p14:sldId id="380"/>
            <p14:sldId id="385"/>
            <p14:sldId id="382"/>
            <p14:sldId id="3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22B"/>
    <a:srgbClr val="CE70CC"/>
    <a:srgbClr val="C19829"/>
    <a:srgbClr val="7BAFDF"/>
    <a:srgbClr val="34CB6A"/>
    <a:srgbClr val="34B1B5"/>
    <a:srgbClr val="80D8DA"/>
    <a:srgbClr val="DDF7E6"/>
    <a:srgbClr val="91E3AE"/>
    <a:srgbClr val="E8D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4630" autoAdjust="0"/>
  </p:normalViewPr>
  <p:slideViewPr>
    <p:cSldViewPr showGuides="1">
      <p:cViewPr>
        <p:scale>
          <a:sx n="121" d="100"/>
          <a:sy n="121" d="100"/>
        </p:scale>
        <p:origin x="99" y="45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B7E5E-B2C5-49D9-BBAE-7F8319651C71}" type="datetimeFigureOut">
              <a:rPr lang="fr-FR" smtClean="0"/>
              <a:t>24/06/2026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24555-548D-45FD-87DE-3691ADE61D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67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24/06/2026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245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A9D52-F919-B987-3527-706EA8DFC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DF8C23A-958A-5E53-ABC4-F1EEB6C94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4104C31-D327-E8D2-BF90-F26D742800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9BBB146-216D-F1A3-052E-46460717BB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6083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6478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REPUBL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00" y="540000"/>
            <a:ext cx="1240800" cy="124080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180000" y="180000"/>
            <a:ext cx="2735816" cy="879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60000"/>
            <a:ext cx="2700000" cy="2700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0000" y="4767894"/>
            <a:ext cx="8856984" cy="303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867894"/>
            <a:ext cx="3240000" cy="900000"/>
          </a:xfrm>
        </p:spPr>
        <p:txBody>
          <a:bodyPr anchor="b" anchorCtr="0"/>
          <a:lstStyle>
            <a:lvl1pPr>
              <a:defRPr sz="1150"/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237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grpSp>
        <p:nvGrpSpPr>
          <p:cNvPr id="15" name="Groupe 14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34B1B5"/>
          </a:solidFill>
        </p:grpSpPr>
        <p:sp>
          <p:nvSpPr>
            <p:cNvPr id="16" name="Ellipse 15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7" name="Ellipse 16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8" name="Ellipse 17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14" name="Forme libre 13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80D8DA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77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80D8DA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20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101542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4153805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4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84546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611221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3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4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1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3" name="Forme libre 22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91E3AE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16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91E3AE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83129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17913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62911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U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80000" y="180000"/>
            <a:ext cx="2735816" cy="879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7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0000" y="2346046"/>
            <a:ext cx="8424000" cy="207720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79512" y="123477"/>
            <a:ext cx="1446379" cy="144637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24" y="267494"/>
            <a:ext cx="1080120" cy="1080120"/>
          </a:xfrm>
          <a:prstGeom prst="rect">
            <a:avLst/>
          </a:prstGeom>
        </p:spPr>
      </p:pic>
      <p:sp>
        <p:nvSpPr>
          <p:cNvPr id="25" name="Espace réservé du numéro de diapositive 5"/>
          <p:cNvSpPr txBox="1">
            <a:spLocks/>
          </p:cNvSpPr>
          <p:nvPr userDrawn="1"/>
        </p:nvSpPr>
        <p:spPr bwMode="gray">
          <a:xfrm>
            <a:off x="6660232" y="4783500"/>
            <a:ext cx="95376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43E8F9-4A11-4909-ACF9-78F0F4D1FE62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26" name="Connecteur droit 25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pied de page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2381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34CB6A"/>
          </a:solidFill>
        </p:grpSpPr>
        <p:sp>
          <p:nvSpPr>
            <p:cNvPr id="17" name="Ellipse 16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2" name="Ellipse 21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4" name="Ellipse 23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5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11943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180753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Forme libre 22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ABCDEB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809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ABCDEB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5392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5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6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2725892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9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4091418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4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14327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472953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orme libre 3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9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0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1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2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Forme libre 3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FCA980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5373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FCA980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828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space réservé pour une image  12"/>
          <p:cNvSpPr>
            <a:spLocks noGrp="1"/>
          </p:cNvSpPr>
          <p:nvPr>
            <p:ph type="pic" sz="quarter" idx="19"/>
          </p:nvPr>
        </p:nvSpPr>
        <p:spPr>
          <a:xfrm>
            <a:off x="0" y="745980"/>
            <a:ext cx="9143999" cy="40375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grpSp>
        <p:nvGrpSpPr>
          <p:cNvPr id="15" name="Groupe 14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chemeClr val="bg1"/>
          </a:solidFill>
        </p:grpSpPr>
        <p:sp>
          <p:nvSpPr>
            <p:cNvPr id="16" name="Ellipse 15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7" name="Ellipse 16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8" name="Ellipse 17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pic>
        <p:nvPicPr>
          <p:cNvPr id="30" name="Imag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36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  <a:prstGeom prst="rect">
            <a:avLst/>
          </a:prstGeo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38" name="Espace réservé du pied de page 6"/>
          <p:cNvSpPr>
            <a:spLocks noGrp="1"/>
          </p:cNvSpPr>
          <p:nvPr>
            <p:ph type="ftr" sz="quarter" idx="14"/>
          </p:nvPr>
        </p:nvSpPr>
        <p:spPr>
          <a:xfrm>
            <a:off x="360000" y="4783500"/>
            <a:ext cx="5904000" cy="360000"/>
          </a:xfrm>
        </p:spPr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24762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4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618397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7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2284686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5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21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61683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2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2089056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rme libre 2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4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5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0" name="Forme libre 2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E8D395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5821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DDBD61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45319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017449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7410947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4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6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5532575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987643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26314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2270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rme libre 2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7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8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0" name="Forme libre 2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 userDrawn="1"/>
        </p:nvSpPr>
        <p:spPr>
          <a:xfrm>
            <a:off x="7958223" y="895446"/>
            <a:ext cx="323187" cy="323187"/>
          </a:xfrm>
          <a:prstGeom prst="ellipse">
            <a:avLst/>
          </a:prstGeom>
          <a:solidFill>
            <a:srgbClr val="E3AFE2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0064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50" t="-2150" r="-23010" b="-23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5354" t="-63604" r="-9792" b="-81542"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E3AFE2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50686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1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4288321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CE70CC"/>
          </a:solidFill>
        </p:grpSpPr>
        <p:sp>
          <p:nvSpPr>
            <p:cNvPr id="21" name="Ellipse 20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2" name="Ellipse 21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3" name="Ellipse 22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933698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8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816910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32437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26314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15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618" t="-11016" r="3586" b="-11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193" t="-23245" r="-8297" b="-232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60000" y="4783500"/>
            <a:ext cx="5904000" cy="360000"/>
          </a:xfrm>
        </p:spPr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6264000" y="4783500"/>
            <a:ext cx="1350000" cy="36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80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81080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28593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1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6943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9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22" name="Espace réservé du numéro de diapositive 5"/>
          <p:cNvSpPr txBox="1">
            <a:spLocks/>
          </p:cNvSpPr>
          <p:nvPr userDrawn="1"/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43E8F9-4A11-4909-ACF9-78F0F4D1FE62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23" name="Connecteur droit 22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7379A4D-9C1C-414B-B190-98FF5048F6D2}" type="datetime1">
              <a:rPr lang="fr-FR" smtClean="0"/>
              <a:t>24/06/2026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977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92" r:id="rId2"/>
    <p:sldLayoutId id="2147483891" r:id="rId3"/>
    <p:sldLayoutId id="2147483893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1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7379A4D-9C1C-414B-B190-98FF5048F6D2}" type="datetime1">
              <a:rPr lang="fr-FR" smtClean="0"/>
              <a:t>24/06/2026</a:t>
            </a:fld>
            <a:endParaRPr lang="fr-FR" dirty="0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9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31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80D8DA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1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397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e libre 17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 1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91E3AE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9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579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  <p:sp>
        <p:nvSpPr>
          <p:cNvPr id="20" name="Ellipse 19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ABCDEB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70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  <p:sp>
        <p:nvSpPr>
          <p:cNvPr id="17" name="Forme libre 16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FCA980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419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  <p:sp>
        <p:nvSpPr>
          <p:cNvPr id="21" name="Ellipse 2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E8D395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7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5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24/06/2026</a:t>
            </a:fld>
            <a:endParaRPr lang="fr-FR" dirty="0"/>
          </a:p>
        </p:txBody>
      </p:sp>
      <p:sp>
        <p:nvSpPr>
          <p:cNvPr id="20" name="Ellipse 19"/>
          <p:cNvSpPr/>
          <p:nvPr userDrawn="1"/>
        </p:nvSpPr>
        <p:spPr>
          <a:xfrm>
            <a:off x="7958223" y="895446"/>
            <a:ext cx="323187" cy="323187"/>
          </a:xfrm>
          <a:prstGeom prst="ellipse">
            <a:avLst/>
          </a:prstGeom>
          <a:solidFill>
            <a:srgbClr val="E3AFE2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2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720000" y="3867894"/>
            <a:ext cx="5652200" cy="900000"/>
          </a:xfrm>
        </p:spPr>
        <p:txBody>
          <a:bodyPr/>
          <a:lstStyle/>
          <a:p>
            <a:r>
              <a:rPr lang="fr-FR" sz="1600"/>
              <a:t>Rénovation Energétique de la Résidence Les Nocturnes de Fauré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461294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Architecte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7831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DDB21-E80F-E330-BBE4-6E53A5351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B2CA0-199B-A4E4-3245-C7DD6CBDB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1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2BEB39-2AD7-9777-2B4B-86C734295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ED3A3-0C3F-0A12-AC34-6C080B65B5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D5BA65A-EDCE-70AC-EB46-9DF432163E00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41A4F32-578A-6FC3-0977-20444ECD7A09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8BA7A13-98C9-C063-41B2-02BA1B602E72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33456AD1-FCDD-B850-B8C4-74F9067F5C2B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l’Architecte)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A23FC2-4EE0-5C66-B141-EFE8C7853E18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BB7FEA2-EE6A-35D8-FCD3-2732161AA072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1  : Une opération de rénovation énergétique de logements d'Habitation ou de résidence Etudiante avec un minium de 50 logements</a:t>
            </a:r>
          </a:p>
        </p:txBody>
      </p:sp>
    </p:spTree>
    <p:extLst>
      <p:ext uri="{BB962C8B-B14F-4D97-AF65-F5344CB8AC3E}">
        <p14:creationId xmlns:p14="http://schemas.microsoft.com/office/powerpoint/2010/main" val="2698347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61054-56BE-853E-45CF-88D734657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EDD4A2-1A2D-0AD6-ABD5-E5F55AEF6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9C20FCE-C78E-BE2F-06B7-2B8ED064C7DC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08D87A-53D9-1C31-AD33-E233AEEEF296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658C93-E65F-ACB8-D9DD-38607A8C8C46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74074CF-2CED-8C84-7EAF-BDC406C3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4" y="860334"/>
            <a:ext cx="2685645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1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3BC5EE7-41C9-315D-7692-B7DD4AB8526A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71F0842-EC8C-4025-AB38-21A1FDFC2B91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8C9C683-A65E-E055-532D-729A6716E0F1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l’Architecte)</a:t>
            </a:r>
          </a:p>
        </p:txBody>
      </p:sp>
    </p:spTree>
    <p:extLst>
      <p:ext uri="{BB962C8B-B14F-4D97-AF65-F5344CB8AC3E}">
        <p14:creationId xmlns:p14="http://schemas.microsoft.com/office/powerpoint/2010/main" val="2173943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95A7A-0AE2-046C-1B9D-C1335D901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739D35-F464-1FD4-833E-3FE12655F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2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FE25750-9A48-7EFC-D922-9DF49D4F4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7CE67-5F9C-4C57-B3CA-AE810034A8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406172B-9ECE-BF59-E793-BE010A446D30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151261D-CACF-BAA7-335A-707090594D71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2F9CB6FC-01BF-FCC2-3156-BEA6E6CFA58C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0744E29-D4DF-6703-9A58-0D7551691E96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l’Architecte)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9FFFF7-EBD2-622C-08B6-0EBC054638B5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45DD1B6-C75B-49A6-B9BF-644F09652A1C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2  : Une opération de rénovation énergétique de logements d'Habitation ou de résidence Etudiante avec un minium de 50 logements</a:t>
            </a:r>
          </a:p>
        </p:txBody>
      </p:sp>
    </p:spTree>
    <p:extLst>
      <p:ext uri="{BB962C8B-B14F-4D97-AF65-F5344CB8AC3E}">
        <p14:creationId xmlns:p14="http://schemas.microsoft.com/office/powerpoint/2010/main" val="324469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90E65-0FFA-760E-82A5-C845D310D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9E24C8-6FBB-2908-3669-9C77241D6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94636FA-7D0A-0F1C-E5FC-FAB4FB34F431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BB3959-9E0B-84FB-3482-E54BAE1CA14A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198CF5-D0AD-B46A-3E4F-F2B74194302C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6A4039E5-E97E-41ED-089B-9C13FCCF7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1008112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2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6E68F71-31F8-2793-33E6-D67C964CE7A6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5E030DA5-FC42-4860-A7EF-4A541C74476B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84C09667-3EF8-A8DB-D61D-759971D3AD02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l’Architecte)</a:t>
            </a:r>
          </a:p>
        </p:txBody>
      </p:sp>
    </p:spTree>
    <p:extLst>
      <p:ext uri="{BB962C8B-B14F-4D97-AF65-F5344CB8AC3E}">
        <p14:creationId xmlns:p14="http://schemas.microsoft.com/office/powerpoint/2010/main" val="1858302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3D62A-038C-61F6-A939-F7D9428C5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CDA2C9-CB3F-356E-0820-F5B36B91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3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D2F430C-089E-0ED2-D908-18A5C0C7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7AAB62-C90B-BBFE-9228-E2C8B497BC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A89CE4A-2B1C-27DE-4BE5-4DB6F1128239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BF6E44E-148C-3C8E-07B3-A5BAD090A902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A177BA24-8D5D-6142-BBD8-29F6E51785BD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40602D0-42EE-14B6-E41F-DC152B079A58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/>
              <a:t>* Xxx (Désignation de l’Architecte)</a:t>
            </a:r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727287-A04E-C8E0-2CE6-1D1CBA62E98F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5D73497D-9E9A-ACF9-D685-2777F0D20083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3  : Une opération de rénovation énergétique de logements d'Habitation ou de résidence Etudiante avec un minium de 50 logements</a:t>
            </a:r>
          </a:p>
        </p:txBody>
      </p:sp>
    </p:spTree>
    <p:extLst>
      <p:ext uri="{BB962C8B-B14F-4D97-AF65-F5344CB8AC3E}">
        <p14:creationId xmlns:p14="http://schemas.microsoft.com/office/powerpoint/2010/main" val="1256468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23588-2900-7D99-8621-C91612AF6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6E5CAA-9DE2-BE6F-A7FC-7C5832E74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06CF099-654C-0974-AE78-02C68EF83953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84A43B-D038-CD05-246D-2F98DE1BCF5F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E05604-6E16-F41E-DF7E-6DF5DCCD7734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E563241-939B-C765-FF04-46C260707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1008112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3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1BF6BA2-04AF-6986-FECE-82F3DA8147FD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5059F143-9326-FD36-A60C-6FE28C69829C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18F8B54-9AEC-04AB-1485-676AB4065496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l’Architecte)</a:t>
            </a:r>
          </a:p>
        </p:txBody>
      </p:sp>
    </p:spTree>
    <p:extLst>
      <p:ext uri="{BB962C8B-B14F-4D97-AF65-F5344CB8AC3E}">
        <p14:creationId xmlns:p14="http://schemas.microsoft.com/office/powerpoint/2010/main" val="2354456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360000" y="1967407"/>
            <a:ext cx="8424000" cy="873776"/>
          </a:xfrm>
        </p:spPr>
        <p:txBody>
          <a:bodyPr/>
          <a:lstStyle/>
          <a:p>
            <a:r>
              <a:rPr lang="fr-FR" dirty="0"/>
              <a:t>ANNEXE 2</a:t>
            </a:r>
          </a:p>
          <a:p>
            <a:r>
              <a:rPr lang="fr-FR" dirty="0"/>
              <a:t>Dossier graphique des références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BE3E13A4-E404-FD63-36F4-E1D4A72A7AF3}"/>
              </a:ext>
            </a:extLst>
          </p:cNvPr>
          <p:cNvSpPr txBox="1">
            <a:spLocks/>
          </p:cNvSpPr>
          <p:nvPr/>
        </p:nvSpPr>
        <p:spPr bwMode="gray">
          <a:xfrm>
            <a:off x="1691680" y="3003798"/>
            <a:ext cx="7344816" cy="87377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325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Arial" pitchFamily="34" charset="0"/>
              <a:buNone/>
              <a:defRPr sz="1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cap="none" dirty="0"/>
              <a:t>Groupement de Conception-Réalisation :</a:t>
            </a:r>
          </a:p>
          <a:p>
            <a:r>
              <a:rPr lang="fr-FR" sz="2400" cap="none" dirty="0">
                <a:solidFill>
                  <a:srgbClr val="0070C0"/>
                </a:solidFill>
              </a:rPr>
              <a:t>*xxx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750E4626-F847-FF2F-DDC9-2E57A48B042D}"/>
              </a:ext>
            </a:extLst>
          </p:cNvPr>
          <p:cNvSpPr txBox="1">
            <a:spLocks/>
          </p:cNvSpPr>
          <p:nvPr/>
        </p:nvSpPr>
        <p:spPr bwMode="gray">
          <a:xfrm>
            <a:off x="1691680" y="4407423"/>
            <a:ext cx="7344816" cy="36000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325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Arial" pitchFamily="34" charset="0"/>
              <a:buNone/>
              <a:defRPr sz="1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b="0" cap="none" dirty="0">
                <a:solidFill>
                  <a:srgbClr val="0070C0"/>
                </a:solidFill>
              </a:rPr>
              <a:t>Les informations notées « *xxx » ou « A compléter » sont à renseigner par le candidat</a:t>
            </a:r>
          </a:p>
        </p:txBody>
      </p:sp>
    </p:spTree>
    <p:extLst>
      <p:ext uri="{BB962C8B-B14F-4D97-AF65-F5344CB8AC3E}">
        <p14:creationId xmlns:p14="http://schemas.microsoft.com/office/powerpoint/2010/main" val="327066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D58A7-5F75-A789-093F-F037F7756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443937-7B94-EB16-1F6F-ABA4BB80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211750"/>
            <a:ext cx="5184576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Entreprise générale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DBD96A9-7607-C9A6-96BB-7D3397FBF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677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5FFB3-C60A-0BD7-22E1-A7AFC6930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19C837-390F-151E-6701-47200A3EE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1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5F7290-2E69-AA7F-9A50-746DD9068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7A2854-2DDD-6872-F6FA-EC341A3D22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DC89176-2826-47BF-2CD1-F0FEF36D69A9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AF92CB-28D9-CE4A-F8EF-5359F7ED3A6D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A87DC711-2E55-D968-2A66-D163A1B95F2A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5D6072D-D591-EDED-AACF-95B1E1D9483D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51FE25-A781-EE6E-EFBD-FF46449F97F3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D5BBA65-204B-1195-8E35-65AAA4CDD2EB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1  : Une opération </a:t>
            </a:r>
            <a:r>
              <a:rPr lang="fr-FR" sz="1400" u="sng" dirty="0">
                <a:solidFill>
                  <a:schemeClr val="bg1">
                    <a:lumMod val="50000"/>
                  </a:schemeClr>
                </a:solidFill>
              </a:rPr>
              <a:t>en conception-réalisation </a:t>
            </a:r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de rénovation énergétique de logements d'Habitation ou de résidence Etudiante avec un minium de 50 logements</a:t>
            </a:r>
          </a:p>
        </p:txBody>
      </p:sp>
    </p:spTree>
    <p:extLst>
      <p:ext uri="{BB962C8B-B14F-4D97-AF65-F5344CB8AC3E}">
        <p14:creationId xmlns:p14="http://schemas.microsoft.com/office/powerpoint/2010/main" val="1041916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A69E9-490F-0038-44C2-44458CCF4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29AD61-609F-63BC-B0AC-8F354B560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24A17E9-86D8-07CC-AFCA-11723C3CC318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8BB2E0-FF80-62C4-86EE-1C434EE03743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97B913-F30F-6206-59D6-A2780744CE11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AC7645E-F48F-1318-D179-AD13B43C3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4" y="860334"/>
            <a:ext cx="2685645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1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C767E56-9DE8-C9E6-3CAB-E04FCD3A8BBA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75AB72E-BFEA-0633-CA4C-D6D78201995A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8121E225-1E67-158E-A567-4A11698DA5F2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</p:spTree>
    <p:extLst>
      <p:ext uri="{BB962C8B-B14F-4D97-AF65-F5344CB8AC3E}">
        <p14:creationId xmlns:p14="http://schemas.microsoft.com/office/powerpoint/2010/main" val="4137544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042D5-1645-6C63-276F-110F14153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1A4F8E-8F26-61A0-F54C-BFBFA2315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2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48849D4-A8E1-9C82-A899-DC4BC588A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8AE528-1C51-BA17-7633-832AA20688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20D233-0149-9CEF-C944-02B0C7E9C1B6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54DD27-9DE5-C25C-00D7-E7DA2DBCF2D5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93B6F772-E776-8DBA-8FC7-0BD4D0E643E2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FC81728-5AD5-E623-90A7-04619C0180D6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8E4837-97D9-11EA-0201-D38305FB492E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01FEF357-630F-787B-16F3-064E2C4F0AE8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2  : Une opération de rénovation énergétique de logements d'Habitation ou de résidence Etudiante avec un minium de 80 logements</a:t>
            </a:r>
          </a:p>
        </p:txBody>
      </p:sp>
    </p:spTree>
    <p:extLst>
      <p:ext uri="{BB962C8B-B14F-4D97-AF65-F5344CB8AC3E}">
        <p14:creationId xmlns:p14="http://schemas.microsoft.com/office/powerpoint/2010/main" val="3239310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D8DAC-4D45-CD45-4BA7-8081C850A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804CB5F-C789-D7F9-D833-55446C1A3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9894A6D-CF9A-F57A-C1D7-39CF39A93A84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960A0C-A39B-6086-FEA1-9D424CEC96AE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7F91C2-67F9-BB72-3477-10193502CEBF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6C0F8529-5477-6784-46CD-0B765D8C6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1008112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2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80AD849-7013-2E79-4131-08A2F87C6377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7344635B-D534-9E38-7AFC-19E5922B0A4A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3C4653A-F509-C89D-1782-5D0D11190DD5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</p:spTree>
    <p:extLst>
      <p:ext uri="{BB962C8B-B14F-4D97-AF65-F5344CB8AC3E}">
        <p14:creationId xmlns:p14="http://schemas.microsoft.com/office/powerpoint/2010/main" val="580802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F075E-24D5-3421-A0CA-2AB1E82AC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ED83E9-3DA0-2535-C15A-D26322A03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2138816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3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E624E36-E19D-7A31-9FCD-726A21750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6D929-A20B-4B0E-0D05-DCF911B4C4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05" y="1107509"/>
            <a:ext cx="4392567" cy="388506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fr-FR" sz="1400" i="1" dirty="0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299784B-AE70-AE4D-B524-6F7067AF99D9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[Ville (département)]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Habitation ou Résidence Etudiante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Logement foyer / 2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A / 3</a:t>
            </a:r>
            <a:r>
              <a:rPr lang="fr-FR" sz="700" b="0" baseline="300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ème</a:t>
            </a:r>
            <a:r>
              <a:rPr lang="fr-FR" sz="7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Famille B, …)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(exemple : Neuf / Réhabilitation / Extension, …)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logements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Site Occupé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 [Oui / Non]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/ Labélisation environnementale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80F677A-C45D-88E2-3FE1-AB49A65EF321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  <a:endParaRPr lang="fr-FR" sz="7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Noter date de début et  « En cours » si non livrée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[k€ HT]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082B5969-25C2-3B45-3EDC-21A2FD1BA188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24F40B98-23E6-2232-B242-FFDE6713F412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B272A8-3156-A3F1-1F11-2A195934E2CD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6475DE7-4DE0-6DE5-6055-116593FEFB63}"/>
              </a:ext>
            </a:extLst>
          </p:cNvPr>
          <p:cNvSpPr txBox="1">
            <a:spLocks/>
          </p:cNvSpPr>
          <p:nvPr/>
        </p:nvSpPr>
        <p:spPr bwMode="gray">
          <a:xfrm>
            <a:off x="1619672" y="123478"/>
            <a:ext cx="727280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>
                    <a:lumMod val="50000"/>
                  </a:schemeClr>
                </a:solidFill>
              </a:rPr>
              <a:t>Référence 3  : Une opération de rénovation énergétique de logements d'Habitation ou de résidence Etudiante avec un minium de 80 logements</a:t>
            </a:r>
          </a:p>
        </p:txBody>
      </p:sp>
    </p:spTree>
    <p:extLst>
      <p:ext uri="{BB962C8B-B14F-4D97-AF65-F5344CB8AC3E}">
        <p14:creationId xmlns:p14="http://schemas.microsoft.com/office/powerpoint/2010/main" val="1268274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B130E-4075-CD8A-45ED-037D2B9EC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5FDA491-20F9-DFD8-B919-5B7C07E15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Rénovation Energétique de la Résidence Les Nocturnes de Fauré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AF6A1E-F58E-6D2E-98E7-74F57FBAB4FC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23A8588-13EF-5DBB-9168-AB26E4C06DD7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428C855-2D86-162B-D892-4BD62118C77F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Une photo de l’opération réalisée ou, à défaut, une perspective du projet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6D58F429-87F3-EC9A-6D67-C8A90DA33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05" y="860334"/>
            <a:ext cx="1008112" cy="247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fr-FR" sz="1400" dirty="0">
                <a:latin typeface="+mn-lt"/>
              </a:rPr>
              <a:t>Référence  3 :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D8BBED5-E2BE-F499-E405-4967231F25E4}"/>
              </a:ext>
            </a:extLst>
          </p:cNvPr>
          <p:cNvSpPr txBox="1">
            <a:spLocks/>
          </p:cNvSpPr>
          <p:nvPr/>
        </p:nvSpPr>
        <p:spPr bwMode="gray">
          <a:xfrm>
            <a:off x="272705" y="1107509"/>
            <a:ext cx="4392567" cy="388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</a:pPr>
            <a:r>
              <a:rPr lang="fr-FR" sz="1400" i="1">
                <a:solidFill>
                  <a:srgbClr val="0070C0"/>
                </a:solidFill>
              </a:rPr>
              <a:t>* Xxx (Désignation de l’opération)</a:t>
            </a:r>
            <a:endParaRPr lang="en-US" sz="1400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4433A96-B9ED-1EC8-B2C8-B281F30B9BE4}"/>
              </a:ext>
            </a:extLst>
          </p:cNvPr>
          <p:cNvSpPr txBox="1">
            <a:spLocks/>
          </p:cNvSpPr>
          <p:nvPr/>
        </p:nvSpPr>
        <p:spPr bwMode="gray">
          <a:xfrm>
            <a:off x="4759023" y="86033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  <a:defRPr sz="1400" b="1">
                <a:ea typeface="+mj-ea"/>
                <a:cs typeface="+mj-cs"/>
              </a:defRPr>
            </a:lvl1pPr>
          </a:lstStyle>
          <a:p>
            <a:r>
              <a:rPr lang="fr-FR" dirty="0"/>
              <a:t>Nom du candidat :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A2A7E73E-AA5A-47A7-E1D2-1F7FBB031DE6}"/>
              </a:ext>
            </a:extLst>
          </p:cNvPr>
          <p:cNvSpPr txBox="1">
            <a:spLocks/>
          </p:cNvSpPr>
          <p:nvPr/>
        </p:nvSpPr>
        <p:spPr bwMode="gray">
          <a:xfrm>
            <a:off x="4759023" y="1107509"/>
            <a:ext cx="3989440" cy="3885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+mj-lt"/>
              <a:buNone/>
              <a:defRPr sz="1400" b="1" i="1">
                <a:solidFill>
                  <a:srgbClr val="0070C0"/>
                </a:solidFill>
              </a:defRPr>
            </a:lvl1pPr>
            <a:lvl2pPr marL="324000" indent="-144000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/>
            </a:lvl2pPr>
            <a:lvl3pPr marL="43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/>
            </a:lvl3pPr>
            <a:lvl4pPr marL="612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/>
            </a:lvl4pPr>
            <a:lvl5pPr marL="828000" indent="-7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* Xxx (Désignation de l’Entreprise Générale)</a:t>
            </a:r>
          </a:p>
        </p:txBody>
      </p:sp>
    </p:spTree>
    <p:extLst>
      <p:ext uri="{BB962C8B-B14F-4D97-AF65-F5344CB8AC3E}">
        <p14:creationId xmlns:p14="http://schemas.microsoft.com/office/powerpoint/2010/main" val="3337321981"/>
      </p:ext>
    </p:extLst>
  </p:cSld>
  <p:clrMapOvr>
    <a:masterClrMapping/>
  </p:clrMapOvr>
</p:sld>
</file>

<file path=ppt/theme/theme1.xml><?xml version="1.0" encoding="utf-8"?>
<a:theme xmlns:a="http://schemas.openxmlformats.org/drawingml/2006/main" name="0_INTRO- REPUBLIQUE FRANCAIS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gray"/>
      <a:bodyPr vert="horz" lIns="0" tIns="0" rIns="0" bIns="0" rtlCol="0" anchor="ctr" anchorCtr="0">
        <a:noAutofit/>
      </a:bodyPr>
      <a:lstStyle>
        <a:defPPr algn="r">
          <a:defRPr dirty="0" smtClean="0"/>
        </a:defPPr>
      </a:lstStyle>
    </a:txDef>
  </a:objectDefaults>
  <a:extraClrSchemeLst/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EMES GENERIQU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BOURSES ET AIDES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LOGEMENT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SOCIAL ET SANT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RESTAURATION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INTERNATIONA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VIE DE CAMPUS / SORTIR BOUGER CREER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D16006BB36614884E7CE6DE7B461DB" ma:contentTypeVersion="30" ma:contentTypeDescription="Crée un document." ma:contentTypeScope="" ma:versionID="860b0ccf66ca2486688fa631ed7cfe9f">
  <xsd:schema xmlns:xsd="http://www.w3.org/2001/XMLSchema" xmlns:xs="http://www.w3.org/2001/XMLSchema" xmlns:p="http://schemas.microsoft.com/office/2006/metadata/properties" xmlns:ns2="b33b5c37-3d61-4097-b850-7363010fa325" xmlns:ns3="ee32f3b0-06b0-4c81-8f5e-4bb58d855e0c" targetNamespace="http://schemas.microsoft.com/office/2006/metadata/properties" ma:root="true" ma:fieldsID="123f126dff1ef6f581eb5957ae660605" ns2:_="" ns3:_="">
    <xsd:import namespace="b33b5c37-3d61-4097-b850-7363010fa325"/>
    <xsd:import namespace="ee32f3b0-06b0-4c81-8f5e-4bb58d855e0c"/>
    <xsd:element name="properties">
      <xsd:complexType>
        <xsd:sequence>
          <xsd:element name="documentManagement">
            <xsd:complexType>
              <xsd:all>
                <xsd:element ref="ns2:cag_Domaine" minOccurs="0"/>
                <xsd:element ref="ns2:cga_TypeDocument" minOccurs="0"/>
                <xsd:element ref="ns2:TaxCatchAll" minOccurs="0"/>
                <xsd:element ref="ns2:TaxCatchAllLabel" minOccurs="0"/>
                <xsd:element ref="ns3:m7f3c60951ce4d4f80163a19f0d561bf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3b5c37-3d61-4097-b850-7363010fa325" elementFormDefault="qualified">
    <xsd:import namespace="http://schemas.microsoft.com/office/2006/documentManagement/types"/>
    <xsd:import namespace="http://schemas.microsoft.com/office/infopath/2007/PartnerControls"/>
    <xsd:element name="cag_Domaine" ma:index="1" nillable="true" ma:displayName="cga_Domaine" ma:internalName="cag_Domain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Direction Générale (DGCGA)"/>
                    <xsd:enumeration value="Conseil d’administration (CA)"/>
                    <xsd:enumeration value="Prévention (PREV)"/>
                    <xsd:enumeration value="Direction de la vie étudiante (DVE)"/>
                    <xsd:enumeration value="Service des Bourses(SBOU)"/>
                    <xsd:enumeration value="Service Logement (SLOG)"/>
                    <xsd:enumeration value="Service Social (SSOC)"/>
                    <xsd:enumeration value="Service Culture et Vie de Campus  (SUVC)"/>
                    <xsd:enumeration value="Direction des Ressources humaines (DRH)"/>
                    <xsd:enumeration value="Direction de la Commande publique (DCP)"/>
                    <xsd:enumeration value="Direction des Affaires générales et juridiques (DAGJ)"/>
                    <xsd:enumeration value="Direction du Budget contrôle de gestion (DBCG)"/>
                    <xsd:enumeration value="Direction des affaires financières et comptables (DAFC)"/>
                    <xsd:enumeration value="Services facturier (SFACT)"/>
                    <xsd:enumeration value="Direction Communication (SCOM)"/>
                    <xsd:enumeration value="Direction des Systèmes d’information (DSI)"/>
                    <xsd:enumeration value="Budget et contrôle de gestion (BUDG)"/>
                    <xsd:enumeration value="Direction du Patrimoine et des projets immobiliers (DPPI)"/>
                    <xsd:enumeration value="Direction de la Restauration et Mission transition Ecologique (DRTE)"/>
                    <xsd:enumeration value="UG Grenoble Centre restauration (GCR)"/>
                    <xsd:enumeration value="UG campus Est restauration (CER)"/>
                    <xsd:enumeration value="Direction Clous Savoie Mont Blanc (DCLOUS)"/>
                    <xsd:enumeration value="UG Ouest (OUEST)"/>
                    <xsd:enumeration value="UG Grenoble centre hébergement (GCH)"/>
                    <xsd:enumeration value="UG Berlioz (BER)"/>
                    <xsd:enumeration value="UG Condillac (COND)"/>
                    <xsd:enumeration value="UG Annecy (AN)"/>
                    <xsd:enumeration value="UG Savoie Hébergement (SAVH)"/>
                    <xsd:enumeration value="UG Savoie Restauration (SAVR)"/>
                  </xsd:restriction>
                </xsd:simpleType>
              </xsd:element>
            </xsd:sequence>
          </xsd:extension>
        </xsd:complexContent>
      </xsd:complexType>
    </xsd:element>
    <xsd:element name="cga_TypeDocument" ma:index="2" nillable="true" ma:displayName="cga_TypeDocument" ma:internalName="cga_TypeDocumen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ompte-rendu (CR)"/>
                    <xsd:enumeration value="Ordre du jour (ODJ)"/>
                    <xsd:enumeration value="Procédure (PROC)"/>
                    <xsd:enumeration value="Mode opératoire (MODOP)"/>
                    <xsd:enumeration value="Règlement intérieur (RI)"/>
                    <xsd:enumeration value="Charte (CHT)"/>
                    <xsd:enumeration value="Attestation (ATT)"/>
                    <xsd:enumeration value="Délibération (DELIB)"/>
                    <xsd:enumeration value="Convention (CONV)"/>
                    <xsd:enumeration value="Enquête (ENQ)"/>
                    <xsd:enumeration value="Fiches prévention (FPREV)"/>
                    <xsd:enumeration value="Stratégie (STRAT)"/>
                    <xsd:enumeration value="Divers (DIV)"/>
                    <xsd:enumeration value="Textes réglementaires (TXR)"/>
                    <xsd:enumeration value="Note"/>
                    <xsd:enumeration value="Formulaire"/>
                  </xsd:restriction>
                </xsd:simpleType>
              </xsd:element>
            </xsd:sequence>
          </xsd:extension>
        </xsd:complexContent>
      </xsd:complexType>
    </xsd:element>
    <xsd:element name="TaxCatchAll" ma:index="5" nillable="true" ma:displayName="Taxonomy Catch All Column" ma:hidden="true" ma:list="{2e62a8a1-ba5f-4de2-bdf7-67fe2c757026}" ma:internalName="TaxCatchAll" ma:readOnly="false" ma:showField="CatchAllData" ma:web="b33b5c37-3d61-4097-b850-7363010fa32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2e62a8a1-ba5f-4de2-bdf7-67fe2c757026}" ma:internalName="TaxCatchAllLabel" ma:readOnly="false" ma:showField="CatchAllDataLabel" ma:web="b33b5c37-3d61-4097-b850-7363010fa32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32f3b0-06b0-4c81-8f5e-4bb58d855e0c" elementFormDefault="qualified">
    <xsd:import namespace="http://schemas.microsoft.com/office/2006/documentManagement/types"/>
    <xsd:import namespace="http://schemas.microsoft.com/office/infopath/2007/PartnerControls"/>
    <xsd:element name="m7f3c60951ce4d4f80163a19f0d561bf" ma:index="13" ma:taxonomy="true" ma:internalName="m7f3c60951ce4d4f80163a19f0d561bf" ma:taxonomyFieldName="cga_MotCle_Communication" ma:displayName="cga_MotCle_Communication" ma:readOnly="false" ma:default="" ma:fieldId="{67f3c609-51ce-4d4f-8016-3a19f0d561bf}" ma:taxonomyMulti="true" ma:sspId="5dbd6e76-19c8-4247-a022-8225338e06b5" ma:termSetId="cb15cf4f-a234-4449-be41-22335e57e7b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ype de contenu"/>
        <xsd:element ref="dc:title" minOccurs="0" maxOccurs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3b5c37-3d61-4097-b850-7363010fa325" xsi:nil="true"/>
    <cga_TypeDocument xmlns="b33b5c37-3d61-4097-b850-7363010fa325" xsi:nil="true"/>
    <m7f3c60951ce4d4f80163a19f0d561bf xmlns="ee32f3b0-06b0-4c81-8f5e-4bb58d855e0c">
      <Terms xmlns="http://schemas.microsoft.com/office/infopath/2007/PartnerControls"/>
    </m7f3c60951ce4d4f80163a19f0d561bf>
    <cag_Domaine xmlns="b33b5c37-3d61-4097-b850-7363010fa325" xsi:nil="true"/>
    <TaxCatchAllLabel xmlns="b33b5c37-3d61-4097-b850-7363010fa325" xsi:nil="true"/>
  </documentManagement>
</p:properties>
</file>

<file path=customXml/itemProps1.xml><?xml version="1.0" encoding="utf-8"?>
<ds:datastoreItem xmlns:ds="http://schemas.openxmlformats.org/officeDocument/2006/customXml" ds:itemID="{32CEEF12-98D8-4DD2-AB47-D325AF1C2E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6EAD71-7D44-4A6F-B914-F5817A3C24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3b5c37-3d61-4097-b850-7363010fa325"/>
    <ds:schemaRef ds:uri="ee32f3b0-06b0-4c81-8f5e-4bb58d855e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BB6C5B-85EF-4A6D-8B93-E23C2E7F656B}">
  <ds:schemaRefs>
    <ds:schemaRef ds:uri="http://purl.org/dc/dcmitype/"/>
    <ds:schemaRef ds:uri="http://www.w3.org/XML/1998/namespace"/>
    <ds:schemaRef ds:uri="http://purl.org/dc/elements/1.1/"/>
    <ds:schemaRef ds:uri="b33b5c37-3d61-4097-b850-7363010fa325"/>
    <ds:schemaRef ds:uri="ee32f3b0-06b0-4c81-8f5e-4bb58d855e0c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ppt_operateurs_marianne</Template>
  <TotalTime>0</TotalTime>
  <Words>1890</Words>
  <Application>Microsoft Office PowerPoint</Application>
  <PresentationFormat>Affichage à l'écran (16:9)</PresentationFormat>
  <Paragraphs>356</Paragraphs>
  <Slides>16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16</vt:i4>
      </vt:variant>
    </vt:vector>
  </HeadingPairs>
  <TitlesOfParts>
    <vt:vector size="29" baseType="lpstr">
      <vt:lpstr>Arial</vt:lpstr>
      <vt:lpstr>Avenir LT Std 65 Medium</vt:lpstr>
      <vt:lpstr>Calibri</vt:lpstr>
      <vt:lpstr>Century Gothic</vt:lpstr>
      <vt:lpstr>Marianne</vt:lpstr>
      <vt:lpstr>0_INTRO- REPUBLIQUE FRANCAISE</vt:lpstr>
      <vt:lpstr>2_THEMES GENERIQUE</vt:lpstr>
      <vt:lpstr>THEME BOURSES ET AIDES</vt:lpstr>
      <vt:lpstr>THEME LOGEMENT</vt:lpstr>
      <vt:lpstr>THEME SOCIAL ET SANTE</vt:lpstr>
      <vt:lpstr>THEME RESTAURATION</vt:lpstr>
      <vt:lpstr>THEME INTERNATIONAL</vt:lpstr>
      <vt:lpstr>THEME VIE DE CAMPUS / SORTIR BOUGER CREER</vt:lpstr>
      <vt:lpstr>Présentation PowerPoint</vt:lpstr>
      <vt:lpstr>Présentation PowerPoint</vt:lpstr>
      <vt:lpstr>Compétence : Entreprise générale</vt:lpstr>
      <vt:lpstr>Référence  1 : </vt:lpstr>
      <vt:lpstr>Référence  1 : </vt:lpstr>
      <vt:lpstr>Référence  2 : </vt:lpstr>
      <vt:lpstr>Référence  2 : </vt:lpstr>
      <vt:lpstr>Référence  3 : </vt:lpstr>
      <vt:lpstr>Référence  3 : </vt:lpstr>
      <vt:lpstr>Compétence : Architecte</vt:lpstr>
      <vt:lpstr>Référence  1 : </vt:lpstr>
      <vt:lpstr>Référence  1 : </vt:lpstr>
      <vt:lpstr>Référence  2 : </vt:lpstr>
      <vt:lpstr>Référence  2 : </vt:lpstr>
      <vt:lpstr>Référence  3 : </vt:lpstr>
      <vt:lpstr>Référence  3 : 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Carter Anne</dc:creator>
  <cp:lastModifiedBy>David MARTINEZ</cp:lastModifiedBy>
  <cp:revision>126</cp:revision>
  <dcterms:created xsi:type="dcterms:W3CDTF">2021-05-20T12:24:47Z</dcterms:created>
  <dcterms:modified xsi:type="dcterms:W3CDTF">2026-06-25T03:56:25Z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0x0101006DD16006BB36614884E7CE6DE7B461DB</vt:lpwstr>
  </property>
  <property fmtid="{D5CDD505-2E9C-101B-9397-08002B2CF9AE}" pid="3" name="MediaServiceImageTags">
    <vt:lpwstr/>
  </property>
</Properties>
</file>