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78" r:id="rId3"/>
    <p:sldId id="279" r:id="rId4"/>
    <p:sldId id="290" r:id="rId5"/>
    <p:sldId id="356" r:id="rId6"/>
    <p:sldId id="357" r:id="rId7"/>
    <p:sldId id="351" r:id="rId8"/>
    <p:sldId id="299" r:id="rId9"/>
    <p:sldId id="360" r:id="rId10"/>
    <p:sldId id="358" r:id="rId11"/>
    <p:sldId id="317" r:id="rId12"/>
    <p:sldId id="308" r:id="rId13"/>
    <p:sldId id="361" r:id="rId14"/>
    <p:sldId id="321" r:id="rId15"/>
    <p:sldId id="313" r:id="rId16"/>
    <p:sldId id="314" r:id="rId17"/>
    <p:sldId id="359" r:id="rId18"/>
  </p:sldIdLst>
  <p:sldSz cx="9144000" cy="6858000" type="screen4x3"/>
  <p:notesSz cx="6799263" cy="9929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ANIS Julie" initials="PJ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0032"/>
    <a:srgbClr val="BC4744"/>
    <a:srgbClr val="000000"/>
    <a:srgbClr val="BFDF99"/>
    <a:srgbClr val="F52F2F"/>
    <a:srgbClr val="F5E4E3"/>
    <a:srgbClr val="CC94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53" autoAdjust="0"/>
    <p:restoredTop sz="94660"/>
  </p:normalViewPr>
  <p:slideViewPr>
    <p:cSldViewPr>
      <p:cViewPr varScale="1">
        <p:scale>
          <a:sx n="64" d="100"/>
          <a:sy n="64" d="100"/>
        </p:scale>
        <p:origin x="1320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1275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25D962-ABD8-402C-AD2C-3202E62740C8}" type="datetimeFigureOut">
              <a:rPr lang="fr-FR" smtClean="0"/>
              <a:t>26/09/2024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31338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1275" y="9431338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B7D6CE-FEB1-42E9-89D7-55868FBE8BB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06377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E5B4FC-6FF5-489C-BC4B-8CB02E6C8D46}" type="datetimeFigureOut">
              <a:rPr lang="fr-FR" smtClean="0"/>
              <a:t>26/09/2024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4113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927" y="4716661"/>
            <a:ext cx="5439410" cy="446841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31599"/>
            <a:ext cx="2946347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1342" y="9431599"/>
            <a:ext cx="2946347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5C92C9-C660-4116-A193-A54C729DD9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9480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1D5CF5F-CCC6-4223-8430-2193E9FBE4AC}" type="slidenum">
              <a:rPr lang="fr-FR" smtClean="0">
                <a:solidFill>
                  <a:prstClr val="black"/>
                </a:solidFill>
              </a:rPr>
              <a:pPr/>
              <a:t>4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fr-F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5C92C9-C660-4116-A193-A54C729DD911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80936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9E54D54-5077-435F-B525-69AABEE1861B}" type="slidenum">
              <a:rPr lang="fr-FR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fr-FR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17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1D5CF5F-CCC6-4223-8430-2193E9FBE4AC}" type="slidenum">
              <a:rPr lang="fr-FR" smtClean="0">
                <a:solidFill>
                  <a:prstClr val="black"/>
                </a:solidFill>
              </a:rPr>
              <a:pPr/>
              <a:t>5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1D5CF5F-CCC6-4223-8430-2193E9FBE4AC}" type="slidenum">
              <a:rPr lang="fr-FR" smtClean="0">
                <a:solidFill>
                  <a:prstClr val="black"/>
                </a:solidFill>
              </a:rPr>
              <a:pPr/>
              <a:t>6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40AA4DE-A441-4A88-9621-63961BA9B3DA}" type="slidenum">
              <a:rPr lang="fr-FR" smtClean="0"/>
              <a:pPr/>
              <a:t>8</a:t>
            </a:fld>
            <a:endParaRPr lang="fr-FR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40AA4DE-A441-4A88-9621-63961BA9B3DA}" type="slidenum">
              <a:rPr lang="fr-FR" smtClean="0"/>
              <a:pPr/>
              <a:t>9</a:t>
            </a:fld>
            <a:endParaRPr lang="fr-FR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40AA4DE-A441-4A88-9621-63961BA9B3DA}" type="slidenum">
              <a:rPr lang="fr-FR" smtClean="0"/>
              <a:pPr/>
              <a:t>10</a:t>
            </a:fld>
            <a:endParaRPr lang="fr-FR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FFBBC10-607D-4BE7-B84E-790ED8F24167}" type="slidenum">
              <a:rPr lang="fr-FR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fr-FR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25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9E54D54-5077-435F-B525-69AABEE1861B}" type="slidenum">
              <a:rPr lang="fr-FR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fr-FR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17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fr-F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5C92C9-C660-4116-A193-A54C729DD911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80936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73592-B5AA-4905-BF0C-0B8A50039283}" type="slidenum">
              <a:rPr lang="fr-FR" smtClean="0"/>
              <a:t>‹N°›</a:t>
            </a:fld>
            <a:endParaRPr lang="fr-FR"/>
          </a:p>
        </p:txBody>
      </p:sp>
      <p:pic>
        <p:nvPicPr>
          <p:cNvPr id="7" name="Picture 2" descr="http://pratic/image.asp?image=28a88d23-3545-4428-bc02-dae21f060579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4624"/>
            <a:ext cx="2479445" cy="2132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 userDrawn="1"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00338D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 userDrawn="1"/>
        </p:nvSpPr>
        <p:spPr>
          <a:xfrm>
            <a:off x="349808" y="5877272"/>
            <a:ext cx="1125848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9083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73592-B5AA-4905-BF0C-0B8A5003928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9106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73592-B5AA-4905-BF0C-0B8A5003928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42780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/>
          </p:nvPr>
        </p:nvSpPr>
        <p:spPr>
          <a:xfrm>
            <a:off x="779463" y="750888"/>
            <a:ext cx="7392987" cy="2049462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48936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73592-B5AA-4905-BF0C-0B8A5003928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7686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73592-B5AA-4905-BF0C-0B8A5003928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0624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73592-B5AA-4905-BF0C-0B8A5003928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0789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73592-B5AA-4905-BF0C-0B8A5003928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9662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73592-B5AA-4905-BF0C-0B8A5003928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92364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73592-B5AA-4905-BF0C-0B8A5003928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5151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73592-B5AA-4905-BF0C-0B8A5003928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2602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73592-B5AA-4905-BF0C-0B8A5003928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63390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373592-B5AA-4905-BF0C-0B8A50039283}" type="slidenum">
              <a:rPr lang="fr-FR" smtClean="0"/>
              <a:t>‹N°›</a:t>
            </a:fld>
            <a:endParaRPr lang="fr-FR"/>
          </a:p>
        </p:txBody>
      </p:sp>
      <p:pic>
        <p:nvPicPr>
          <p:cNvPr id="7" name="Picture 2" descr="http://pratic/image.asp?image=55e2e22d-7dc2-4ce9-bd31-926347d2aae0.jp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237312"/>
            <a:ext cx="1190650" cy="504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1633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8.png"/><Relationship Id="rId4" Type="http://schemas.openxmlformats.org/officeDocument/2006/relationships/image" Target="../media/image37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123727" y="2487117"/>
            <a:ext cx="6912769" cy="4206329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z="3500" b="1" dirty="0">
                <a:solidFill>
                  <a:srgbClr val="1D1D1B"/>
                </a:solidFill>
              </a:rPr>
              <a:t>Guide de Programmation judiciaire</a:t>
            </a:r>
            <a:br>
              <a:rPr lang="fr-FR" sz="3500" b="1" dirty="0">
                <a:solidFill>
                  <a:srgbClr val="1D1D1B"/>
                </a:solidFill>
              </a:rPr>
            </a:br>
            <a:br>
              <a:rPr lang="fr-FR" sz="3500" b="1" dirty="0">
                <a:solidFill>
                  <a:srgbClr val="1D1D1B"/>
                </a:solidFill>
              </a:rPr>
            </a:br>
            <a:r>
              <a:rPr lang="fr-FR" sz="3500" b="1" dirty="0">
                <a:solidFill>
                  <a:srgbClr val="C00000"/>
                </a:solidFill>
              </a:rPr>
              <a:t>Points clés</a:t>
            </a:r>
            <a:br>
              <a:rPr lang="fr-FR" sz="3500" b="1" dirty="0">
                <a:solidFill>
                  <a:srgbClr val="C00000"/>
                </a:solidFill>
              </a:rPr>
            </a:br>
            <a:br>
              <a:rPr lang="fr-FR" sz="2400" b="1" i="1" dirty="0">
                <a:solidFill>
                  <a:srgbClr val="C00000"/>
                </a:solidFill>
              </a:rPr>
            </a:br>
            <a:br>
              <a:rPr lang="fr-FR" sz="2400" b="1" i="1" dirty="0">
                <a:solidFill>
                  <a:srgbClr val="C00000"/>
                </a:solidFill>
              </a:rPr>
            </a:br>
            <a:r>
              <a:rPr lang="fr-FR" sz="1200" b="1" i="1" dirty="0"/>
              <a:t>Septembre 2024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73592-B5AA-4905-BF0C-0B8A50039283}" type="slidenum">
              <a:rPr lang="fr-FR" smtClean="0"/>
              <a:t>1</a:t>
            </a:fld>
            <a:endParaRPr lang="fr-F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03" y="3128904"/>
            <a:ext cx="1861038" cy="1268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03" y="5665100"/>
            <a:ext cx="1861038" cy="1192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0"/>
            <a:ext cx="1861037" cy="2009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03" y="1723631"/>
            <a:ext cx="1861037" cy="1561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03" y="4391395"/>
            <a:ext cx="1861038" cy="1310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1784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Groupe 82"/>
          <p:cNvGrpSpPr/>
          <p:nvPr/>
        </p:nvGrpSpPr>
        <p:grpSpPr>
          <a:xfrm>
            <a:off x="-2152" y="-1"/>
            <a:ext cx="7464035" cy="620689"/>
            <a:chOff x="-2152" y="-1"/>
            <a:chExt cx="7464035" cy="620689"/>
          </a:xfrm>
        </p:grpSpPr>
        <p:sp>
          <p:nvSpPr>
            <p:cNvPr id="84" name="Titre 1"/>
            <p:cNvSpPr txBox="1">
              <a:spLocks/>
            </p:cNvSpPr>
            <p:nvPr/>
          </p:nvSpPr>
          <p:spPr>
            <a:xfrm>
              <a:off x="0" y="-1"/>
              <a:ext cx="7380312" cy="512679"/>
            </a:xfrm>
            <a:prstGeom prst="rect">
              <a:avLst/>
            </a:prstGeom>
            <a:solidFill>
              <a:srgbClr val="00338D"/>
            </a:solidFill>
          </p:spPr>
          <p:txBody>
            <a:bodyPr vert="horz" lIns="91440" tIns="45720" rIns="91440" bIns="45720" rtlCol="0" anchor="ctr">
              <a:normAutofit fontScale="77500" lnSpcReduction="20000"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fr-FR" sz="4000" dirty="0">
                <a:solidFill>
                  <a:schemeClr val="bg1"/>
                </a:solidFill>
              </a:endParaRPr>
            </a:p>
          </p:txBody>
        </p:sp>
        <p:sp>
          <p:nvSpPr>
            <p:cNvPr id="85" name="Rectangle 84"/>
            <p:cNvSpPr/>
            <p:nvPr/>
          </p:nvSpPr>
          <p:spPr>
            <a:xfrm>
              <a:off x="6098805" y="0"/>
              <a:ext cx="1363078" cy="72008"/>
            </a:xfrm>
            <a:prstGeom prst="rect">
              <a:avLst/>
            </a:prstGeom>
            <a:solidFill>
              <a:srgbClr val="EF41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6" name="Rectangle 85"/>
            <p:cNvSpPr/>
            <p:nvPr/>
          </p:nvSpPr>
          <p:spPr>
            <a:xfrm rot="16200000">
              <a:off x="-148321" y="402507"/>
              <a:ext cx="364350" cy="72011"/>
            </a:xfrm>
            <a:prstGeom prst="rect">
              <a:avLst/>
            </a:prstGeom>
            <a:solidFill>
              <a:srgbClr val="EF41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66" name="Rectangle 1"/>
          <p:cNvSpPr>
            <a:spLocks noChangeArrowheads="1"/>
          </p:cNvSpPr>
          <p:nvPr/>
        </p:nvSpPr>
        <p:spPr bwMode="auto">
          <a:xfrm>
            <a:off x="178563" y="44624"/>
            <a:ext cx="21960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</a:pPr>
            <a:r>
              <a:rPr lang="fr-FR" sz="2000" b="1" dirty="0">
                <a:solidFill>
                  <a:schemeClr val="bg1"/>
                </a:solidFill>
                <a:latin typeface="Calibri" pitchFamily="34" charset="0"/>
              </a:rPr>
              <a:t>Principes généraux</a:t>
            </a:r>
            <a:endParaRPr lang="fr-FR" sz="2000" b="1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89" name="Espace réservé du numéro de diapositive 8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035A77-98B8-418F-A1DA-1CEFDCBDEE87}" type="slidenum">
              <a:rPr lang="fr-FR"/>
              <a:pPr/>
              <a:t>10</a:t>
            </a:fld>
            <a:endParaRPr lang="fr-FR" dirty="0"/>
          </a:p>
        </p:txBody>
      </p:sp>
      <p:sp>
        <p:nvSpPr>
          <p:cNvPr id="90" name="Rectangle 61" descr="Diagonales larges vers le bas"/>
          <p:cNvSpPr>
            <a:spLocks noChangeArrowheads="1"/>
          </p:cNvSpPr>
          <p:nvPr/>
        </p:nvSpPr>
        <p:spPr bwMode="auto">
          <a:xfrm>
            <a:off x="178563" y="692696"/>
            <a:ext cx="6193290" cy="34163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SzPct val="80000"/>
              <a:buFont typeface="Arial" panose="020B0604020202020204" pitchFamily="34" charset="0"/>
              <a:buChar char="•"/>
            </a:pPr>
            <a:r>
              <a:rPr lang="fr-FR" b="1" dirty="0">
                <a:solidFill>
                  <a:schemeClr val="tx2"/>
                </a:solidFill>
                <a:latin typeface="+mj-lt"/>
              </a:rPr>
              <a:t>Regrouper les fonctions tertiaires par pôle d’activités (pénal/civil), et par juridiction</a:t>
            </a:r>
            <a:r>
              <a:rPr lang="fr-FR" dirty="0">
                <a:solidFill>
                  <a:schemeClr val="tx2"/>
                </a:solidFill>
                <a:latin typeface="+mj-lt"/>
              </a:rPr>
              <a:t>.</a:t>
            </a: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SzPct val="80000"/>
              <a:buFont typeface="Arial" panose="020B0604020202020204" pitchFamily="34" charset="0"/>
              <a:buChar char="•"/>
            </a:pPr>
            <a:r>
              <a:rPr lang="fr-FR" b="1" dirty="0">
                <a:solidFill>
                  <a:schemeClr val="tx2"/>
                </a:solidFill>
                <a:latin typeface="+mj-lt"/>
              </a:rPr>
              <a:t>Respecter la distinction des flux et les circuits réservés : circuit personnel, circuit sécurisé étanche </a:t>
            </a: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SzPct val="80000"/>
              <a:buFont typeface="Arial" panose="020B0604020202020204" pitchFamily="34" charset="0"/>
              <a:buChar char="•"/>
            </a:pPr>
            <a:r>
              <a:rPr lang="fr-FR" b="1" dirty="0">
                <a:solidFill>
                  <a:srgbClr val="C00000"/>
                </a:solidFill>
                <a:latin typeface="+mj-lt"/>
              </a:rPr>
              <a:t>Tenir compte de la taille et de la nature de chacune des juridictions</a:t>
            </a:r>
          </a:p>
          <a:p>
            <a:pPr marL="285750" indent="-28575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SzPct val="80000"/>
              <a:buFont typeface="Arial" panose="020B0604020202020204" pitchFamily="34" charset="0"/>
              <a:buChar char="•"/>
            </a:pPr>
            <a:r>
              <a:rPr lang="fr-FR" b="1" dirty="0">
                <a:solidFill>
                  <a:srgbClr val="C00000"/>
                </a:solidFill>
                <a:latin typeface="+mj-lt"/>
              </a:rPr>
              <a:t>Anticiper les évolutions, par une extension possible des espaces publics et des espaces tertiaires (réserve foncière ou immobilière)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692697"/>
            <a:ext cx="2129975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0415" y="3994031"/>
            <a:ext cx="3494724" cy="2258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5241" y="3994031"/>
            <a:ext cx="1706327" cy="2258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2" name="Rectangle 4"/>
          <p:cNvSpPr>
            <a:spLocks noChangeArrowheads="1"/>
          </p:cNvSpPr>
          <p:nvPr/>
        </p:nvSpPr>
        <p:spPr bwMode="auto">
          <a:xfrm>
            <a:off x="7092280" y="3512816"/>
            <a:ext cx="92820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</a:pPr>
            <a:r>
              <a:rPr lang="fr-FR" sz="1200" i="1" dirty="0">
                <a:solidFill>
                  <a:schemeClr val="tx2"/>
                </a:solidFill>
                <a:latin typeface="+mj-lt"/>
              </a:rPr>
              <a:t>PJ Limoges</a:t>
            </a:r>
          </a:p>
        </p:txBody>
      </p:sp>
      <p:sp>
        <p:nvSpPr>
          <p:cNvPr id="93" name="Rectangle 4"/>
          <p:cNvSpPr>
            <a:spLocks noChangeArrowheads="1"/>
          </p:cNvSpPr>
          <p:nvPr/>
        </p:nvSpPr>
        <p:spPr bwMode="auto">
          <a:xfrm>
            <a:off x="4456275" y="6355149"/>
            <a:ext cx="158122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</a:pPr>
            <a:r>
              <a:rPr lang="fr-FR" sz="1200" i="1" dirty="0">
                <a:solidFill>
                  <a:schemeClr val="tx2"/>
                </a:solidFill>
                <a:latin typeface="+mj-lt"/>
              </a:rPr>
              <a:t>PJ  Bourg en B.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237778"/>
            <a:ext cx="2509433" cy="1671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4" name="Rectangle 4"/>
          <p:cNvSpPr>
            <a:spLocks noChangeArrowheads="1"/>
          </p:cNvSpPr>
          <p:nvPr/>
        </p:nvSpPr>
        <p:spPr bwMode="auto">
          <a:xfrm>
            <a:off x="1305687" y="5909664"/>
            <a:ext cx="99726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</a:pPr>
            <a:r>
              <a:rPr lang="fr-FR" sz="1200" i="1" dirty="0">
                <a:solidFill>
                  <a:schemeClr val="tx2"/>
                </a:solidFill>
                <a:latin typeface="+mj-lt"/>
              </a:rPr>
              <a:t>PJ  Paris</a:t>
            </a:r>
          </a:p>
        </p:txBody>
      </p:sp>
    </p:spTree>
    <p:extLst>
      <p:ext uri="{BB962C8B-B14F-4D97-AF65-F5344CB8AC3E}">
        <p14:creationId xmlns:p14="http://schemas.microsoft.com/office/powerpoint/2010/main" val="25740456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156654" y="3173923"/>
            <a:ext cx="4847394" cy="250530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Font typeface="Wingdings 2" pitchFamily="18" charset="2"/>
              <a:buChar char="©"/>
              <a:defRPr sz="1400">
                <a:solidFill>
                  <a:srgbClr val="80808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Font typeface="Wingdings 2" pitchFamily="18" charset="2"/>
              <a:buChar char="¨"/>
              <a:defRPr sz="1400">
                <a:solidFill>
                  <a:srgbClr val="808080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Font typeface="Wingdings 2" pitchFamily="18" charset="2"/>
              <a:buChar char="§"/>
              <a:defRPr sz="1400">
                <a:solidFill>
                  <a:srgbClr val="808080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Font typeface="Wingdings 2" pitchFamily="18" charset="2"/>
              <a:buChar char="£"/>
              <a:defRPr sz="1400">
                <a:solidFill>
                  <a:srgbClr val="808080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8D"/>
              </a:buClr>
              <a:buFont typeface="Wingdings" pitchFamily="2" charset="2"/>
              <a:buChar char="§"/>
              <a:defRPr sz="1200" i="1">
                <a:solidFill>
                  <a:srgbClr val="808080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00338D"/>
              </a:buClr>
              <a:buFont typeface="Wingdings" pitchFamily="2" charset="2"/>
              <a:buChar char="§"/>
              <a:defRPr sz="1200" i="1">
                <a:solidFill>
                  <a:srgbClr val="808080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00338D"/>
              </a:buClr>
              <a:buFont typeface="Wingdings" pitchFamily="2" charset="2"/>
              <a:buChar char="§"/>
              <a:defRPr sz="1200" i="1">
                <a:solidFill>
                  <a:srgbClr val="808080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00338D"/>
              </a:buClr>
              <a:buFont typeface="Wingdings" pitchFamily="2" charset="2"/>
              <a:buChar char="§"/>
              <a:defRPr sz="1200" i="1">
                <a:solidFill>
                  <a:srgbClr val="808080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00338D"/>
              </a:buClr>
              <a:buFont typeface="Wingdings" pitchFamily="2" charset="2"/>
              <a:buChar char="§"/>
              <a:defRPr sz="1200" i="1">
                <a:solidFill>
                  <a:srgbClr val="808080"/>
                </a:solidFill>
                <a:latin typeface="+mn-lt"/>
              </a:defRPr>
            </a:lvl9pPr>
          </a:lstStyle>
          <a:p>
            <a:pPr lvl="0" eaLnBrk="1" hangingPunct="1">
              <a:buFont typeface="Arial" panose="020B0604020202020204" pitchFamily="34" charset="0"/>
              <a:buChar char="•"/>
              <a:tabLst>
                <a:tab pos="2687638" algn="l"/>
              </a:tabLst>
              <a:defRPr/>
            </a:pPr>
            <a:r>
              <a:rPr lang="fr-FR" sz="1600" dirty="0">
                <a:solidFill>
                  <a:srgbClr val="002060"/>
                </a:solidFill>
                <a:latin typeface="+mj-lt"/>
                <a:cs typeface="Calibri Light" panose="020F0302020204030204" pitchFamily="34" charset="0"/>
              </a:rPr>
              <a:t>Réaliser des espaces de déambulation, d’attente, d’informations en adéquation avec les activités du palais (la salle des pas perdus, le SAUJ), aider au repérage, apaiser les ambiances,</a:t>
            </a:r>
          </a:p>
          <a:p>
            <a:pPr lvl="0" eaLnBrk="1" hangingPunct="1">
              <a:buFont typeface="Arial" panose="020B0604020202020204" pitchFamily="34" charset="0"/>
              <a:buChar char="•"/>
              <a:tabLst>
                <a:tab pos="2687638" algn="l"/>
              </a:tabLst>
              <a:defRPr/>
            </a:pPr>
            <a:r>
              <a:rPr lang="fr-FR" sz="1600" dirty="0">
                <a:solidFill>
                  <a:srgbClr val="002060"/>
                </a:solidFill>
                <a:latin typeface="+mj-lt"/>
                <a:cs typeface="Calibri Light" panose="020F0302020204030204" pitchFamily="34" charset="0"/>
              </a:rPr>
              <a:t>Aider le justiciable, traiter les demandes par un accueil personnalisé (3 types de boxes d’accueil)</a:t>
            </a:r>
            <a:endParaRPr lang="fr-FR" sz="1800" dirty="0">
              <a:solidFill>
                <a:srgbClr val="002060"/>
              </a:solidFill>
              <a:latin typeface="+mj-lt"/>
              <a:cs typeface="Calibri Light" panose="020F0302020204030204" pitchFamily="34" charset="0"/>
            </a:endParaRPr>
          </a:p>
          <a:p>
            <a:pPr lvl="0" eaLnBrk="1" hangingPunct="1">
              <a:buFont typeface="Arial" panose="020B0604020202020204" pitchFamily="34" charset="0"/>
              <a:buChar char="•"/>
              <a:tabLst>
                <a:tab pos="2687638" algn="l"/>
              </a:tabLst>
              <a:defRPr/>
            </a:pPr>
            <a:r>
              <a:rPr lang="fr-FR" sz="1600" dirty="0">
                <a:solidFill>
                  <a:srgbClr val="002060"/>
                </a:solidFill>
                <a:latin typeface="+mj-lt"/>
                <a:cs typeface="Calibri Light" panose="020F0302020204030204" pitchFamily="34" charset="0"/>
              </a:rPr>
              <a:t>Faciliter les démarches des avocats, dédier des espaces de contacts avec leurs clients (espaces de confidentialité)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7598" y="1032602"/>
            <a:ext cx="1916639" cy="1275436"/>
          </a:xfrm>
          <a:prstGeom prst="rect">
            <a:avLst/>
          </a:prstGeom>
          <a:ln>
            <a:noFill/>
          </a:ln>
          <a:effectLst/>
        </p:spPr>
      </p:pic>
      <p:grpSp>
        <p:nvGrpSpPr>
          <p:cNvPr id="18" name="Groupe 17"/>
          <p:cNvGrpSpPr/>
          <p:nvPr/>
        </p:nvGrpSpPr>
        <p:grpSpPr>
          <a:xfrm>
            <a:off x="-2152" y="-1"/>
            <a:ext cx="7464035" cy="620689"/>
            <a:chOff x="-2152" y="-1"/>
            <a:chExt cx="7464035" cy="620689"/>
          </a:xfrm>
          <a:solidFill>
            <a:srgbClr val="00B050"/>
          </a:solidFill>
        </p:grpSpPr>
        <p:sp>
          <p:nvSpPr>
            <p:cNvPr id="19" name="Titre 1"/>
            <p:cNvSpPr txBox="1">
              <a:spLocks/>
            </p:cNvSpPr>
            <p:nvPr/>
          </p:nvSpPr>
          <p:spPr>
            <a:xfrm>
              <a:off x="0" y="-1"/>
              <a:ext cx="7380312" cy="512679"/>
            </a:xfrm>
            <a:prstGeom prst="rect">
              <a:avLst/>
            </a:prstGeom>
            <a:grpFill/>
          </p:spPr>
          <p:txBody>
            <a:bodyPr vert="horz" lIns="91440" tIns="45720" rIns="91440" bIns="45720" rtlCol="0" anchor="ctr">
              <a:normAutofit fontScale="77500" lnSpcReduction="20000"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fr-FR" sz="4000" dirty="0">
                <a:solidFill>
                  <a:schemeClr val="bg1"/>
                </a:solidFill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6098805" y="0"/>
              <a:ext cx="1363078" cy="7200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Rectangle 20"/>
            <p:cNvSpPr/>
            <p:nvPr/>
          </p:nvSpPr>
          <p:spPr>
            <a:xfrm rot="16200000">
              <a:off x="-148321" y="402507"/>
              <a:ext cx="364350" cy="72011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61937" y="44624"/>
            <a:ext cx="705643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rtlCol="0">
            <a:spAutoFit/>
          </a:bodyPr>
          <a:lstStyle>
            <a:defPPr>
              <a:defRPr lang="fr-FR"/>
            </a:defPPr>
            <a:lvl1pPr indent="0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Font typeface="Arial" panose="020B0604020202020204" pitchFamily="34" charset="0"/>
              <a:buNone/>
              <a:defRPr sz="2000" b="1">
                <a:solidFill>
                  <a:schemeClr val="bg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fr-FR" dirty="0"/>
              <a:t>Espaces publics</a:t>
            </a:r>
          </a:p>
        </p:txBody>
      </p:sp>
      <p:sp>
        <p:nvSpPr>
          <p:cNvPr id="13" name="Espace réservé du numéro de diapositive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373592-B5AA-4905-BF0C-0B8A50039283}" type="slidenum">
              <a:rPr lang="fr-FR"/>
              <a:pPr/>
              <a:t>11</a:t>
            </a:fld>
            <a:endParaRPr lang="fr-F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617" y="775737"/>
            <a:ext cx="2927727" cy="1789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3729" y="5464333"/>
            <a:ext cx="1976467" cy="1131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4764892" y="2624144"/>
            <a:ext cx="12065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</a:pPr>
            <a:r>
              <a:rPr lang="fr-FR" sz="1200" i="1" dirty="0">
                <a:solidFill>
                  <a:schemeClr val="tx2"/>
                </a:solidFill>
                <a:latin typeface="+mj-lt"/>
              </a:rPr>
              <a:t>PJ  Pointe à Pitre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2708933" y="6585763"/>
            <a:ext cx="118606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</a:pPr>
            <a:r>
              <a:rPr lang="fr-FR" sz="1200" i="1" dirty="0">
                <a:solidFill>
                  <a:schemeClr val="tx2"/>
                </a:solidFill>
                <a:latin typeface="+mj-lt"/>
              </a:rPr>
              <a:t>PJ  Montpellier</a:t>
            </a:r>
          </a:p>
        </p:txBody>
      </p:sp>
      <p:sp>
        <p:nvSpPr>
          <p:cNvPr id="3" name="Rectangle à coins arrondis 2"/>
          <p:cNvSpPr/>
          <p:nvPr/>
        </p:nvSpPr>
        <p:spPr>
          <a:xfrm>
            <a:off x="439391" y="748585"/>
            <a:ext cx="2862572" cy="226406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dirty="0">
                <a:solidFill>
                  <a:srgbClr val="00B050"/>
                </a:solidFill>
              </a:rPr>
              <a:t>Espaces publics : </a:t>
            </a:r>
          </a:p>
          <a:p>
            <a:pPr algn="ctr"/>
            <a:endParaRPr lang="fr-FR" sz="1200" dirty="0">
              <a:solidFill>
                <a:schemeClr val="tx1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200" dirty="0">
                <a:solidFill>
                  <a:schemeClr val="tx1"/>
                </a:solidFill>
              </a:rPr>
              <a:t>Salle des pas perdus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200" dirty="0">
                <a:solidFill>
                  <a:schemeClr val="tx1"/>
                </a:solidFill>
              </a:rPr>
              <a:t>PCS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200" dirty="0">
                <a:solidFill>
                  <a:schemeClr val="tx1"/>
                </a:solidFill>
              </a:rPr>
              <a:t>SAUJ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200" dirty="0">
                <a:solidFill>
                  <a:schemeClr val="tx1"/>
                </a:solidFill>
              </a:rPr>
              <a:t>Services associés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200" dirty="0">
                <a:solidFill>
                  <a:schemeClr val="tx1"/>
                </a:solidFill>
              </a:rPr>
              <a:t>Auxiliaires de justice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200" dirty="0">
                <a:solidFill>
                  <a:schemeClr val="tx1"/>
                </a:solidFill>
              </a:rPr>
              <a:t>Salles d’audiences publiques civiles et pénales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200" dirty="0">
                <a:solidFill>
                  <a:schemeClr val="tx1"/>
                </a:solidFill>
              </a:rPr>
              <a:t>Salles d’audiences de cabinet, civiles et pénales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E240204-4DA7-2781-6DBB-2CA3459D96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6480" y="3012645"/>
            <a:ext cx="3529330" cy="3479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58410367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1937" y="620688"/>
            <a:ext cx="8802550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defRPr/>
            </a:pPr>
            <a:r>
              <a:rPr lang="fr-FR" sz="1600" b="1" dirty="0">
                <a:solidFill>
                  <a:schemeClr val="tx2"/>
                </a:solidFill>
                <a:latin typeface="+mj-lt"/>
                <a:cs typeface="Calibri Light" panose="020F0302020204030204" pitchFamily="34" charset="0"/>
              </a:rPr>
              <a:t>Justiciables libres ou détenus, public, avocats, magistrats et greffiers s’y retrouvent</a:t>
            </a:r>
          </a:p>
          <a:p>
            <a:pPr fontAlgn="auto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defRPr/>
            </a:pPr>
            <a:r>
              <a:rPr lang="fr-FR" sz="1600" b="1" dirty="0">
                <a:solidFill>
                  <a:schemeClr val="tx2"/>
                </a:solidFill>
                <a:latin typeface="+mj-lt"/>
                <a:cs typeface="Calibri Light" panose="020F0302020204030204" pitchFamily="34" charset="0"/>
                <a:sym typeface="Wingdings" panose="05000000000000000000" pitchFamily="2" charset="2"/>
              </a:rPr>
              <a:t> </a:t>
            </a:r>
            <a:r>
              <a:rPr lang="fr-FR" sz="1600" b="1" dirty="0">
                <a:solidFill>
                  <a:schemeClr val="tx2"/>
                </a:solidFill>
                <a:latin typeface="+mj-lt"/>
                <a:cs typeface="Calibri Light" panose="020F0302020204030204" pitchFamily="34" charset="0"/>
              </a:rPr>
              <a:t> une gestion des flux complexes</a:t>
            </a:r>
          </a:p>
        </p:txBody>
      </p:sp>
      <p:sp>
        <p:nvSpPr>
          <p:cNvPr id="7" name="Rectangle 6"/>
          <p:cNvSpPr/>
          <p:nvPr/>
        </p:nvSpPr>
        <p:spPr>
          <a:xfrm>
            <a:off x="1403648" y="4619937"/>
            <a:ext cx="4515704" cy="196361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342900" indent="-342900" fontAlgn="base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Font typeface="Arial" panose="020B0604020202020204" pitchFamily="34" charset="0"/>
              <a:buChar char="•"/>
              <a:tabLst>
                <a:tab pos="2687638" algn="l"/>
              </a:tabLst>
            </a:pPr>
            <a:r>
              <a:rPr lang="fr-FR" sz="1600" dirty="0">
                <a:solidFill>
                  <a:srgbClr val="002060"/>
                </a:solidFill>
                <a:latin typeface="+mj-lt"/>
                <a:cs typeface="Calibri Light" panose="020F0302020204030204" pitchFamily="34" charset="0"/>
              </a:rPr>
              <a:t>Qualité ergonomique, éclairement naturel,</a:t>
            </a:r>
          </a:p>
          <a:p>
            <a:pPr marL="342900" indent="-342900" fontAlgn="base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Font typeface="Arial" panose="020B0604020202020204" pitchFamily="34" charset="0"/>
              <a:buChar char="•"/>
              <a:tabLst>
                <a:tab pos="2687638" algn="l"/>
              </a:tabLst>
            </a:pPr>
            <a:r>
              <a:rPr lang="fr-FR" sz="1600" dirty="0">
                <a:solidFill>
                  <a:srgbClr val="002060"/>
                </a:solidFill>
                <a:latin typeface="+mj-lt"/>
                <a:cs typeface="Calibri Light" panose="020F0302020204030204" pitchFamily="34" charset="0"/>
              </a:rPr>
              <a:t>Contraintes de circulation (réglage des hauteurs, des niveaux de référence du sol, PMR).</a:t>
            </a:r>
          </a:p>
          <a:p>
            <a:pPr marL="342900" indent="-342900" fontAlgn="base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Font typeface="Arial" panose="020B0604020202020204" pitchFamily="34" charset="0"/>
              <a:buChar char="•"/>
              <a:tabLst>
                <a:tab pos="2687638" algn="l"/>
              </a:tabLst>
            </a:pPr>
            <a:r>
              <a:rPr lang="fr-FR" sz="1600" dirty="0">
                <a:solidFill>
                  <a:srgbClr val="002060"/>
                </a:solidFill>
                <a:latin typeface="+mj-lt"/>
                <a:cs typeface="Calibri Light" panose="020F0302020204030204" pitchFamily="34" charset="0"/>
              </a:rPr>
              <a:t>Exigences de sureté, police de l’audience… </a:t>
            </a:r>
          </a:p>
          <a:p>
            <a:pPr marL="342900" indent="-342900" fontAlgn="base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Font typeface="Arial" panose="020B0604020202020204" pitchFamily="34" charset="0"/>
              <a:buChar char="•"/>
              <a:tabLst>
                <a:tab pos="2687638" algn="l"/>
              </a:tabLst>
            </a:pPr>
            <a:r>
              <a:rPr lang="fr-FR" sz="1600" dirty="0">
                <a:solidFill>
                  <a:srgbClr val="002060"/>
                </a:solidFill>
                <a:latin typeface="+mj-lt"/>
                <a:cs typeface="Calibri Light" panose="020F0302020204030204" pitchFamily="34" charset="0"/>
              </a:rPr>
              <a:t>Type des box de comparution,</a:t>
            </a:r>
          </a:p>
          <a:p>
            <a:pPr marL="342900" indent="-342900" fontAlgn="base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Font typeface="Arial" panose="020B0604020202020204" pitchFamily="34" charset="0"/>
              <a:buChar char="•"/>
              <a:tabLst>
                <a:tab pos="2687638" algn="l"/>
              </a:tabLst>
            </a:pPr>
            <a:r>
              <a:rPr lang="fr-FR" sz="1600" dirty="0">
                <a:solidFill>
                  <a:srgbClr val="002060"/>
                </a:solidFill>
                <a:latin typeface="+mj-lt"/>
                <a:cs typeface="Calibri Light" panose="020F0302020204030204" pitchFamily="34" charset="0"/>
              </a:rPr>
              <a:t>Arrivée du circuit sécurisé en salles de cabinet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884" y="1421487"/>
            <a:ext cx="3252900" cy="3087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9353" y="1156112"/>
            <a:ext cx="2780742" cy="3641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5" name="Groupe 14"/>
          <p:cNvGrpSpPr/>
          <p:nvPr/>
        </p:nvGrpSpPr>
        <p:grpSpPr>
          <a:xfrm>
            <a:off x="-2152" y="-1"/>
            <a:ext cx="8383463" cy="688633"/>
            <a:chOff x="-2152" y="-1"/>
            <a:chExt cx="7505022" cy="620689"/>
          </a:xfrm>
          <a:solidFill>
            <a:srgbClr val="00B050"/>
          </a:solidFill>
        </p:grpSpPr>
        <p:sp>
          <p:nvSpPr>
            <p:cNvPr id="16" name="Titre 1"/>
            <p:cNvSpPr txBox="1">
              <a:spLocks/>
            </p:cNvSpPr>
            <p:nvPr/>
          </p:nvSpPr>
          <p:spPr>
            <a:xfrm>
              <a:off x="0" y="-1"/>
              <a:ext cx="7380312" cy="512679"/>
            </a:xfrm>
            <a:prstGeom prst="rect">
              <a:avLst/>
            </a:prstGeom>
            <a:grpFill/>
          </p:spPr>
          <p:txBody>
            <a:bodyPr vert="horz" lIns="91440" tIns="45720" rIns="91440" bIns="45720" rtlCol="0" anchor="ctr">
              <a:normAutofit fontScale="92500" lnSpcReduction="20000"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fr-FR" sz="4000" dirty="0">
                <a:solidFill>
                  <a:schemeClr val="bg1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6139792" y="0"/>
              <a:ext cx="1363078" cy="72008"/>
            </a:xfrm>
            <a:prstGeom prst="rect">
              <a:avLst/>
            </a:prstGeom>
            <a:solidFill>
              <a:srgbClr val="EA00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rgbClr val="FF0000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 rot="16200000">
              <a:off x="-148321" y="402507"/>
              <a:ext cx="364350" cy="72011"/>
            </a:xfrm>
            <a:prstGeom prst="rect">
              <a:avLst/>
            </a:prstGeom>
            <a:solidFill>
              <a:srgbClr val="EA00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61937" y="76562"/>
            <a:ext cx="8010463" cy="400110"/>
          </a:xfrm>
          <a:prstGeom prst="rect">
            <a:avLst/>
          </a:prstGeom>
          <a:solidFill>
            <a:srgbClr val="00B050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rtlCol="0">
            <a:spAutoFit/>
          </a:bodyPr>
          <a:lstStyle>
            <a:defPPr>
              <a:defRPr lang="fr-FR"/>
            </a:defPPr>
            <a:lvl1pPr indent="0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Font typeface="Arial" panose="020B0604020202020204" pitchFamily="34" charset="0"/>
              <a:buNone/>
              <a:defRPr sz="2000" b="1">
                <a:solidFill>
                  <a:schemeClr val="bg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fr-FR" dirty="0"/>
              <a:t>Espaces publics : Les Salles d’audiences : point de convergence des flux</a:t>
            </a:r>
          </a:p>
        </p:txBody>
      </p:sp>
      <p:sp>
        <p:nvSpPr>
          <p:cNvPr id="14" name="Espace réservé du numéro de diapositive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373592-B5AA-4905-BF0C-0B8A50039283}" type="slidenum">
              <a:rPr lang="fr-FR"/>
              <a:pPr/>
              <a:t>12</a:t>
            </a:fld>
            <a:endParaRPr lang="fr-F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9352" y="4411496"/>
            <a:ext cx="2779425" cy="183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2420750" y="1735140"/>
            <a:ext cx="1080120" cy="648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Flèche droite 3"/>
          <p:cNvSpPr/>
          <p:nvPr/>
        </p:nvSpPr>
        <p:spPr>
          <a:xfrm>
            <a:off x="1941894" y="1951965"/>
            <a:ext cx="459062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Flèche droite 19"/>
          <p:cNvSpPr/>
          <p:nvPr/>
        </p:nvSpPr>
        <p:spPr>
          <a:xfrm rot="10624523">
            <a:off x="3388706" y="1915160"/>
            <a:ext cx="295468" cy="288032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Flèche droite 21"/>
          <p:cNvSpPr/>
          <p:nvPr/>
        </p:nvSpPr>
        <p:spPr>
          <a:xfrm rot="16200000">
            <a:off x="2741096" y="2344226"/>
            <a:ext cx="288032" cy="288032"/>
          </a:xfrm>
          <a:prstGeom prst="rightArrow">
            <a:avLst>
              <a:gd name="adj1" fmla="val 30158"/>
              <a:gd name="adj2" fmla="val 5000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3703137" y="1772815"/>
            <a:ext cx="1254804" cy="646331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</a:pPr>
            <a:r>
              <a:rPr lang="fr-FR" sz="1200" i="1" dirty="0">
                <a:solidFill>
                  <a:schemeClr val="accent3">
                    <a:lumMod val="50000"/>
                  </a:schemeClr>
                </a:solidFill>
                <a:latin typeface="+mj-lt"/>
              </a:rPr>
              <a:t>Public, prévenus libres, parties civiles, avocats</a:t>
            </a:r>
          </a:p>
        </p:txBody>
      </p:sp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2576739" y="2694707"/>
            <a:ext cx="924131" cy="461665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</a:pPr>
            <a:r>
              <a:rPr lang="fr-FR" sz="1200" i="1" dirty="0">
                <a:solidFill>
                  <a:srgbClr val="FF0000"/>
                </a:solidFill>
                <a:latin typeface="+mj-lt"/>
              </a:rPr>
              <a:t>Détenus et escortes</a:t>
            </a:r>
          </a:p>
        </p:txBody>
      </p:sp>
      <p:sp>
        <p:nvSpPr>
          <p:cNvPr id="25" name="Rectangle 4"/>
          <p:cNvSpPr>
            <a:spLocks noChangeArrowheads="1"/>
          </p:cNvSpPr>
          <p:nvPr/>
        </p:nvSpPr>
        <p:spPr bwMode="auto">
          <a:xfrm>
            <a:off x="1249590" y="1643677"/>
            <a:ext cx="942448" cy="276999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</a:pPr>
            <a:r>
              <a:rPr lang="fr-FR" sz="1200" i="1" dirty="0">
                <a:solidFill>
                  <a:schemeClr val="tx2"/>
                </a:solidFill>
                <a:latin typeface="+mj-lt"/>
              </a:rPr>
              <a:t>Utilisateurs</a:t>
            </a:r>
          </a:p>
        </p:txBody>
      </p: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3771862" y="2772460"/>
            <a:ext cx="79061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</a:pPr>
            <a:r>
              <a:rPr lang="fr-FR" sz="1200" i="1" dirty="0">
                <a:solidFill>
                  <a:schemeClr val="tx2"/>
                </a:solidFill>
                <a:latin typeface="+mj-lt"/>
              </a:rPr>
              <a:t>PJ Caen</a:t>
            </a:r>
          </a:p>
        </p:txBody>
      </p:sp>
    </p:spTree>
    <p:extLst>
      <p:ext uri="{BB962C8B-B14F-4D97-AF65-F5344CB8AC3E}">
        <p14:creationId xmlns:p14="http://schemas.microsoft.com/office/powerpoint/2010/main" val="1053851648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73592-B5AA-4905-BF0C-0B8A50039283}" type="slidenum">
              <a:rPr lang="fr-FR" smtClean="0"/>
              <a:t>13</a:t>
            </a:fld>
            <a:endParaRPr lang="fr-FR"/>
          </a:p>
        </p:txBody>
      </p:sp>
      <p:grpSp>
        <p:nvGrpSpPr>
          <p:cNvPr id="23" name="Groupe 22"/>
          <p:cNvGrpSpPr/>
          <p:nvPr/>
        </p:nvGrpSpPr>
        <p:grpSpPr>
          <a:xfrm>
            <a:off x="-2152" y="-1"/>
            <a:ext cx="9146152" cy="620689"/>
            <a:chOff x="-2152" y="-1"/>
            <a:chExt cx="7464035" cy="620689"/>
          </a:xfrm>
        </p:grpSpPr>
        <p:sp>
          <p:nvSpPr>
            <p:cNvPr id="24" name="Titre 1"/>
            <p:cNvSpPr txBox="1">
              <a:spLocks/>
            </p:cNvSpPr>
            <p:nvPr/>
          </p:nvSpPr>
          <p:spPr>
            <a:xfrm>
              <a:off x="0" y="-1"/>
              <a:ext cx="7380312" cy="512679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txBody>
            <a:bodyPr vert="horz" lIns="91440" tIns="45720" rIns="91440" bIns="45720" rtlCol="0" anchor="ctr">
              <a:normAutofit fontScale="77500" lnSpcReduction="20000"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fr-FR" sz="4000" dirty="0">
                <a:solidFill>
                  <a:schemeClr val="bg1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6098805" y="0"/>
              <a:ext cx="1363078" cy="72008"/>
            </a:xfrm>
            <a:prstGeom prst="rect">
              <a:avLst/>
            </a:prstGeom>
            <a:solidFill>
              <a:srgbClr val="EF41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Rectangle 25"/>
            <p:cNvSpPr/>
            <p:nvPr/>
          </p:nvSpPr>
          <p:spPr>
            <a:xfrm rot="16200000">
              <a:off x="-148321" y="402507"/>
              <a:ext cx="364350" cy="72011"/>
            </a:xfrm>
            <a:prstGeom prst="rect">
              <a:avLst/>
            </a:prstGeom>
            <a:solidFill>
              <a:srgbClr val="EF41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7" name="Rectangle 2"/>
          <p:cNvSpPr txBox="1">
            <a:spLocks noChangeArrowheads="1"/>
          </p:cNvSpPr>
          <p:nvPr/>
        </p:nvSpPr>
        <p:spPr>
          <a:xfrm>
            <a:off x="84985" y="56283"/>
            <a:ext cx="887455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rtlCol="0">
            <a:spAutoFit/>
          </a:bodyPr>
          <a:lstStyle>
            <a:defPPr>
              <a:defRPr lang="fr-FR"/>
            </a:defPPr>
            <a:lvl1pPr indent="0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Font typeface="Arial" panose="020B0604020202020204" pitchFamily="34" charset="0"/>
              <a:buNone/>
              <a:defRPr sz="2000" b="1">
                <a:solidFill>
                  <a:schemeClr val="bg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fr-FR" dirty="0"/>
              <a:t>Espaces tertiaires : une gamme d’espaces dédiés aux utilisateurs</a:t>
            </a:r>
          </a:p>
        </p:txBody>
      </p:sp>
      <p:sp>
        <p:nvSpPr>
          <p:cNvPr id="19" name="Rectangle à coins arrondis 18"/>
          <p:cNvSpPr/>
          <p:nvPr/>
        </p:nvSpPr>
        <p:spPr>
          <a:xfrm>
            <a:off x="3343486" y="652339"/>
            <a:ext cx="2862572" cy="198457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fr-FR" sz="1200" b="1" dirty="0">
                <a:solidFill>
                  <a:schemeClr val="accent1"/>
                </a:solidFill>
                <a:ea typeface="Times New Roman"/>
                <a:cs typeface="Times New Roman"/>
              </a:rPr>
              <a:t>Espaces tertiaires :</a:t>
            </a:r>
          </a:p>
          <a:p>
            <a:pPr algn="just">
              <a:spcAft>
                <a:spcPts val="0"/>
              </a:spcAft>
            </a:pPr>
            <a:endParaRPr lang="fr-FR" sz="1200" b="1" dirty="0">
              <a:solidFill>
                <a:schemeClr val="tx1"/>
              </a:solidFill>
              <a:ea typeface="Times New Roman"/>
              <a:cs typeface="Times New Roman"/>
            </a:endParaRPr>
          </a:p>
          <a:p>
            <a:pPr marL="171450" indent="-17145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sz="1200" dirty="0">
                <a:solidFill>
                  <a:schemeClr val="tx1"/>
                </a:solidFill>
                <a:ea typeface="Times New Roman"/>
                <a:cs typeface="Times New Roman"/>
              </a:rPr>
              <a:t>Activités civiles et activités pénales de chaque juridiction</a:t>
            </a:r>
            <a:endParaRPr lang="fr-FR" sz="1000" dirty="0">
              <a:solidFill>
                <a:schemeClr val="tx1"/>
              </a:solidFill>
              <a:latin typeface="Verdana"/>
              <a:ea typeface="Times New Roman"/>
              <a:cs typeface="Times New Roman"/>
            </a:endParaRPr>
          </a:p>
          <a:p>
            <a:pPr marL="171450" indent="-17145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sz="1200" dirty="0">
                <a:solidFill>
                  <a:schemeClr val="tx1"/>
                </a:solidFill>
                <a:ea typeface="Times New Roman"/>
                <a:cs typeface="Times New Roman"/>
              </a:rPr>
              <a:t>Chef ou responsable de juridiction</a:t>
            </a:r>
            <a:endParaRPr lang="fr-FR" sz="1000" dirty="0">
              <a:solidFill>
                <a:schemeClr val="tx1"/>
              </a:solidFill>
              <a:latin typeface="Verdana"/>
              <a:ea typeface="Times New Roman"/>
              <a:cs typeface="Times New Roman"/>
            </a:endParaRPr>
          </a:p>
          <a:p>
            <a:pPr marL="171450" indent="-17145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sz="1200" dirty="0">
                <a:solidFill>
                  <a:schemeClr val="tx1"/>
                </a:solidFill>
                <a:ea typeface="Times New Roman"/>
                <a:cs typeface="Times New Roman"/>
              </a:rPr>
              <a:t>Service général du greffe</a:t>
            </a:r>
            <a:endParaRPr lang="fr-FR" sz="1000" dirty="0">
              <a:solidFill>
                <a:schemeClr val="tx1"/>
              </a:solidFill>
              <a:latin typeface="Verdana"/>
              <a:ea typeface="Times New Roman"/>
              <a:cs typeface="Times New Roman"/>
            </a:endParaRPr>
          </a:p>
          <a:p>
            <a:pPr marL="171450" indent="-17145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sz="1200" dirty="0">
                <a:solidFill>
                  <a:schemeClr val="tx1"/>
                </a:solidFill>
                <a:ea typeface="Times New Roman"/>
                <a:cs typeface="Times New Roman"/>
              </a:rPr>
              <a:t>Autres services centraux</a:t>
            </a:r>
            <a:endParaRPr lang="fr-FR" sz="1000" dirty="0">
              <a:solidFill>
                <a:schemeClr val="tx1"/>
              </a:solidFill>
              <a:latin typeface="Verdana"/>
              <a:ea typeface="Times New Roman"/>
              <a:cs typeface="Times New Roman"/>
            </a:endParaRPr>
          </a:p>
          <a:p>
            <a:pPr marL="171450" indent="-17145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sz="1200" dirty="0">
                <a:solidFill>
                  <a:schemeClr val="tx1"/>
                </a:solidFill>
                <a:ea typeface="Times New Roman"/>
                <a:cs typeface="Times New Roman"/>
              </a:rPr>
              <a:t>Espaces tertiaires d’accompagnement (réunions)</a:t>
            </a:r>
            <a:endParaRPr lang="fr-FR" sz="1000" dirty="0">
              <a:solidFill>
                <a:schemeClr val="tx1"/>
              </a:solidFill>
              <a:latin typeface="Verdana"/>
              <a:ea typeface="Times New Roman"/>
              <a:cs typeface="Times New Roman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200" dirty="0">
                <a:solidFill>
                  <a:schemeClr val="tx1"/>
                </a:solidFill>
                <a:ea typeface="Times New Roman"/>
              </a:rPr>
              <a:t>Espaces de vie collective</a:t>
            </a:r>
            <a:endParaRPr lang="fr-FR" sz="1200" dirty="0">
              <a:solidFill>
                <a:schemeClr val="tx1"/>
              </a:solidFill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45E7FA0-1717-8E6A-37A8-EB9DB1DF62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9122" y="2690802"/>
            <a:ext cx="6639745" cy="41109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863459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3468" y="1700808"/>
            <a:ext cx="3355647" cy="2021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8" t="7964" r="5836" b="7154"/>
          <a:stretch/>
        </p:blipFill>
        <p:spPr bwMode="auto">
          <a:xfrm>
            <a:off x="2123728" y="1124744"/>
            <a:ext cx="2802916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4932394"/>
              </p:ext>
            </p:extLst>
          </p:nvPr>
        </p:nvGraphicFramePr>
        <p:xfrm>
          <a:off x="344440" y="3356992"/>
          <a:ext cx="4659607" cy="28501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25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77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9728">
                <a:tc gridSpan="2"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Répartition du menu d’espaces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0130">
                <a:tc>
                  <a:txBody>
                    <a:bodyPr/>
                    <a:lstStyle/>
                    <a:p>
                      <a:r>
                        <a:rPr lang="fr-FR" sz="1200" dirty="0"/>
                        <a:t>Proximité de l’entrée du plateau</a:t>
                      </a:r>
                      <a:r>
                        <a:rPr lang="fr-FR" sz="1200" baseline="0" dirty="0"/>
                        <a:t> de travail</a:t>
                      </a:r>
                      <a:endParaRPr lang="fr-FR" sz="120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Box</a:t>
                      </a:r>
                      <a:r>
                        <a:rPr lang="fr-FR" sz="1200" baseline="0" dirty="0"/>
                        <a:t> de consultation des dossiers</a:t>
                      </a:r>
                    </a:p>
                    <a:p>
                      <a:r>
                        <a:rPr lang="fr-FR" sz="1200" baseline="0" dirty="0"/>
                        <a:t>Box d’entretien avocats-clients</a:t>
                      </a:r>
                    </a:p>
                    <a:p>
                      <a:r>
                        <a:rPr lang="fr-FR" sz="1200" baseline="0" dirty="0"/>
                        <a:t>Salles de réunion</a:t>
                      </a:r>
                    </a:p>
                    <a:p>
                      <a:r>
                        <a:rPr lang="fr-FR" sz="1200" baseline="0" dirty="0"/>
                        <a:t>Espaces détente, café, documentation</a:t>
                      </a:r>
                      <a:endParaRPr lang="fr-FR" sz="120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19543">
                <a:tc>
                  <a:txBody>
                    <a:bodyPr/>
                    <a:lstStyle/>
                    <a:p>
                      <a:r>
                        <a:rPr lang="fr-FR" sz="1200" dirty="0"/>
                        <a:t>Cœur du plateau</a:t>
                      </a:r>
                      <a:r>
                        <a:rPr lang="fr-FR" sz="1200" baseline="0" dirty="0"/>
                        <a:t> de travail</a:t>
                      </a:r>
                      <a:endParaRPr lang="fr-FR" sz="12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Postes</a:t>
                      </a:r>
                      <a:r>
                        <a:rPr lang="fr-FR" sz="1200" baseline="0" dirty="0"/>
                        <a:t> de travail collectifs pour les greffes</a:t>
                      </a:r>
                    </a:p>
                    <a:p>
                      <a:r>
                        <a:rPr lang="fr-FR" sz="1200" baseline="0" dirty="0"/>
                        <a:t>Postes de travail de passage</a:t>
                      </a:r>
                    </a:p>
                    <a:p>
                      <a:r>
                        <a:rPr lang="fr-FR" sz="1200" baseline="0" dirty="0"/>
                        <a:t>Espaces de réunion</a:t>
                      </a:r>
                    </a:p>
                    <a:p>
                      <a:r>
                        <a:rPr lang="fr-FR" sz="1200" baseline="0" dirty="0"/>
                        <a:t>Reprographie, courrier</a:t>
                      </a:r>
                      <a:br>
                        <a:rPr lang="fr-FR" sz="1200" baseline="0" dirty="0"/>
                      </a:br>
                      <a:r>
                        <a:rPr lang="fr-FR" sz="1200" baseline="0" dirty="0"/>
                        <a:t>Classement de proximité</a:t>
                      </a:r>
                    </a:p>
                    <a:p>
                      <a:r>
                        <a:rPr lang="fr-FR" sz="1200" baseline="0" dirty="0"/>
                        <a:t>Détente, café, documentation</a:t>
                      </a:r>
                      <a:endParaRPr lang="fr-FR" sz="12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0716">
                <a:tc>
                  <a:txBody>
                    <a:bodyPr/>
                    <a:lstStyle/>
                    <a:p>
                      <a:r>
                        <a:rPr lang="fr-FR" sz="1200" dirty="0"/>
                        <a:t>Espaces réservés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Bureaux</a:t>
                      </a:r>
                      <a:r>
                        <a:rPr lang="fr-FR" sz="1200" baseline="0" dirty="0"/>
                        <a:t> magistrats</a:t>
                      </a:r>
                    </a:p>
                    <a:p>
                      <a:r>
                        <a:rPr lang="fr-FR" sz="1200" baseline="0" dirty="0"/>
                        <a:t>Bureaux chefs de juridictions</a:t>
                      </a:r>
                      <a:endParaRPr lang="fr-FR" sz="12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73592-B5AA-4905-BF0C-0B8A50039283}" type="slidenum">
              <a:rPr lang="fr-FR" smtClean="0"/>
              <a:t>14</a:t>
            </a:fld>
            <a:endParaRPr lang="fr-FR"/>
          </a:p>
        </p:txBody>
      </p:sp>
      <p:grpSp>
        <p:nvGrpSpPr>
          <p:cNvPr id="23" name="Groupe 22"/>
          <p:cNvGrpSpPr/>
          <p:nvPr/>
        </p:nvGrpSpPr>
        <p:grpSpPr>
          <a:xfrm>
            <a:off x="-2152" y="-1"/>
            <a:ext cx="9146152" cy="620689"/>
            <a:chOff x="-2152" y="-1"/>
            <a:chExt cx="7464035" cy="620689"/>
          </a:xfrm>
        </p:grpSpPr>
        <p:sp>
          <p:nvSpPr>
            <p:cNvPr id="24" name="Titre 1"/>
            <p:cNvSpPr txBox="1">
              <a:spLocks/>
            </p:cNvSpPr>
            <p:nvPr/>
          </p:nvSpPr>
          <p:spPr>
            <a:xfrm>
              <a:off x="0" y="-1"/>
              <a:ext cx="7380312" cy="512679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txBody>
            <a:bodyPr vert="horz" lIns="91440" tIns="45720" rIns="91440" bIns="45720" rtlCol="0" anchor="ctr">
              <a:normAutofit fontScale="77500" lnSpcReduction="20000"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fr-FR" sz="4000" dirty="0">
                <a:solidFill>
                  <a:schemeClr val="bg1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6098805" y="0"/>
              <a:ext cx="1363078" cy="72008"/>
            </a:xfrm>
            <a:prstGeom prst="rect">
              <a:avLst/>
            </a:prstGeom>
            <a:solidFill>
              <a:srgbClr val="EF41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Rectangle 25"/>
            <p:cNvSpPr/>
            <p:nvPr/>
          </p:nvSpPr>
          <p:spPr>
            <a:xfrm rot="16200000">
              <a:off x="-148321" y="402507"/>
              <a:ext cx="364350" cy="72011"/>
            </a:xfrm>
            <a:prstGeom prst="rect">
              <a:avLst/>
            </a:prstGeom>
            <a:solidFill>
              <a:srgbClr val="EF41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7" name="Rectangle 2"/>
          <p:cNvSpPr txBox="1">
            <a:spLocks noChangeArrowheads="1"/>
          </p:cNvSpPr>
          <p:nvPr/>
        </p:nvSpPr>
        <p:spPr>
          <a:xfrm>
            <a:off x="84985" y="56283"/>
            <a:ext cx="887455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rtlCol="0">
            <a:spAutoFit/>
          </a:bodyPr>
          <a:lstStyle>
            <a:defPPr>
              <a:defRPr lang="fr-FR"/>
            </a:defPPr>
            <a:lvl1pPr indent="0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Font typeface="Arial" panose="020B0604020202020204" pitchFamily="34" charset="0"/>
              <a:buNone/>
              <a:defRPr sz="2000" b="1">
                <a:solidFill>
                  <a:schemeClr val="bg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fr-FR" dirty="0"/>
              <a:t>Espaces tertiaires : une gamme d’espaces dédiés aux utilisateurs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7057" y="4077072"/>
            <a:ext cx="2868467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Rectangle 9"/>
          <p:cNvSpPr>
            <a:spLocks noChangeArrowheads="1"/>
          </p:cNvSpPr>
          <p:nvPr/>
        </p:nvSpPr>
        <p:spPr bwMode="auto">
          <a:xfrm>
            <a:off x="130762" y="709725"/>
            <a:ext cx="7051883" cy="32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SzPct val="80000"/>
              <a:defRPr/>
            </a:pPr>
            <a:r>
              <a:rPr lang="fr-FR" sz="1400" b="1" dirty="0">
                <a:solidFill>
                  <a:schemeClr val="tx2"/>
                </a:solidFill>
                <a:latin typeface="Calibri" panose="020F0502020204030204" pitchFamily="34" charset="0"/>
              </a:rPr>
              <a:t>Exigences : haute qualité d’usage, confidentialité, rationalité, anticipation des évolutions</a:t>
            </a: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41" y="1124744"/>
            <a:ext cx="1609590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345375" y="2990998"/>
            <a:ext cx="158122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</a:pPr>
            <a:r>
              <a:rPr lang="fr-FR" sz="1200" i="1" dirty="0">
                <a:solidFill>
                  <a:schemeClr val="tx2"/>
                </a:solidFill>
                <a:latin typeface="+mj-lt"/>
              </a:rPr>
              <a:t>PJ  Montmorency</a:t>
            </a: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6504762" y="3754701"/>
            <a:ext cx="117305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</a:pPr>
            <a:r>
              <a:rPr lang="fr-FR" sz="1200" i="1" dirty="0">
                <a:solidFill>
                  <a:schemeClr val="tx2"/>
                </a:solidFill>
                <a:latin typeface="+mj-lt"/>
              </a:rPr>
              <a:t>PJ  Bourg en B.</a:t>
            </a:r>
          </a:p>
        </p:txBody>
      </p:sp>
    </p:spTree>
    <p:extLst>
      <p:ext uri="{BB962C8B-B14F-4D97-AF65-F5344CB8AC3E}">
        <p14:creationId xmlns:p14="http://schemas.microsoft.com/office/powerpoint/2010/main" val="15713686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159791" y="2204864"/>
            <a:ext cx="4569948" cy="2382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SzPct val="80000"/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002060"/>
                </a:solidFill>
                <a:latin typeface="Calibri" pitchFamily="34" charset="0"/>
              </a:rPr>
              <a:t>Constituer une unité d’espaces et de couloirs « étanches » </a:t>
            </a:r>
            <a:r>
              <a:rPr lang="fr-FR" sz="1600" dirty="0">
                <a:latin typeface="Calibri" pitchFamily="34" charset="0"/>
              </a:rPr>
              <a:t>et réservés aux détenus et aux escortes </a:t>
            </a: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SzPct val="80000"/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002060"/>
                </a:solidFill>
                <a:latin typeface="Calibri" pitchFamily="34" charset="0"/>
              </a:rPr>
              <a:t>Réaliser des locaux d’attente dignes et respectueux </a:t>
            </a:r>
            <a:r>
              <a:rPr lang="fr-FR" sz="1600" dirty="0">
                <a:latin typeface="Calibri" pitchFamily="34" charset="0"/>
              </a:rPr>
              <a:t>des personnes détenues</a:t>
            </a:r>
          </a:p>
          <a:p>
            <a:pPr marL="342900" indent="-342900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SzPct val="80000"/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002060"/>
                </a:solidFill>
                <a:latin typeface="Calibri" pitchFamily="34" charset="0"/>
              </a:rPr>
              <a:t>Dimensionner </a:t>
            </a:r>
            <a:r>
              <a:rPr lang="fr-FR" sz="1600" dirty="0">
                <a:latin typeface="Calibri" pitchFamily="34" charset="0"/>
              </a:rPr>
              <a:t>le suivi de la sécurité et de la sûreté, les PCS, selon la taille du PDJ et selon une analyse des risques.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780360"/>
            <a:ext cx="2498778" cy="1924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9296" y="4984942"/>
            <a:ext cx="2361016" cy="1515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Espace réservé du numéro de diapositive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373592-B5AA-4905-BF0C-0B8A50039283}" type="slidenum">
              <a:rPr lang="fr-FR"/>
              <a:pPr/>
              <a:t>15</a:t>
            </a:fld>
            <a:endParaRPr lang="fr-FR" dirty="0"/>
          </a:p>
        </p:txBody>
      </p:sp>
      <p:grpSp>
        <p:nvGrpSpPr>
          <p:cNvPr id="14" name="Groupe 13"/>
          <p:cNvGrpSpPr/>
          <p:nvPr/>
        </p:nvGrpSpPr>
        <p:grpSpPr>
          <a:xfrm>
            <a:off x="-2152" y="-8297"/>
            <a:ext cx="3710056" cy="628985"/>
            <a:chOff x="-2152" y="-8297"/>
            <a:chExt cx="3710056" cy="628985"/>
          </a:xfrm>
        </p:grpSpPr>
        <p:sp>
          <p:nvSpPr>
            <p:cNvPr id="15" name="Titre 1"/>
            <p:cNvSpPr txBox="1">
              <a:spLocks/>
            </p:cNvSpPr>
            <p:nvPr/>
          </p:nvSpPr>
          <p:spPr>
            <a:xfrm>
              <a:off x="0" y="-1"/>
              <a:ext cx="3635896" cy="512679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</p:spPr>
          <p:txBody>
            <a:bodyPr vert="horz" lIns="91440" tIns="45720" rIns="91440" bIns="45720" rtlCol="0" anchor="ctr">
              <a:normAutofit fontScale="77500" lnSpcReduction="20000"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fr-FR" sz="4000" dirty="0">
                <a:solidFill>
                  <a:schemeClr val="bg1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3026365" y="-8297"/>
              <a:ext cx="681539" cy="72008"/>
            </a:xfrm>
            <a:prstGeom prst="rect">
              <a:avLst/>
            </a:prstGeom>
            <a:solidFill>
              <a:srgbClr val="EF41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Rectangle 16"/>
            <p:cNvSpPr/>
            <p:nvPr/>
          </p:nvSpPr>
          <p:spPr>
            <a:xfrm rot="16200000">
              <a:off x="-148321" y="402507"/>
              <a:ext cx="364350" cy="72011"/>
            </a:xfrm>
            <a:prstGeom prst="rect">
              <a:avLst/>
            </a:prstGeom>
            <a:solidFill>
              <a:srgbClr val="EF41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199820" y="56282"/>
            <a:ext cx="204094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fr-FR"/>
            </a:defPPr>
            <a:lvl1pPr>
              <a:tabLst>
                <a:tab pos="2687638" algn="l"/>
              </a:tabLst>
              <a:defRPr sz="2200" b="1">
                <a:solidFill>
                  <a:srgbClr val="C00000"/>
                </a:solidFill>
                <a:latin typeface="+mj-lt"/>
              </a:defRPr>
            </a:lvl1pPr>
          </a:lstStyle>
          <a:p>
            <a:r>
              <a:rPr lang="fr-FR" sz="2000" dirty="0">
                <a:solidFill>
                  <a:schemeClr val="bg1"/>
                </a:solidFill>
              </a:rPr>
              <a:t>Espaces sécurisés</a:t>
            </a:r>
          </a:p>
        </p:txBody>
      </p:sp>
      <p:sp>
        <p:nvSpPr>
          <p:cNvPr id="13" name="Rectangle à coins arrondis 12"/>
          <p:cNvSpPr/>
          <p:nvPr/>
        </p:nvSpPr>
        <p:spPr>
          <a:xfrm>
            <a:off x="1187624" y="656978"/>
            <a:ext cx="2862572" cy="140850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fr-FR" sz="1200" b="1" dirty="0">
                <a:solidFill>
                  <a:schemeClr val="accent2"/>
                </a:solidFill>
                <a:ea typeface="Times New Roman"/>
                <a:cs typeface="Times New Roman"/>
              </a:rPr>
              <a:t>Espaces sécurisés :</a:t>
            </a:r>
          </a:p>
          <a:p>
            <a:pPr algn="just">
              <a:spcAft>
                <a:spcPts val="0"/>
              </a:spcAft>
            </a:pPr>
            <a:endParaRPr lang="fr-FR" sz="1200" b="1" dirty="0">
              <a:solidFill>
                <a:schemeClr val="tx1"/>
              </a:solidFill>
              <a:ea typeface="Times New Roman"/>
              <a:cs typeface="Times New Roman"/>
            </a:endParaRPr>
          </a:p>
          <a:p>
            <a:pPr marL="171450" indent="-17145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sz="1200" dirty="0">
                <a:solidFill>
                  <a:schemeClr val="tx1"/>
                </a:solidFill>
                <a:ea typeface="Times New Roman"/>
                <a:cs typeface="Times New Roman"/>
              </a:rPr>
              <a:t>Attente gardée centrale</a:t>
            </a:r>
          </a:p>
          <a:p>
            <a:pPr marL="171450" indent="-17145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sz="1200" dirty="0">
                <a:solidFill>
                  <a:schemeClr val="tx1"/>
                </a:solidFill>
                <a:cs typeface="Times New Roman"/>
              </a:rPr>
              <a:t>Satellites d’attente gardée</a:t>
            </a:r>
          </a:p>
          <a:p>
            <a:pPr marL="171450" indent="-17145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sz="1200" dirty="0">
                <a:solidFill>
                  <a:schemeClr val="tx1"/>
                </a:solidFill>
                <a:cs typeface="Times New Roman"/>
              </a:rPr>
              <a:t>Salle d’attente des personnes retenues</a:t>
            </a:r>
            <a:endParaRPr lang="fr-FR" sz="1200" dirty="0">
              <a:solidFill>
                <a:schemeClr val="tx1"/>
              </a:solidFill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C7CB816-5F0D-A756-E1C4-B6F5259E479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5129" y="1119762"/>
            <a:ext cx="4159723" cy="31794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14618464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Rectangle 9"/>
          <p:cNvSpPr>
            <a:spLocks noChangeArrowheads="1"/>
          </p:cNvSpPr>
          <p:nvPr/>
        </p:nvSpPr>
        <p:spPr bwMode="auto">
          <a:xfrm>
            <a:off x="59089" y="1196751"/>
            <a:ext cx="4296887" cy="2155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lnSpc>
                <a:spcPct val="114000"/>
              </a:lnSpc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SzPct val="80000"/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chemeClr val="tx2"/>
                </a:solidFill>
                <a:latin typeface="Calibri" pitchFamily="34" charset="0"/>
              </a:rPr>
              <a:t>Réaliser</a:t>
            </a:r>
            <a:r>
              <a:rPr lang="fr-FR" sz="1600" b="1" dirty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fr-FR" sz="1600" dirty="0">
                <a:latin typeface="Calibri" pitchFamily="34" charset="0"/>
              </a:rPr>
              <a:t>des ensembles cohérents bien desservis par des circulations adaptées, et de morphologie parfaitement rationnelle (rapports hauteur, longueur, largeur) </a:t>
            </a:r>
          </a:p>
          <a:p>
            <a:pPr marL="342900" indent="-342900">
              <a:lnSpc>
                <a:spcPct val="114000"/>
              </a:lnSpc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SzPct val="80000"/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chemeClr val="tx2"/>
                </a:solidFill>
                <a:latin typeface="Calibri" pitchFamily="34" charset="0"/>
              </a:rPr>
              <a:t>Distinguer les stockages d’archives des stockages de pièces à conviction </a:t>
            </a:r>
            <a:r>
              <a:rPr lang="fr-FR" sz="1600" dirty="0">
                <a:latin typeface="Calibri" pitchFamily="34" charset="0"/>
              </a:rPr>
              <a:t>(les scellés) qui est connecté au circuit sécurisé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139" y="3573016"/>
            <a:ext cx="2531277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73592-B5AA-4905-BF0C-0B8A50039283}" type="slidenum">
              <a:rPr lang="fr-FR" smtClean="0"/>
              <a:t>16</a:t>
            </a:fld>
            <a:endParaRPr lang="fr-FR"/>
          </a:p>
        </p:txBody>
      </p:sp>
      <p:sp>
        <p:nvSpPr>
          <p:cNvPr id="14" name="Titre 1"/>
          <p:cNvSpPr txBox="1">
            <a:spLocks/>
          </p:cNvSpPr>
          <p:nvPr/>
        </p:nvSpPr>
        <p:spPr>
          <a:xfrm>
            <a:off x="-29101" y="-1"/>
            <a:ext cx="4673110" cy="512679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FR" sz="2400" dirty="0">
              <a:solidFill>
                <a:schemeClr val="bg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173419" y="0"/>
            <a:ext cx="542598" cy="72008"/>
          </a:xfrm>
          <a:prstGeom prst="rect">
            <a:avLst/>
          </a:prstGeom>
          <a:solidFill>
            <a:srgbClr val="EF41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16" name="Rectangle 15"/>
          <p:cNvSpPr/>
          <p:nvPr/>
        </p:nvSpPr>
        <p:spPr>
          <a:xfrm rot="16200000">
            <a:off x="-177423" y="402507"/>
            <a:ext cx="364350" cy="72011"/>
          </a:xfrm>
          <a:prstGeom prst="rect">
            <a:avLst/>
          </a:prstGeom>
          <a:solidFill>
            <a:srgbClr val="EF41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134208" y="72008"/>
            <a:ext cx="3724930" cy="40011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fr-FR"/>
            </a:defPPr>
            <a:lvl1pPr>
              <a:tabLst>
                <a:tab pos="2687638" algn="l"/>
              </a:tabLst>
              <a:defRPr sz="2000" b="1">
                <a:solidFill>
                  <a:srgbClr val="C00000"/>
                </a:solidFill>
                <a:latin typeface="+mj-lt"/>
              </a:defRPr>
            </a:lvl1pPr>
          </a:lstStyle>
          <a:p>
            <a:r>
              <a:rPr lang="fr-FR" dirty="0">
                <a:solidFill>
                  <a:schemeClr val="bg1"/>
                </a:solidFill>
              </a:rPr>
              <a:t>Espaces de services et logistiques</a:t>
            </a:r>
          </a:p>
        </p:txBody>
      </p:sp>
      <p:sp>
        <p:nvSpPr>
          <p:cNvPr id="2" name="Rectangle 1"/>
          <p:cNvSpPr/>
          <p:nvPr/>
        </p:nvSpPr>
        <p:spPr>
          <a:xfrm>
            <a:off x="102056" y="764704"/>
            <a:ext cx="69745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rgbClr val="FFC000"/>
                </a:solidFill>
                <a:latin typeface="Calibri" panose="020F0502020204030204" pitchFamily="34" charset="0"/>
              </a:rPr>
              <a:t>Espaces de services : stockages, archives, scellés, logistique </a:t>
            </a: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9068624-1B19-3689-B32F-F903EFC1FB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6238" y="1551019"/>
            <a:ext cx="4528994" cy="45422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903749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73592-B5AA-4905-BF0C-0B8A50039283}" type="slidenum">
              <a:rPr lang="fr-FR" smtClean="0"/>
              <a:t>17</a:t>
            </a:fld>
            <a:endParaRPr lang="fr-FR"/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5411" y="3573016"/>
            <a:ext cx="2853175" cy="1511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836514"/>
            <a:ext cx="1463675" cy="127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0" y="5733256"/>
            <a:ext cx="2051720" cy="1124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4616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-1" y="188640"/>
            <a:ext cx="6655159" cy="792088"/>
          </a:xfrm>
          <a:solidFill>
            <a:srgbClr val="00338D"/>
          </a:solidFill>
        </p:spPr>
        <p:txBody>
          <a:bodyPr>
            <a:normAutofit/>
          </a:bodyPr>
          <a:lstStyle/>
          <a:p>
            <a:r>
              <a:rPr lang="fr-FR" sz="4000" dirty="0">
                <a:solidFill>
                  <a:schemeClr val="bg1"/>
                </a:solidFill>
              </a:rPr>
              <a:t>Sommaire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39552" y="1639341"/>
            <a:ext cx="8280920" cy="4525963"/>
          </a:xfrm>
        </p:spPr>
        <p:txBody>
          <a:bodyPr>
            <a:normAutofit/>
          </a:bodyPr>
          <a:lstStyle/>
          <a:p>
            <a:pPr marL="571500" indent="-571500">
              <a:spcBef>
                <a:spcPts val="0"/>
              </a:spcBef>
              <a:spcAft>
                <a:spcPts val="1200"/>
              </a:spcAft>
              <a:buAutoNum type="romanUcPeriod"/>
            </a:pPr>
            <a:endParaRPr lang="fr-FR" sz="2400" b="1" dirty="0"/>
          </a:p>
          <a:p>
            <a:pPr marL="571500" indent="-571500">
              <a:spcBef>
                <a:spcPts val="0"/>
              </a:spcBef>
              <a:spcAft>
                <a:spcPts val="1200"/>
              </a:spcAft>
              <a:buAutoNum type="romanUcPeriod"/>
            </a:pPr>
            <a:endParaRPr lang="fr-FR" sz="2400" b="1" dirty="0"/>
          </a:p>
          <a:p>
            <a:pPr marL="571500" indent="-571500">
              <a:spcBef>
                <a:spcPts val="0"/>
              </a:spcBef>
              <a:spcAft>
                <a:spcPts val="1200"/>
              </a:spcAft>
              <a:buAutoNum type="romanUcPeriod"/>
            </a:pPr>
            <a:r>
              <a:rPr lang="fr-FR" sz="2400" b="1" dirty="0"/>
              <a:t>Qu’est ce qu’un palais de justice?</a:t>
            </a:r>
          </a:p>
          <a:p>
            <a:pPr marL="571500" indent="-571500">
              <a:spcBef>
                <a:spcPts val="0"/>
              </a:spcBef>
              <a:spcAft>
                <a:spcPts val="1200"/>
              </a:spcAft>
              <a:buAutoNum type="romanUcPeriod"/>
            </a:pPr>
            <a:endParaRPr lang="fr-FR" sz="2400" b="1" dirty="0"/>
          </a:p>
          <a:p>
            <a:pPr marL="571500" indent="-571500">
              <a:spcBef>
                <a:spcPts val="0"/>
              </a:spcBef>
              <a:spcAft>
                <a:spcPts val="1200"/>
              </a:spcAft>
              <a:buAutoNum type="romanUcPeriod"/>
            </a:pPr>
            <a:r>
              <a:rPr lang="fr-FR" sz="2400" b="1" dirty="0"/>
              <a:t>Organisation spatiale d’un palais de justice</a:t>
            </a:r>
          </a:p>
          <a:p>
            <a:pPr marL="571500" indent="-571500">
              <a:spcBef>
                <a:spcPts val="0"/>
              </a:spcBef>
              <a:spcAft>
                <a:spcPts val="1200"/>
              </a:spcAft>
              <a:buAutoNum type="romanUcPeriod"/>
            </a:pPr>
            <a:endParaRPr lang="fr-FR" sz="2400" b="1" dirty="0"/>
          </a:p>
        </p:txBody>
      </p:sp>
      <p:sp>
        <p:nvSpPr>
          <p:cNvPr id="6" name="Rectangle 5"/>
          <p:cNvSpPr/>
          <p:nvPr/>
        </p:nvSpPr>
        <p:spPr>
          <a:xfrm>
            <a:off x="5369162" y="188640"/>
            <a:ext cx="1363078" cy="72008"/>
          </a:xfrm>
          <a:prstGeom prst="rect">
            <a:avLst/>
          </a:prstGeom>
          <a:solidFill>
            <a:srgbClr val="EF41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35A77-98B8-418F-A1DA-1CEFDCBDEE87}" type="slidenum">
              <a:rPr lang="fr-FR" smtClean="0"/>
              <a:t>2</a:t>
            </a:fld>
            <a:endParaRPr lang="fr-FR"/>
          </a:p>
        </p:txBody>
      </p:sp>
      <p:sp>
        <p:nvSpPr>
          <p:cNvPr id="10" name="Rectangle 9"/>
          <p:cNvSpPr/>
          <p:nvPr/>
        </p:nvSpPr>
        <p:spPr>
          <a:xfrm rot="16200000">
            <a:off x="-218177" y="764703"/>
            <a:ext cx="504056" cy="72009"/>
          </a:xfrm>
          <a:prstGeom prst="rect">
            <a:avLst/>
          </a:prstGeom>
          <a:solidFill>
            <a:srgbClr val="EF41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51157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 txBox="1">
            <a:spLocks/>
          </p:cNvSpPr>
          <p:nvPr/>
        </p:nvSpPr>
        <p:spPr>
          <a:xfrm>
            <a:off x="0" y="2924944"/>
            <a:ext cx="7884368" cy="792088"/>
          </a:xfrm>
          <a:prstGeom prst="rect">
            <a:avLst/>
          </a:prstGeom>
          <a:solidFill>
            <a:srgbClr val="00338D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200" dirty="0">
                <a:solidFill>
                  <a:schemeClr val="bg1"/>
                </a:solidFill>
              </a:rPr>
              <a:t>I. Qu’est-ce qu’un palais de justice?</a:t>
            </a: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35A77-98B8-418F-A1DA-1CEFDCBDEE87}" type="slidenum">
              <a:rPr lang="fr-FR" smtClean="0"/>
              <a:t>3</a:t>
            </a:fld>
            <a:endParaRPr lang="fr-FR"/>
          </a:p>
        </p:txBody>
      </p:sp>
      <p:sp>
        <p:nvSpPr>
          <p:cNvPr id="10" name="Rectangle 9"/>
          <p:cNvSpPr/>
          <p:nvPr/>
        </p:nvSpPr>
        <p:spPr>
          <a:xfrm rot="16200000">
            <a:off x="-218177" y="3501007"/>
            <a:ext cx="504056" cy="72009"/>
          </a:xfrm>
          <a:prstGeom prst="rect">
            <a:avLst/>
          </a:prstGeom>
          <a:solidFill>
            <a:srgbClr val="EF41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6588224" y="2924944"/>
            <a:ext cx="1363078" cy="72008"/>
          </a:xfrm>
          <a:prstGeom prst="rect">
            <a:avLst/>
          </a:prstGeom>
          <a:solidFill>
            <a:srgbClr val="EF41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9126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258913" y="1328986"/>
            <a:ext cx="4865507" cy="4376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85750" indent="-285750" algn="l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Font typeface="Arial" panose="020B0604020202020204" pitchFamily="34" charset="0"/>
              <a:buChar char="•"/>
            </a:pPr>
            <a:r>
              <a:rPr lang="fr-FR" sz="1600" dirty="0">
                <a:solidFill>
                  <a:srgbClr val="000000"/>
                </a:solidFill>
                <a:latin typeface="+mj-lt"/>
              </a:rPr>
              <a:t>Lieu d’exercice du pouvoir de la République,</a:t>
            </a:r>
          </a:p>
          <a:p>
            <a:pPr marL="285750" indent="-285750" algn="l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Font typeface="Arial" panose="020B0604020202020204" pitchFamily="34" charset="0"/>
              <a:buChar char="•"/>
            </a:pPr>
            <a:r>
              <a:rPr lang="fr-FR" sz="1600" dirty="0">
                <a:solidFill>
                  <a:srgbClr val="000000"/>
                </a:solidFill>
                <a:latin typeface="+mj-lt"/>
              </a:rPr>
              <a:t>Lieu de représentation de l’institution,</a:t>
            </a:r>
          </a:p>
          <a:p>
            <a:pPr marL="285750" indent="-285750" algn="l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Font typeface="Arial" panose="020B0604020202020204" pitchFamily="34" charset="0"/>
              <a:buChar char="•"/>
            </a:pPr>
            <a:r>
              <a:rPr lang="fr-FR" sz="1600" dirty="0">
                <a:solidFill>
                  <a:srgbClr val="000000"/>
                </a:solidFill>
                <a:latin typeface="+mj-lt"/>
              </a:rPr>
              <a:t>Lieu de décision, d’arbitrage,</a:t>
            </a:r>
          </a:p>
          <a:p>
            <a:pPr marL="285750" indent="-285750" algn="l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Font typeface="Arial" panose="020B0604020202020204" pitchFamily="34" charset="0"/>
              <a:buChar char="•"/>
            </a:pPr>
            <a:r>
              <a:rPr lang="fr-FR" sz="1600" dirty="0">
                <a:solidFill>
                  <a:srgbClr val="000000"/>
                </a:solidFill>
                <a:latin typeface="+mj-lt"/>
              </a:rPr>
              <a:t>Lieu de convergence et de partage,</a:t>
            </a:r>
          </a:p>
          <a:p>
            <a:pPr marL="285750" indent="-285750" algn="l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Font typeface="Arial" panose="020B0604020202020204" pitchFamily="34" charset="0"/>
              <a:buChar char="•"/>
            </a:pPr>
            <a:r>
              <a:rPr lang="fr-FR" sz="1600" dirty="0">
                <a:solidFill>
                  <a:srgbClr val="000000"/>
                </a:solidFill>
                <a:latin typeface="+mj-lt"/>
              </a:rPr>
              <a:t>Lieu de recherche et d’expression de la vérité,</a:t>
            </a:r>
          </a:p>
          <a:p>
            <a:pPr marL="285750" indent="-285750" algn="l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Font typeface="Arial" panose="020B0604020202020204" pitchFamily="34" charset="0"/>
              <a:buChar char="•"/>
            </a:pPr>
            <a:r>
              <a:rPr lang="fr-FR" sz="1600" dirty="0">
                <a:solidFill>
                  <a:srgbClr val="000000"/>
                </a:solidFill>
                <a:latin typeface="+mj-lt"/>
              </a:rPr>
              <a:t>Lieu des attentes de prise en compte, d’apaisement, </a:t>
            </a:r>
          </a:p>
          <a:p>
            <a:pPr marL="285750" indent="-285750" algn="l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Font typeface="Arial" panose="020B0604020202020204" pitchFamily="34" charset="0"/>
              <a:buChar char="•"/>
            </a:pPr>
            <a:r>
              <a:rPr lang="fr-FR" sz="1600" dirty="0">
                <a:solidFill>
                  <a:srgbClr val="000000"/>
                </a:solidFill>
                <a:latin typeface="+mj-lt"/>
              </a:rPr>
              <a:t>de déceptions, de colère,  </a:t>
            </a:r>
          </a:p>
          <a:p>
            <a:pPr marL="285750" indent="-285750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Font typeface="Arial" panose="020B0604020202020204" pitchFamily="34" charset="0"/>
              <a:buChar char="•"/>
            </a:pPr>
            <a:r>
              <a:rPr lang="fr-FR" sz="1600" dirty="0">
                <a:solidFill>
                  <a:srgbClr val="000000"/>
                </a:solidFill>
              </a:rPr>
              <a:t>Lieu où se mesurent les limites de ce que la société accepte et refuse,</a:t>
            </a:r>
          </a:p>
          <a:p>
            <a:pPr marL="285750" indent="-285750" algn="l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Font typeface="Arial" panose="020B0604020202020204" pitchFamily="34" charset="0"/>
              <a:buChar char="•"/>
            </a:pPr>
            <a:r>
              <a:rPr lang="fr-FR" sz="1600" dirty="0">
                <a:solidFill>
                  <a:srgbClr val="000000"/>
                </a:solidFill>
                <a:latin typeface="+mj-lt"/>
              </a:rPr>
              <a:t>Lieu de protection des citoyens,</a:t>
            </a:r>
          </a:p>
          <a:p>
            <a:pPr marL="285750" indent="-285750" algn="l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Font typeface="Arial" panose="020B0604020202020204" pitchFamily="34" charset="0"/>
              <a:buChar char="•"/>
            </a:pPr>
            <a:r>
              <a:rPr lang="fr-FR" sz="1600" dirty="0">
                <a:solidFill>
                  <a:srgbClr val="000000"/>
                </a:solidFill>
                <a:latin typeface="+mj-lt"/>
              </a:rPr>
              <a:t>Lieu d’écoute,</a:t>
            </a:r>
          </a:p>
          <a:p>
            <a:pPr marL="285750" indent="-285750" algn="l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Font typeface="Arial" panose="020B0604020202020204" pitchFamily="34" charset="0"/>
              <a:buChar char="•"/>
            </a:pPr>
            <a:r>
              <a:rPr lang="fr-FR" sz="1600" dirty="0">
                <a:solidFill>
                  <a:srgbClr val="000000"/>
                </a:solidFill>
                <a:latin typeface="+mj-lt"/>
              </a:rPr>
              <a:t>Lieu d’exercice des professionnels de la justice </a:t>
            </a:r>
          </a:p>
          <a:p>
            <a:pPr marL="285750" indent="-285750" algn="l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Font typeface="Arial" panose="020B0604020202020204" pitchFamily="34" charset="0"/>
              <a:buChar char="•"/>
            </a:pPr>
            <a:endParaRPr lang="fr-FR" sz="1600" b="1" u="sng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14" name="Titre 1"/>
          <p:cNvSpPr txBox="1">
            <a:spLocks/>
          </p:cNvSpPr>
          <p:nvPr/>
        </p:nvSpPr>
        <p:spPr>
          <a:xfrm>
            <a:off x="0" y="-1"/>
            <a:ext cx="7380312" cy="512679"/>
          </a:xfrm>
          <a:prstGeom prst="rect">
            <a:avLst/>
          </a:prstGeom>
          <a:solidFill>
            <a:srgbClr val="00338D"/>
          </a:solidFill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FR" sz="4000" dirty="0">
              <a:solidFill>
                <a:schemeClr val="bg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098805" y="0"/>
            <a:ext cx="1363078" cy="72008"/>
          </a:xfrm>
          <a:prstGeom prst="rect">
            <a:avLst/>
          </a:prstGeom>
          <a:solidFill>
            <a:srgbClr val="EF41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/>
          <p:cNvSpPr/>
          <p:nvPr/>
        </p:nvSpPr>
        <p:spPr>
          <a:xfrm rot="16200000">
            <a:off x="-148321" y="402507"/>
            <a:ext cx="364350" cy="72011"/>
          </a:xfrm>
          <a:prstGeom prst="rect">
            <a:avLst/>
          </a:prstGeom>
          <a:solidFill>
            <a:srgbClr val="EF41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/>
          <p:cNvSpPr txBox="1"/>
          <p:nvPr/>
        </p:nvSpPr>
        <p:spPr>
          <a:xfrm>
            <a:off x="233339" y="72008"/>
            <a:ext cx="24307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solidFill>
                  <a:schemeClr val="bg1"/>
                </a:solidFill>
              </a:rPr>
              <a:t>Un lieu institutionnel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73592-B5AA-4905-BF0C-0B8A50039283}" type="slidenum">
              <a:rPr lang="fr-FR" smtClean="0"/>
              <a:t>4</a:t>
            </a:fld>
            <a:endParaRPr lang="fr-F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4420" y="717157"/>
            <a:ext cx="3055891" cy="1967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736991" y="3594041"/>
            <a:ext cx="4086704" cy="2289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8180311" y="1562308"/>
            <a:ext cx="115212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</a:pPr>
            <a:r>
              <a:rPr lang="fr-FR" sz="1200" i="1" dirty="0">
                <a:solidFill>
                  <a:schemeClr val="tx2"/>
                </a:solidFill>
                <a:latin typeface="+mj-lt"/>
              </a:rPr>
              <a:t>PJ de Caen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7965762" y="4941168"/>
            <a:ext cx="158122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</a:pPr>
            <a:r>
              <a:rPr lang="fr-FR" sz="1200" i="1" dirty="0">
                <a:solidFill>
                  <a:schemeClr val="tx2"/>
                </a:solidFill>
                <a:latin typeface="+mj-lt"/>
              </a:rPr>
              <a:t>CA de Fort de F.</a:t>
            </a:r>
          </a:p>
        </p:txBody>
      </p:sp>
    </p:spTree>
    <p:extLst>
      <p:ext uri="{BB962C8B-B14F-4D97-AF65-F5344CB8AC3E}">
        <p14:creationId xmlns:p14="http://schemas.microsoft.com/office/powerpoint/2010/main" val="35160020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2658918" y="3212976"/>
            <a:ext cx="6313954" cy="318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85750" indent="-285750" algn="l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Font typeface="Arial" panose="020B0604020202020204" pitchFamily="34" charset="0"/>
              <a:buChar char="•"/>
            </a:pPr>
            <a:r>
              <a:rPr lang="fr-FR" sz="1500" dirty="0">
                <a:solidFill>
                  <a:srgbClr val="000000"/>
                </a:solidFill>
                <a:latin typeface="+mj-lt"/>
              </a:rPr>
              <a:t>Un équipement public et citoyen, ouvert à tous,</a:t>
            </a:r>
          </a:p>
          <a:p>
            <a:pPr marL="285750" indent="-285750" algn="l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Font typeface="Arial" panose="020B0604020202020204" pitchFamily="34" charset="0"/>
              <a:buChar char="•"/>
            </a:pPr>
            <a:r>
              <a:rPr lang="fr-FR" sz="1500" dirty="0">
                <a:solidFill>
                  <a:srgbClr val="000000"/>
                </a:solidFill>
                <a:latin typeface="+mj-lt"/>
              </a:rPr>
              <a:t>Un repère chargé d’une symbolique forte, sans confusion avec un autre édifice public,</a:t>
            </a:r>
          </a:p>
          <a:p>
            <a:pPr marL="285750" indent="-285750" algn="l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Font typeface="Arial" panose="020B0604020202020204" pitchFamily="34" charset="0"/>
              <a:buChar char="•"/>
            </a:pPr>
            <a:r>
              <a:rPr lang="fr-FR" sz="1500" dirty="0">
                <a:solidFill>
                  <a:srgbClr val="000000"/>
                </a:solidFill>
                <a:latin typeface="+mj-lt"/>
              </a:rPr>
              <a:t>Un élément du patrimoine vivant, qui écrit l’histoire collective et les histoires personnelles,</a:t>
            </a:r>
          </a:p>
          <a:p>
            <a:pPr marL="285750" indent="-285750" algn="l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Font typeface="Arial" panose="020B0604020202020204" pitchFamily="34" charset="0"/>
              <a:buChar char="•"/>
            </a:pPr>
            <a:r>
              <a:rPr lang="fr-FR" sz="1500" dirty="0">
                <a:solidFill>
                  <a:srgbClr val="000000"/>
                </a:solidFill>
                <a:latin typeface="+mj-lt"/>
              </a:rPr>
              <a:t>Un bâtiment vivant au rythme de son quotidien, et des affaires qu’il traite,</a:t>
            </a:r>
          </a:p>
          <a:p>
            <a:pPr marL="285750" indent="-285750" algn="l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Font typeface="Arial" panose="020B0604020202020204" pitchFamily="34" charset="0"/>
              <a:buChar char="•"/>
            </a:pPr>
            <a:r>
              <a:rPr lang="fr-FR" sz="1500" dirty="0">
                <a:solidFill>
                  <a:srgbClr val="000000"/>
                </a:solidFill>
                <a:latin typeface="+mj-lt"/>
              </a:rPr>
              <a:t>Un édifice porteur d’urbanité, bien intégré dans la ville , aux retombées économiques importantes,</a:t>
            </a:r>
          </a:p>
          <a:p>
            <a:pPr marL="285750" indent="-285750" algn="l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Font typeface="Arial" panose="020B0604020202020204" pitchFamily="34" charset="0"/>
              <a:buChar char="•"/>
            </a:pPr>
            <a:r>
              <a:rPr lang="fr-FR" sz="1500" dirty="0">
                <a:solidFill>
                  <a:srgbClr val="000000"/>
                </a:solidFill>
                <a:latin typeface="+mj-lt"/>
              </a:rPr>
              <a:t>Une construction faite pour durer plusieurs décennies, et évoluer avec son identité dans un monde en perpétuelle  mutation,</a:t>
            </a:r>
          </a:p>
          <a:p>
            <a:pPr marL="285750" indent="-285750" algn="l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Font typeface="Arial" panose="020B0604020202020204" pitchFamily="34" charset="0"/>
              <a:buChar char="•"/>
            </a:pPr>
            <a:r>
              <a:rPr lang="fr-FR" sz="1500" dirty="0">
                <a:solidFill>
                  <a:srgbClr val="000000"/>
                </a:solidFill>
                <a:latin typeface="+mj-lt"/>
              </a:rPr>
              <a:t>Une architecture sobre et ambitieuse, porteuse des valeurs républicaines   </a:t>
            </a:r>
          </a:p>
        </p:txBody>
      </p:sp>
      <p:sp>
        <p:nvSpPr>
          <p:cNvPr id="14" name="Titre 1"/>
          <p:cNvSpPr txBox="1">
            <a:spLocks/>
          </p:cNvSpPr>
          <p:nvPr/>
        </p:nvSpPr>
        <p:spPr>
          <a:xfrm>
            <a:off x="0" y="-1"/>
            <a:ext cx="7380312" cy="512679"/>
          </a:xfrm>
          <a:prstGeom prst="rect">
            <a:avLst/>
          </a:prstGeom>
          <a:solidFill>
            <a:srgbClr val="00338D"/>
          </a:solidFill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FR" sz="4000" dirty="0">
              <a:solidFill>
                <a:schemeClr val="bg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098805" y="0"/>
            <a:ext cx="1363078" cy="72008"/>
          </a:xfrm>
          <a:prstGeom prst="rect">
            <a:avLst/>
          </a:prstGeom>
          <a:solidFill>
            <a:srgbClr val="EF41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/>
          <p:cNvSpPr/>
          <p:nvPr/>
        </p:nvSpPr>
        <p:spPr>
          <a:xfrm rot="16200000">
            <a:off x="-148321" y="402507"/>
            <a:ext cx="364350" cy="72011"/>
          </a:xfrm>
          <a:prstGeom prst="rect">
            <a:avLst/>
          </a:prstGeom>
          <a:solidFill>
            <a:srgbClr val="EF41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/>
          <p:cNvSpPr txBox="1"/>
          <p:nvPr/>
        </p:nvSpPr>
        <p:spPr>
          <a:xfrm>
            <a:off x="233339" y="72008"/>
            <a:ext cx="63793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solidFill>
                  <a:schemeClr val="bg1"/>
                </a:solidFill>
              </a:rPr>
              <a:t>Un repère, des enjeux, une architecture porteuse de sens  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73592-B5AA-4905-BF0C-0B8A50039283}" type="slidenum">
              <a:rPr lang="fr-FR" smtClean="0"/>
              <a:t>5</a:t>
            </a:fld>
            <a:endParaRPr lang="fr-F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77384"/>
            <a:ext cx="4750123" cy="2258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9669" y="674515"/>
            <a:ext cx="3320236" cy="2263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212976"/>
            <a:ext cx="2212776" cy="2389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7668344" y="2935977"/>
            <a:ext cx="122156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</a:pPr>
            <a:r>
              <a:rPr lang="fr-FR" sz="1200" i="1" dirty="0">
                <a:solidFill>
                  <a:schemeClr val="tx2"/>
                </a:solidFill>
                <a:latin typeface="+mj-lt"/>
              </a:rPr>
              <a:t>PJ de Pointe à P.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1357908" y="5602817"/>
            <a:ext cx="110638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</a:pPr>
            <a:r>
              <a:rPr lang="fr-FR" sz="1200" i="1" dirty="0">
                <a:solidFill>
                  <a:schemeClr val="tx2"/>
                </a:solidFill>
                <a:latin typeface="+mj-lt"/>
              </a:rPr>
              <a:t>PJ de St Malo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3923928" y="2925405"/>
            <a:ext cx="108029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</a:pPr>
            <a:r>
              <a:rPr lang="fr-FR" sz="1200" i="1" dirty="0">
                <a:solidFill>
                  <a:schemeClr val="tx2"/>
                </a:solidFill>
                <a:latin typeface="+mj-lt"/>
              </a:rPr>
              <a:t>PJ de Limoges</a:t>
            </a:r>
          </a:p>
        </p:txBody>
      </p:sp>
    </p:spTree>
    <p:extLst>
      <p:ext uri="{BB962C8B-B14F-4D97-AF65-F5344CB8AC3E}">
        <p14:creationId xmlns:p14="http://schemas.microsoft.com/office/powerpoint/2010/main" val="8031451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275420" y="764703"/>
            <a:ext cx="472862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</a:pPr>
            <a:r>
              <a:rPr lang="fr-FR" sz="1600" b="1" dirty="0">
                <a:solidFill>
                  <a:schemeClr val="tx2"/>
                </a:solidFill>
                <a:latin typeface="+mj-lt"/>
              </a:rPr>
              <a:t>1. Le justiciable, au cœur du dispositif de la justice: </a:t>
            </a:r>
            <a:r>
              <a:rPr lang="fr-FR" sz="1600" dirty="0">
                <a:solidFill>
                  <a:schemeClr val="tx2"/>
                </a:solidFill>
                <a:latin typeface="+mj-lt"/>
              </a:rPr>
              <a:t>libre, prévenu, détenu, les parties civiles   </a:t>
            </a:r>
          </a:p>
        </p:txBody>
      </p:sp>
      <p:sp>
        <p:nvSpPr>
          <p:cNvPr id="14" name="Titre 1"/>
          <p:cNvSpPr txBox="1">
            <a:spLocks/>
          </p:cNvSpPr>
          <p:nvPr/>
        </p:nvSpPr>
        <p:spPr>
          <a:xfrm>
            <a:off x="0" y="-1"/>
            <a:ext cx="7380312" cy="512679"/>
          </a:xfrm>
          <a:prstGeom prst="rect">
            <a:avLst/>
          </a:prstGeom>
          <a:solidFill>
            <a:srgbClr val="00338D"/>
          </a:solidFill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FR" sz="4000" dirty="0">
              <a:solidFill>
                <a:schemeClr val="bg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098805" y="0"/>
            <a:ext cx="1363078" cy="72008"/>
          </a:xfrm>
          <a:prstGeom prst="rect">
            <a:avLst/>
          </a:prstGeom>
          <a:solidFill>
            <a:srgbClr val="EF41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/>
          <p:cNvSpPr/>
          <p:nvPr/>
        </p:nvSpPr>
        <p:spPr>
          <a:xfrm rot="16200000">
            <a:off x="-148321" y="402507"/>
            <a:ext cx="364350" cy="72011"/>
          </a:xfrm>
          <a:prstGeom prst="rect">
            <a:avLst/>
          </a:prstGeom>
          <a:solidFill>
            <a:srgbClr val="EF41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/>
          <p:cNvSpPr txBox="1"/>
          <p:nvPr/>
        </p:nvSpPr>
        <p:spPr>
          <a:xfrm>
            <a:off x="233339" y="72008"/>
            <a:ext cx="2529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solidFill>
                  <a:schemeClr val="bg1"/>
                </a:solidFill>
              </a:rPr>
              <a:t>Usagers &amp; Utilisateurs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73592-B5AA-4905-BF0C-0B8A50039283}" type="slidenum">
              <a:rPr lang="fr-FR" smtClean="0"/>
              <a:t>6</a:t>
            </a:fld>
            <a:endParaRPr lang="fr-FR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6795878" y="5076985"/>
            <a:ext cx="197729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</a:pPr>
            <a:r>
              <a:rPr lang="fr-FR" sz="1600" b="1" dirty="0">
                <a:solidFill>
                  <a:srgbClr val="BC4744"/>
                </a:solidFill>
                <a:latin typeface="+mj-lt"/>
              </a:rPr>
              <a:t>4. Les auxiliaires de justice </a:t>
            </a:r>
            <a:r>
              <a:rPr lang="fr-FR" sz="1600" dirty="0">
                <a:solidFill>
                  <a:srgbClr val="BC4744"/>
                </a:solidFill>
                <a:latin typeface="+mj-lt"/>
              </a:rPr>
              <a:t>représentant les justiciables, partenaires obligatoires au pénal, de statut libéral 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33854" y="4153319"/>
            <a:ext cx="4648591" cy="2111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</a:pPr>
            <a:r>
              <a:rPr lang="fr-FR" sz="1600" b="1" dirty="0">
                <a:solidFill>
                  <a:schemeClr val="accent4">
                    <a:lumMod val="75000"/>
                  </a:schemeClr>
                </a:solidFill>
                <a:latin typeface="+mj-lt"/>
              </a:rPr>
              <a:t>3. Les autres collaborateurs:</a:t>
            </a:r>
          </a:p>
          <a:p>
            <a:pPr marL="285750" indent="-285750" algn="l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Font typeface="Arial" panose="020B0604020202020204" pitchFamily="34" charset="0"/>
              <a:buChar char="•"/>
            </a:pPr>
            <a:r>
              <a:rPr lang="fr-FR" sz="1600" dirty="0">
                <a:solidFill>
                  <a:schemeClr val="accent4">
                    <a:lumMod val="75000"/>
                  </a:schemeClr>
                </a:solidFill>
                <a:latin typeface="+mj-lt"/>
              </a:rPr>
              <a:t>Associations spécialisées dans la prise en charge des victimes interprètes,</a:t>
            </a:r>
          </a:p>
          <a:p>
            <a:pPr marL="285750" indent="-285750" algn="l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Font typeface="Arial" panose="020B0604020202020204" pitchFamily="34" charset="0"/>
              <a:buChar char="•"/>
            </a:pPr>
            <a:r>
              <a:rPr lang="fr-FR" sz="1600" dirty="0">
                <a:solidFill>
                  <a:schemeClr val="accent4">
                    <a:lumMod val="75000"/>
                  </a:schemeClr>
                </a:solidFill>
                <a:latin typeface="+mj-lt"/>
              </a:rPr>
              <a:t>Services spécialisés: prise charge des mineurs, experts, service de contrôle judiciaire,</a:t>
            </a:r>
          </a:p>
          <a:p>
            <a:pPr marL="285750" indent="-285750" algn="l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Font typeface="Arial" panose="020B0604020202020204" pitchFamily="34" charset="0"/>
              <a:buChar char="•"/>
            </a:pPr>
            <a:r>
              <a:rPr lang="fr-FR" sz="1600" dirty="0">
                <a:solidFill>
                  <a:schemeClr val="accent4">
                    <a:lumMod val="75000"/>
                  </a:schemeClr>
                </a:solidFill>
                <a:latin typeface="+mj-lt"/>
              </a:rPr>
              <a:t>Forces de l’ordre: contrôle d’accès, maintien de l’ordre, sureté des audiences, sécurité du bâtiment              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2488884" y="1557237"/>
            <a:ext cx="4306994" cy="2603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</a:pPr>
            <a:r>
              <a:rPr lang="fr-FR" sz="1600" b="1" dirty="0">
                <a:solidFill>
                  <a:schemeClr val="accent1"/>
                </a:solidFill>
                <a:latin typeface="+mj-lt"/>
              </a:rPr>
              <a:t>2. Les utilisateurs </a:t>
            </a:r>
            <a:r>
              <a:rPr lang="fr-FR" sz="1600" dirty="0">
                <a:solidFill>
                  <a:schemeClr val="accent1"/>
                </a:solidFill>
                <a:latin typeface="+mj-lt"/>
              </a:rPr>
              <a:t>(magistrats, fonctionnaires, équipes autour des magistrats):</a:t>
            </a:r>
          </a:p>
          <a:p>
            <a:pPr marL="285750" indent="-285750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Font typeface="Arial" panose="020B0604020202020204" pitchFamily="34" charset="0"/>
              <a:buChar char="•"/>
            </a:pPr>
            <a:r>
              <a:rPr lang="fr-FR" sz="1600" dirty="0">
                <a:solidFill>
                  <a:schemeClr val="accent1"/>
                </a:solidFill>
                <a:latin typeface="+mj-lt"/>
              </a:rPr>
              <a:t>Magistrats du siège, titulaires du pouvoir juridictionnel </a:t>
            </a:r>
          </a:p>
          <a:p>
            <a:pPr marL="285750" indent="-285750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Font typeface="Arial" panose="020B0604020202020204" pitchFamily="34" charset="0"/>
              <a:buChar char="•"/>
            </a:pPr>
            <a:r>
              <a:rPr lang="fr-FR" sz="1600" dirty="0">
                <a:solidFill>
                  <a:schemeClr val="accent1"/>
                </a:solidFill>
                <a:latin typeface="+mj-lt"/>
              </a:rPr>
              <a:t>Magistrats du Parquet  qui représentent la société,</a:t>
            </a:r>
          </a:p>
          <a:p>
            <a:pPr marL="285750" indent="-285750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Font typeface="Arial" panose="020B0604020202020204" pitchFamily="34" charset="0"/>
              <a:buChar char="•"/>
            </a:pPr>
            <a:r>
              <a:rPr lang="fr-FR" sz="1600" dirty="0">
                <a:solidFill>
                  <a:schemeClr val="accent1"/>
                </a:solidFill>
                <a:latin typeface="+mj-lt"/>
              </a:rPr>
              <a:t>Les greffiers et agents des services qui accompagnent l’action judiciaire à chaque étape (dossiers, audiences…)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817" y="1806831"/>
            <a:ext cx="2145763" cy="1658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757" y="3456955"/>
            <a:ext cx="2169537" cy="148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4344" y="5520261"/>
            <a:ext cx="1605705" cy="120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6496" y="620689"/>
            <a:ext cx="2427695" cy="994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5447" y="4245408"/>
            <a:ext cx="1582764" cy="1096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758" y="2091440"/>
            <a:ext cx="2169537" cy="1073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08603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 txBox="1">
            <a:spLocks/>
          </p:cNvSpPr>
          <p:nvPr/>
        </p:nvSpPr>
        <p:spPr>
          <a:xfrm>
            <a:off x="0" y="2924944"/>
            <a:ext cx="7884368" cy="792088"/>
          </a:xfrm>
          <a:prstGeom prst="rect">
            <a:avLst/>
          </a:prstGeom>
          <a:solidFill>
            <a:srgbClr val="00338D"/>
          </a:solidFill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dirty="0">
                <a:solidFill>
                  <a:schemeClr val="bg1"/>
                </a:solidFill>
              </a:rPr>
              <a:t>II. Organisation </a:t>
            </a:r>
            <a:r>
              <a:rPr lang="fr-FR" sz="4100" dirty="0">
                <a:solidFill>
                  <a:schemeClr val="bg1"/>
                </a:solidFill>
              </a:rPr>
              <a:t>spatiale</a:t>
            </a:r>
            <a:r>
              <a:rPr lang="fr-FR" sz="4000" dirty="0">
                <a:solidFill>
                  <a:schemeClr val="bg1"/>
                </a:solidFill>
              </a:rPr>
              <a:t> des Palais de Justice</a:t>
            </a: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35A77-98B8-418F-A1DA-1CEFDCBDEE87}" type="slidenum">
              <a:rPr lang="fr-FR" smtClean="0"/>
              <a:t>7</a:t>
            </a:fld>
            <a:endParaRPr lang="fr-FR"/>
          </a:p>
        </p:txBody>
      </p:sp>
      <p:sp>
        <p:nvSpPr>
          <p:cNvPr id="10" name="Rectangle 9"/>
          <p:cNvSpPr/>
          <p:nvPr/>
        </p:nvSpPr>
        <p:spPr>
          <a:xfrm rot="16200000">
            <a:off x="-218177" y="3501007"/>
            <a:ext cx="504056" cy="72009"/>
          </a:xfrm>
          <a:prstGeom prst="rect">
            <a:avLst/>
          </a:prstGeom>
          <a:solidFill>
            <a:srgbClr val="EF41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6588224" y="2924944"/>
            <a:ext cx="1363078" cy="72008"/>
          </a:xfrm>
          <a:prstGeom prst="rect">
            <a:avLst/>
          </a:prstGeom>
          <a:solidFill>
            <a:srgbClr val="EF41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93986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114"/>
          <p:cNvSpPr>
            <a:spLocks noChangeArrowheads="1"/>
          </p:cNvSpPr>
          <p:nvPr/>
        </p:nvSpPr>
        <p:spPr bwMode="auto">
          <a:xfrm>
            <a:off x="336877" y="2796526"/>
            <a:ext cx="8446771" cy="282630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l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Font typeface="Arial" panose="020B0604020202020204" pitchFamily="34" charset="0"/>
              <a:buChar char="•"/>
            </a:pPr>
            <a:r>
              <a:rPr lang="fr-FR" sz="1600" b="1" dirty="0">
                <a:latin typeface="+mj-lt"/>
              </a:rPr>
              <a:t>Regrouper </a:t>
            </a:r>
            <a:r>
              <a:rPr lang="fr-FR" sz="1600" dirty="0">
                <a:latin typeface="+mj-lt"/>
              </a:rPr>
              <a:t>toutes les fonctions publiques (accueils, audiences) et faciliter les démarches </a:t>
            </a:r>
            <a:br>
              <a:rPr lang="fr-FR" sz="1600" dirty="0">
                <a:latin typeface="+mj-lt"/>
              </a:rPr>
            </a:br>
            <a:r>
              <a:rPr lang="fr-FR" sz="1600" dirty="0">
                <a:latin typeface="+mj-lt"/>
              </a:rPr>
              <a:t>des usagers sur un seul site,</a:t>
            </a:r>
          </a:p>
          <a:p>
            <a:pPr marL="342900" indent="-342900" algn="l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Font typeface="Arial" panose="020B0604020202020204" pitchFamily="34" charset="0"/>
              <a:buChar char="•"/>
            </a:pPr>
            <a:r>
              <a:rPr lang="fr-FR" sz="1600" b="1" dirty="0">
                <a:latin typeface="+mj-lt"/>
              </a:rPr>
              <a:t>Répondre </a:t>
            </a:r>
            <a:r>
              <a:rPr lang="fr-FR" sz="1600" dirty="0">
                <a:latin typeface="+mj-lt"/>
              </a:rPr>
              <a:t>aux exigences de sûreté :  limiter le nombre des points de contrôle, et maîtriser les accès et les flux,</a:t>
            </a:r>
          </a:p>
          <a:p>
            <a:pPr marL="342900" indent="-342900" algn="l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Font typeface="Arial" panose="020B0604020202020204" pitchFamily="34" charset="0"/>
              <a:buChar char="•"/>
            </a:pPr>
            <a:r>
              <a:rPr lang="fr-FR" sz="1600" b="1" dirty="0">
                <a:latin typeface="+mj-lt"/>
              </a:rPr>
              <a:t>Organiser les espaces de travail en plateaux </a:t>
            </a:r>
            <a:r>
              <a:rPr lang="fr-FR" sz="1600" dirty="0">
                <a:latin typeface="+mj-lt"/>
              </a:rPr>
              <a:t>adaptés aux activités et évolutifs,</a:t>
            </a:r>
          </a:p>
          <a:p>
            <a:pPr marL="342900" indent="-342900" algn="l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Font typeface="Arial" panose="020B0604020202020204" pitchFamily="34" charset="0"/>
              <a:buChar char="•"/>
            </a:pPr>
            <a:r>
              <a:rPr lang="fr-FR" sz="1600" b="1" dirty="0">
                <a:latin typeface="+mj-lt"/>
              </a:rPr>
              <a:t>Optimiser </a:t>
            </a:r>
            <a:r>
              <a:rPr lang="fr-FR" sz="1600" dirty="0">
                <a:latin typeface="+mj-lt"/>
              </a:rPr>
              <a:t>les surfaces, respecter les exigences de France Domaine,</a:t>
            </a:r>
          </a:p>
          <a:p>
            <a:pPr marL="342900" indent="-342900" algn="l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Font typeface="Arial" panose="020B0604020202020204" pitchFamily="34" charset="0"/>
              <a:buChar char="•"/>
            </a:pPr>
            <a:r>
              <a:rPr lang="fr-FR" sz="1600" b="1" dirty="0">
                <a:latin typeface="+mj-lt"/>
              </a:rPr>
              <a:t>Maîtriser les coûts, </a:t>
            </a:r>
          </a:p>
          <a:p>
            <a:pPr marL="342900" indent="-342900" algn="l"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Font typeface="Arial" panose="020B0604020202020204" pitchFamily="34" charset="0"/>
              <a:buChar char="•"/>
            </a:pPr>
            <a:r>
              <a:rPr lang="fr-FR" sz="1600" b="1" dirty="0">
                <a:latin typeface="+mj-lt"/>
              </a:rPr>
              <a:t>Faciliter l’exploitation maintenance</a:t>
            </a:r>
          </a:p>
        </p:txBody>
      </p:sp>
      <p:sp>
        <p:nvSpPr>
          <p:cNvPr id="63" name="Rectangle 3"/>
          <p:cNvSpPr txBox="1">
            <a:spLocks noChangeArrowheads="1"/>
          </p:cNvSpPr>
          <p:nvPr/>
        </p:nvSpPr>
        <p:spPr bwMode="auto">
          <a:xfrm>
            <a:off x="69860" y="860162"/>
            <a:ext cx="8713788" cy="1902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Font typeface="Wingdings 2" pitchFamily="18" charset="2"/>
              <a:buNone/>
            </a:pPr>
            <a:r>
              <a:rPr lang="fr-FR" sz="1600" b="1" dirty="0">
                <a:solidFill>
                  <a:schemeClr val="tx2"/>
                </a:solidFill>
                <a:latin typeface="Calibri" panose="020F0502020204030204" pitchFamily="34" charset="0"/>
              </a:rPr>
              <a:t>Un palais de justice peut accueillir plusieurs juridictions: </a:t>
            </a:r>
          </a:p>
          <a:p>
            <a:pPr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Font typeface="Wingdings 2" pitchFamily="18" charset="2"/>
              <a:buNone/>
            </a:pPr>
            <a:r>
              <a:rPr lang="fr-FR" sz="1600" b="1" dirty="0">
                <a:solidFill>
                  <a:srgbClr val="C00000"/>
                </a:solidFill>
                <a:latin typeface="Calibri" panose="020F0502020204030204" pitchFamily="34" charset="0"/>
              </a:rPr>
              <a:t>Cour d’Appel, Cour d’assises, Tribunal judiciaire, Conseil de prud’hommes, et parfois le Tribunal de commerce</a:t>
            </a:r>
            <a:r>
              <a:rPr lang="fr-FR" sz="1600" b="1" dirty="0">
                <a:solidFill>
                  <a:schemeClr val="tx2"/>
                </a:solidFill>
                <a:latin typeface="Calibri" panose="020F0502020204030204" pitchFamily="34" charset="0"/>
              </a:rPr>
              <a:t>.</a:t>
            </a:r>
          </a:p>
          <a:p>
            <a:pPr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Font typeface="Wingdings 2" pitchFamily="18" charset="2"/>
              <a:buNone/>
            </a:pPr>
            <a:r>
              <a:rPr lang="fr-FR" sz="1600" b="1" dirty="0">
                <a:solidFill>
                  <a:schemeClr val="tx2"/>
                </a:solidFill>
                <a:latin typeface="Calibri" panose="020F0502020204030204" pitchFamily="34" charset="0"/>
              </a:rPr>
              <a:t>L’organisation spatiale veillera à mutualiser les locaux et les équipements entre les juridictions, tout en respectant la nature de chacune des activités.</a:t>
            </a:r>
          </a:p>
          <a:p>
            <a:pPr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Font typeface="Wingdings 2" pitchFamily="18" charset="2"/>
              <a:buNone/>
            </a:pPr>
            <a:endParaRPr lang="fr-FR" b="1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grpSp>
        <p:nvGrpSpPr>
          <p:cNvPr id="83" name="Groupe 82"/>
          <p:cNvGrpSpPr/>
          <p:nvPr/>
        </p:nvGrpSpPr>
        <p:grpSpPr>
          <a:xfrm>
            <a:off x="-2152" y="-1"/>
            <a:ext cx="7464035" cy="620689"/>
            <a:chOff x="-2152" y="-1"/>
            <a:chExt cx="7464035" cy="620689"/>
          </a:xfrm>
        </p:grpSpPr>
        <p:sp>
          <p:nvSpPr>
            <p:cNvPr id="84" name="Titre 1"/>
            <p:cNvSpPr txBox="1">
              <a:spLocks/>
            </p:cNvSpPr>
            <p:nvPr/>
          </p:nvSpPr>
          <p:spPr>
            <a:xfrm>
              <a:off x="0" y="-1"/>
              <a:ext cx="7380312" cy="512679"/>
            </a:xfrm>
            <a:prstGeom prst="rect">
              <a:avLst/>
            </a:prstGeom>
            <a:solidFill>
              <a:srgbClr val="00338D"/>
            </a:solidFill>
          </p:spPr>
          <p:txBody>
            <a:bodyPr vert="horz" lIns="91440" tIns="45720" rIns="91440" bIns="45720" rtlCol="0" anchor="ctr">
              <a:normAutofit fontScale="77500" lnSpcReduction="20000"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fr-FR" sz="4000" dirty="0">
                <a:solidFill>
                  <a:schemeClr val="bg1"/>
                </a:solidFill>
              </a:endParaRPr>
            </a:p>
          </p:txBody>
        </p:sp>
        <p:sp>
          <p:nvSpPr>
            <p:cNvPr id="85" name="Rectangle 84"/>
            <p:cNvSpPr/>
            <p:nvPr/>
          </p:nvSpPr>
          <p:spPr>
            <a:xfrm>
              <a:off x="6098805" y="0"/>
              <a:ext cx="1363078" cy="72008"/>
            </a:xfrm>
            <a:prstGeom prst="rect">
              <a:avLst/>
            </a:prstGeom>
            <a:solidFill>
              <a:srgbClr val="EF41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6" name="Rectangle 85"/>
            <p:cNvSpPr/>
            <p:nvPr/>
          </p:nvSpPr>
          <p:spPr>
            <a:xfrm rot="16200000">
              <a:off x="-148321" y="402507"/>
              <a:ext cx="364350" cy="72011"/>
            </a:xfrm>
            <a:prstGeom prst="rect">
              <a:avLst/>
            </a:prstGeom>
            <a:solidFill>
              <a:srgbClr val="EF41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66" name="Rectangle 1"/>
          <p:cNvSpPr>
            <a:spLocks noChangeArrowheads="1"/>
          </p:cNvSpPr>
          <p:nvPr/>
        </p:nvSpPr>
        <p:spPr bwMode="auto">
          <a:xfrm>
            <a:off x="178563" y="44624"/>
            <a:ext cx="426982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</a:pPr>
            <a:r>
              <a:rPr lang="fr-FR" sz="2000" b="1" dirty="0">
                <a:solidFill>
                  <a:schemeClr val="bg1"/>
                </a:solidFill>
                <a:latin typeface="Calibri" pitchFamily="34" charset="0"/>
              </a:rPr>
              <a:t>Composition en espaces de référence  </a:t>
            </a:r>
            <a:endParaRPr lang="fr-FR" sz="2000" b="1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89" name="Espace réservé du numéro de diapositive 8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035A77-98B8-418F-A1DA-1CEFDCBDEE87}" type="slidenum">
              <a:rPr lang="fr-FR"/>
              <a:pPr/>
              <a:t>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999198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angle 3"/>
          <p:cNvSpPr txBox="1">
            <a:spLocks noChangeArrowheads="1"/>
          </p:cNvSpPr>
          <p:nvPr/>
        </p:nvSpPr>
        <p:spPr bwMode="auto">
          <a:xfrm>
            <a:off x="33854" y="1052736"/>
            <a:ext cx="438420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Font typeface="Wingdings 2" pitchFamily="18" charset="2"/>
              <a:buNone/>
            </a:pPr>
            <a:r>
              <a:rPr lang="fr-FR" dirty="0">
                <a:latin typeface="Calibri" panose="020F0502020204030204" pitchFamily="34" charset="0"/>
              </a:rPr>
              <a:t>Il se compose de plusieurs espaces distincts:</a:t>
            </a:r>
          </a:p>
          <a:p>
            <a:pPr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  <a:buFont typeface="Wingdings 2" pitchFamily="18" charset="2"/>
              <a:buNone/>
            </a:pPr>
            <a:endParaRPr lang="fr-FR" dirty="0">
              <a:latin typeface="Calibri" panose="020F0502020204030204" pitchFamily="34" charset="0"/>
            </a:endParaRPr>
          </a:p>
          <a:p>
            <a:pPr marL="285750" indent="-285750">
              <a:spcBef>
                <a:spcPct val="20000"/>
              </a:spcBef>
              <a:spcAft>
                <a:spcPct val="20000"/>
              </a:spcAft>
              <a:buFont typeface="Arial" panose="020B0604020202020204" pitchFamily="34" charset="0"/>
              <a:buChar char="•"/>
            </a:pPr>
            <a:r>
              <a:rPr lang="fr-FR" b="1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</a:rPr>
              <a:t>Espaces publics : accueils et services en accès libre (Service d’Accueil Unique du justiciable), salles d’audiences publiques et de cabinet</a:t>
            </a:r>
          </a:p>
          <a:p>
            <a:pPr marL="285750" indent="-285750">
              <a:spcBef>
                <a:spcPct val="20000"/>
              </a:spcBef>
              <a:spcAft>
                <a:spcPct val="20000"/>
              </a:spcAft>
              <a:buFont typeface="Arial" panose="020B0604020202020204" pitchFamily="34" charset="0"/>
              <a:buChar char="•"/>
            </a:pPr>
            <a:r>
              <a:rPr lang="fr-FR" b="1" dirty="0">
                <a:solidFill>
                  <a:schemeClr val="tx2"/>
                </a:solidFill>
                <a:latin typeface="Calibri" panose="020F0502020204030204" pitchFamily="34" charset="0"/>
              </a:rPr>
              <a:t>Espaces tertiaires : espaces de travail des services judiciaires et locaux d’accompagnement,</a:t>
            </a:r>
          </a:p>
          <a:p>
            <a:pPr marL="285750" indent="-285750">
              <a:spcBef>
                <a:spcPct val="20000"/>
              </a:spcBef>
              <a:spcAft>
                <a:spcPct val="20000"/>
              </a:spcAft>
              <a:buFont typeface="Arial" panose="020B0604020202020204" pitchFamily="34" charset="0"/>
              <a:buChar char="•"/>
            </a:pPr>
            <a:r>
              <a:rPr lang="fr-FR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Espaces  sécurisés :  attentes gardées des personnes détenues escortées, satellites d’attente gardée</a:t>
            </a:r>
          </a:p>
          <a:p>
            <a:pPr marL="285750" indent="-285750">
              <a:spcBef>
                <a:spcPct val="20000"/>
              </a:spcBef>
              <a:spcAft>
                <a:spcPct val="20000"/>
              </a:spcAft>
              <a:buFont typeface="Arial" panose="020B0604020202020204" pitchFamily="34" charset="0"/>
              <a:buChar char="•"/>
            </a:pPr>
            <a:r>
              <a:rPr lang="fr-FR" b="1" dirty="0">
                <a:solidFill>
                  <a:srgbClr val="FFC000"/>
                </a:solidFill>
                <a:latin typeface="Calibri" panose="020F0502020204030204" pitchFamily="34" charset="0"/>
              </a:rPr>
              <a:t>Espaces de services : stockages, archives, scellés, logistique. </a:t>
            </a:r>
            <a:r>
              <a:rPr lang="fr-FR" b="1" u="sng" dirty="0">
                <a:solidFill>
                  <a:srgbClr val="FFC000"/>
                </a:solidFill>
                <a:latin typeface="Calibri" panose="020F0502020204030204" pitchFamily="34" charset="0"/>
              </a:rPr>
              <a:t> </a:t>
            </a:r>
          </a:p>
        </p:txBody>
      </p:sp>
      <p:grpSp>
        <p:nvGrpSpPr>
          <p:cNvPr id="83" name="Groupe 82"/>
          <p:cNvGrpSpPr/>
          <p:nvPr/>
        </p:nvGrpSpPr>
        <p:grpSpPr>
          <a:xfrm>
            <a:off x="-2152" y="-1"/>
            <a:ext cx="7464035" cy="620689"/>
            <a:chOff x="-2152" y="-1"/>
            <a:chExt cx="7464035" cy="620689"/>
          </a:xfrm>
        </p:grpSpPr>
        <p:sp>
          <p:nvSpPr>
            <p:cNvPr id="84" name="Titre 1"/>
            <p:cNvSpPr txBox="1">
              <a:spLocks/>
            </p:cNvSpPr>
            <p:nvPr/>
          </p:nvSpPr>
          <p:spPr>
            <a:xfrm>
              <a:off x="0" y="-1"/>
              <a:ext cx="7380312" cy="512679"/>
            </a:xfrm>
            <a:prstGeom prst="rect">
              <a:avLst/>
            </a:prstGeom>
            <a:solidFill>
              <a:srgbClr val="00338D"/>
            </a:solidFill>
          </p:spPr>
          <p:txBody>
            <a:bodyPr vert="horz" lIns="91440" tIns="45720" rIns="91440" bIns="45720" rtlCol="0" anchor="ctr">
              <a:normAutofit fontScale="77500" lnSpcReduction="20000"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fr-FR" sz="4000" dirty="0">
                <a:solidFill>
                  <a:schemeClr val="bg1"/>
                </a:solidFill>
              </a:endParaRPr>
            </a:p>
          </p:txBody>
        </p:sp>
        <p:sp>
          <p:nvSpPr>
            <p:cNvPr id="85" name="Rectangle 84"/>
            <p:cNvSpPr/>
            <p:nvPr/>
          </p:nvSpPr>
          <p:spPr>
            <a:xfrm>
              <a:off x="6098805" y="0"/>
              <a:ext cx="1363078" cy="72008"/>
            </a:xfrm>
            <a:prstGeom prst="rect">
              <a:avLst/>
            </a:prstGeom>
            <a:solidFill>
              <a:srgbClr val="EF41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6" name="Rectangle 85"/>
            <p:cNvSpPr/>
            <p:nvPr/>
          </p:nvSpPr>
          <p:spPr>
            <a:xfrm rot="16200000">
              <a:off x="-148321" y="402507"/>
              <a:ext cx="364350" cy="72011"/>
            </a:xfrm>
            <a:prstGeom prst="rect">
              <a:avLst/>
            </a:prstGeom>
            <a:solidFill>
              <a:srgbClr val="EF41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66" name="Rectangle 1"/>
          <p:cNvSpPr>
            <a:spLocks noChangeArrowheads="1"/>
          </p:cNvSpPr>
          <p:nvPr/>
        </p:nvSpPr>
        <p:spPr bwMode="auto">
          <a:xfrm>
            <a:off x="178563" y="44624"/>
            <a:ext cx="426982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spcAft>
                <a:spcPct val="20000"/>
              </a:spcAft>
              <a:buClr>
                <a:srgbClr val="00338D"/>
              </a:buClr>
            </a:pPr>
            <a:r>
              <a:rPr lang="fr-FR" sz="2000" b="1" dirty="0">
                <a:solidFill>
                  <a:schemeClr val="bg1"/>
                </a:solidFill>
                <a:latin typeface="Calibri" pitchFamily="34" charset="0"/>
              </a:rPr>
              <a:t>Composition en espaces de référence  </a:t>
            </a:r>
            <a:endParaRPr lang="fr-FR" sz="2000" b="1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89" name="Espace réservé du numéro de diapositive 8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035A77-98B8-418F-A1DA-1CEFDCBDEE87}" type="slidenum">
              <a:rPr lang="fr-FR"/>
              <a:pPr/>
              <a:t>9</a:t>
            </a:fld>
            <a:endParaRPr lang="fr-F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25" r="6453"/>
          <a:stretch/>
        </p:blipFill>
        <p:spPr bwMode="auto">
          <a:xfrm>
            <a:off x="4860032" y="1340768"/>
            <a:ext cx="4003551" cy="436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537096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3257</TotalTime>
  <Words>1182</Words>
  <Application>Microsoft Office PowerPoint</Application>
  <PresentationFormat>Affichage à l'écran (4:3)</PresentationFormat>
  <Paragraphs>166</Paragraphs>
  <Slides>17</Slides>
  <Notes>11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3" baseType="lpstr">
      <vt:lpstr>Arial</vt:lpstr>
      <vt:lpstr>Calibri</vt:lpstr>
      <vt:lpstr>Times New Roman</vt:lpstr>
      <vt:lpstr>Verdana</vt:lpstr>
      <vt:lpstr>Wingdings 2</vt:lpstr>
      <vt:lpstr>Thème Office</vt:lpstr>
      <vt:lpstr>Guide de Programmation judiciaire  Points clés   Septembre 2024</vt:lpstr>
      <vt:lpstr>Sommaire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 structures d’Accompagnement à la Sortie</dc:title>
  <dc:creator>PANIS Julie</dc:creator>
  <cp:lastModifiedBy>PANIS Julie</cp:lastModifiedBy>
  <cp:revision>216</cp:revision>
  <cp:lastPrinted>2019-09-23T10:01:16Z</cp:lastPrinted>
  <dcterms:created xsi:type="dcterms:W3CDTF">2018-12-19T16:20:25Z</dcterms:created>
  <dcterms:modified xsi:type="dcterms:W3CDTF">2024-09-26T07:12:26Z</dcterms:modified>
</cp:coreProperties>
</file>