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3" r:id="rId1"/>
  </p:sldMasterIdLst>
  <p:notesMasterIdLst>
    <p:notesMasterId r:id="rId6"/>
  </p:notesMasterIdLst>
  <p:handoutMasterIdLst>
    <p:handoutMasterId r:id="rId7"/>
  </p:handoutMasterIdLst>
  <p:sldIdLst>
    <p:sldId id="409" r:id="rId2"/>
    <p:sldId id="417" r:id="rId3"/>
    <p:sldId id="419" r:id="rId4"/>
    <p:sldId id="420" r:id="rId5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204C49-C90B-89F6-EF05-052B26E5C2DC}" name="Poste 47" initials="P4" userId="e5de2437c0c9b7db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te 18" initials="P1" lastIdx="17" clrIdx="0">
    <p:extLst>
      <p:ext uri="{19B8F6BF-5375-455C-9EA6-DF929625EA0E}">
        <p15:presenceInfo xmlns:p15="http://schemas.microsoft.com/office/powerpoint/2012/main" userId="e35ac9df69dc82e1" providerId="Windows Live"/>
      </p:ext>
    </p:extLst>
  </p:cmAuthor>
  <p:cmAuthor id="2" name="poste12 poste12" initials="pp" lastIdx="130" clrIdx="1">
    <p:extLst>
      <p:ext uri="{19B8F6BF-5375-455C-9EA6-DF929625EA0E}">
        <p15:presenceInfo xmlns:p15="http://schemas.microsoft.com/office/powerpoint/2012/main" userId="1c2459e685da36c7" providerId="Windows Live"/>
      </p:ext>
    </p:extLst>
  </p:cmAuthor>
  <p:cmAuthor id="3" name="poste26 poste26" initials="pp" lastIdx="3" clrIdx="2">
    <p:extLst>
      <p:ext uri="{19B8F6BF-5375-455C-9EA6-DF929625EA0E}">
        <p15:presenceInfo xmlns:p15="http://schemas.microsoft.com/office/powerpoint/2012/main" userId="75baa300078d8e10" providerId="Windows Live"/>
      </p:ext>
    </p:extLst>
  </p:cmAuthor>
  <p:cmAuthor id="4" name="Poste 14" initials="P1" lastIdx="4" clrIdx="3">
    <p:extLst>
      <p:ext uri="{19B8F6BF-5375-455C-9EA6-DF929625EA0E}">
        <p15:presenceInfo xmlns:p15="http://schemas.microsoft.com/office/powerpoint/2012/main" userId="e547aba4b9d986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BAF1A"/>
    <a:srgbClr val="668B2D"/>
    <a:srgbClr val="FFCC66"/>
    <a:srgbClr val="EDEFF6"/>
    <a:srgbClr val="21416E"/>
    <a:srgbClr val="A3AED1"/>
    <a:srgbClr val="DAEAD2"/>
    <a:srgbClr val="E7335C"/>
    <a:srgbClr val="A4C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38" autoAdjust="0"/>
    <p:restoredTop sz="95297" autoAdjust="0"/>
  </p:normalViewPr>
  <p:slideViewPr>
    <p:cSldViewPr snapToGrid="0">
      <p:cViewPr varScale="1">
        <p:scale>
          <a:sx n="121" d="100"/>
          <a:sy n="121" d="100"/>
        </p:scale>
        <p:origin x="1493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124C114-2BF4-4ADE-AAF0-26E6E0E16B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6E0C770-FD04-4689-8221-206C831B37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914BF-1190-4BED-9DD7-26ED49B1B512}" type="datetimeFigureOut">
              <a:rPr lang="fr-FR" smtClean="0"/>
              <a:t>08/04/2026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DD359C-9A85-4DB0-A6E6-52DB2DD684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D477CB-07E8-4E2A-B273-09A7459CC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059A1-2213-4EC6-8615-4B943E9231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693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D743D-5FD6-423A-AF9E-5D8CA23F0AA5}" type="datetimeFigureOut">
              <a:rPr lang="fr-FR" smtClean="0"/>
              <a:t>08/04/2026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BD2C-6E59-4B96-B33C-F7058C2E98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16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837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307F3-723A-DE5C-095C-5D215BAE4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1CCB3FB-61AC-40A6-FAE6-4500B85D2E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1B9D794-14CF-7F83-3306-049216A82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FFD96D4-D4E9-C224-337D-F6C443E70F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52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BA13A-40C1-E7BA-115A-5CBEBAAF8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9AC5EA4-A779-B58D-A8AB-9EA84D0D9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3113B71-77F3-B40D-6DFD-479C612DB1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44932B-4511-20D4-0691-89F7DB484F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8859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569AD-F3C4-D171-6BC8-E132FCCDF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AAA3CD2-2E46-FFB6-A39D-EDD18F7188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24B0CBE-9093-13D7-2E9E-A233F60852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02DA477-47FE-C541-A468-572C1D3646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7123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0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03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0270CF06-8ED7-4DBF-BD7F-7E33BDCA7E0F}"/>
              </a:ext>
            </a:extLst>
          </p:cNvPr>
          <p:cNvSpPr txBox="1">
            <a:spLocks/>
          </p:cNvSpPr>
          <p:nvPr/>
        </p:nvSpPr>
        <p:spPr>
          <a:xfrm>
            <a:off x="423226" y="1532359"/>
            <a:ext cx="9083675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EQUIPE : 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NOM D</a:t>
            </a:r>
            <a:r>
              <a:rPr lang="fr-FR" b="1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L’ENTREPRISE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MANDATAIRE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FEF971-E7CD-48ED-B110-5D36D2555711}"/>
              </a:ext>
            </a:extLst>
          </p:cNvPr>
          <p:cNvSpPr txBox="1"/>
          <p:nvPr/>
        </p:nvSpPr>
        <p:spPr bwMode="auto">
          <a:xfrm>
            <a:off x="1940534" y="2515130"/>
            <a:ext cx="757796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Architecte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BET Structure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 </a:t>
            </a:r>
            <a:endParaRPr lang="fr-FR" sz="2000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BET Fluide (CVC, Plomberie, CFO/CFA)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Economiste de la construction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BET Acoustique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fr-FR" sz="2000" b="1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Entreprise de maintenance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fr-FR" sz="2000" b="1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fr-FR" sz="2000" b="1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fr-FR" sz="2000" b="1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fr-FR" sz="2000" b="1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fr-FR" sz="2000" b="1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600" b="1" i="1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Cadre de rendu 1a </a:t>
            </a:r>
            <a:r>
              <a:rPr lang="fr-FR" sz="1600" i="1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– Références illustrées de l’architecte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3396EF4-B48A-41E9-AA5C-1F311BA2D43D}"/>
              </a:ext>
            </a:extLst>
          </p:cNvPr>
          <p:cNvCxnSpPr>
            <a:cxnSpLocks/>
          </p:cNvCxnSpPr>
          <p:nvPr/>
        </p:nvCxnSpPr>
        <p:spPr bwMode="auto">
          <a:xfrm>
            <a:off x="409574" y="2419744"/>
            <a:ext cx="908367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3739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2A35A-1774-EA5C-2CF9-25CAA655D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852D067-20F3-E644-7CBC-D51FC22F15E2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DE L’ARCHITECTE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4BE2BCC-8CC9-5C20-3120-9EFD048BC1E6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DBAD719-C811-F12A-0233-82C7936CD06D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5D1E00BD-B64E-4654-F869-9C843AF4E7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105956"/>
              </p:ext>
            </p:extLst>
          </p:nvPr>
        </p:nvGraphicFramePr>
        <p:xfrm>
          <a:off x="72119" y="70337"/>
          <a:ext cx="8935691" cy="2819400"/>
        </p:xfrm>
        <a:graphic>
          <a:graphicData uri="http://schemas.openxmlformats.org/drawingml/2006/table">
            <a:tbl>
              <a:tblPr firstRow="1" bandRow="1"/>
              <a:tblGrid>
                <a:gridCol w="1591311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734438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4108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  <a:endParaRPr lang="fr-FR" sz="1400" dirty="0">
                        <a:solidFill>
                          <a:schemeClr val="bg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70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(tel/mail)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07305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 </a:t>
                      </a:r>
                    </a:p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(enveloppe initiale et coût final de la réalisation)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DE MARCHÉ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¨"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DIAG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APS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¨"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MGS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MGP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CR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CREM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AFD5ABB4-F790-365D-279E-C4141B0EA49E}"/>
              </a:ext>
            </a:extLst>
          </p:cNvPr>
          <p:cNvSpPr/>
          <p:nvPr/>
        </p:nvSpPr>
        <p:spPr>
          <a:xfrm>
            <a:off x="4953000" y="4431891"/>
            <a:ext cx="4122174" cy="81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candidat doit présenter à minima : </a:t>
            </a:r>
          </a:p>
          <a:p>
            <a:pPr marL="285750" indent="-285750">
              <a:buFontTx/>
              <a:buChar char="-"/>
            </a:pPr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vue extérieure</a:t>
            </a:r>
          </a:p>
          <a:p>
            <a:pPr marL="285750" indent="-285750">
              <a:buFontTx/>
              <a:buChar char="-"/>
            </a:pPr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vue intérieure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FDF7267-BD68-2D97-8A98-33D27571BE9A}"/>
              </a:ext>
            </a:extLst>
          </p:cNvPr>
          <p:cNvSpPr txBox="1"/>
          <p:nvPr/>
        </p:nvSpPr>
        <p:spPr>
          <a:xfrm>
            <a:off x="9329024" y="275368"/>
            <a:ext cx="6386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25884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48589-1637-E590-2ADC-491E7D487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9534E582-AD65-CB60-E3E1-30BA4BB8EBF5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DE L’ARCHITECTE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98DBEAD-872F-6C1C-DEC6-42993F785B7C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50024A3-E27A-0E7E-57D4-264B60359188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C58CFAC5-F646-B4F2-C91E-1DEB774382E0}"/>
              </a:ext>
            </a:extLst>
          </p:cNvPr>
          <p:cNvGraphicFramePr>
            <a:graphicFrameLocks noGrp="1"/>
          </p:cNvGraphicFramePr>
          <p:nvPr/>
        </p:nvGraphicFramePr>
        <p:xfrm>
          <a:off x="72119" y="70337"/>
          <a:ext cx="8935691" cy="2819400"/>
        </p:xfrm>
        <a:graphic>
          <a:graphicData uri="http://schemas.openxmlformats.org/drawingml/2006/table">
            <a:tbl>
              <a:tblPr firstRow="1" bandRow="1"/>
              <a:tblGrid>
                <a:gridCol w="1591311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734438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4108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  <a:endParaRPr lang="fr-FR" sz="1400" dirty="0">
                        <a:solidFill>
                          <a:schemeClr val="bg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70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(tel/mail)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07305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 </a:t>
                      </a:r>
                    </a:p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(enveloppe initiale et coût final de la réalisation)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DE MARCHÉ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¨"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DIAG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APS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¨"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MGS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MGP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CR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CREM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CFAF3E5-EE48-8119-7469-BC3FEE96E670}"/>
              </a:ext>
            </a:extLst>
          </p:cNvPr>
          <p:cNvSpPr/>
          <p:nvPr/>
        </p:nvSpPr>
        <p:spPr>
          <a:xfrm>
            <a:off x="4953000" y="4431891"/>
            <a:ext cx="4122174" cy="81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candidat doit présenter à minima : </a:t>
            </a:r>
          </a:p>
          <a:p>
            <a:pPr marL="285750" indent="-285750">
              <a:buFontTx/>
              <a:buChar char="-"/>
            </a:pPr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vue extérieure</a:t>
            </a:r>
          </a:p>
          <a:p>
            <a:pPr marL="285750" indent="-285750">
              <a:buFontTx/>
              <a:buChar char="-"/>
            </a:pPr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vue intérieure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684DE59-59A0-6C82-03B3-E898FA1A9142}"/>
              </a:ext>
            </a:extLst>
          </p:cNvPr>
          <p:cNvSpPr txBox="1"/>
          <p:nvPr/>
        </p:nvSpPr>
        <p:spPr>
          <a:xfrm>
            <a:off x="9329024" y="275368"/>
            <a:ext cx="6386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32693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5EBAC-388A-B14D-9AE8-43CA9F3FF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3E21CEBB-3EE8-F110-E209-D7CFD8C156BE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DE L’ARCHITECTE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8B9B09C-4719-1F0F-88CD-A7F34BBB42FC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2564012D-1740-CBE4-1521-67AEEAA053E3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E859604B-0512-0E44-9EC5-19806C17C644}"/>
              </a:ext>
            </a:extLst>
          </p:cNvPr>
          <p:cNvGraphicFramePr>
            <a:graphicFrameLocks noGrp="1"/>
          </p:cNvGraphicFramePr>
          <p:nvPr/>
        </p:nvGraphicFramePr>
        <p:xfrm>
          <a:off x="72119" y="70337"/>
          <a:ext cx="8935691" cy="2819400"/>
        </p:xfrm>
        <a:graphic>
          <a:graphicData uri="http://schemas.openxmlformats.org/drawingml/2006/table">
            <a:tbl>
              <a:tblPr firstRow="1" bandRow="1"/>
              <a:tblGrid>
                <a:gridCol w="1591311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734438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4108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  <a:endParaRPr lang="fr-FR" sz="1400" dirty="0">
                        <a:solidFill>
                          <a:schemeClr val="bg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170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(tel/mail)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07305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 </a:t>
                      </a:r>
                    </a:p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(enveloppe initiale et coût final de la réalisation)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DE MARCHÉ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¨"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DIAG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APS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¨"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MGS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MGP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CR – 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CREM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C1ACE7F6-91D1-08D0-090F-F5AA75CE45FC}"/>
              </a:ext>
            </a:extLst>
          </p:cNvPr>
          <p:cNvSpPr/>
          <p:nvPr/>
        </p:nvSpPr>
        <p:spPr>
          <a:xfrm>
            <a:off x="4953000" y="4431891"/>
            <a:ext cx="4122174" cy="81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candidat doit présenter à minima : </a:t>
            </a:r>
          </a:p>
          <a:p>
            <a:pPr marL="285750" indent="-285750">
              <a:buFontTx/>
              <a:buChar char="-"/>
            </a:pPr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vue extérieure</a:t>
            </a:r>
          </a:p>
          <a:p>
            <a:pPr marL="285750" indent="-285750">
              <a:buFontTx/>
              <a:buChar char="-"/>
            </a:pPr>
            <a:r>
              <a:rPr lang="fr-FR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vue intérieure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8CA9509-30C9-695E-9683-1C939EA644DE}"/>
              </a:ext>
            </a:extLst>
          </p:cNvPr>
          <p:cNvSpPr txBox="1"/>
          <p:nvPr/>
        </p:nvSpPr>
        <p:spPr>
          <a:xfrm>
            <a:off x="9329024" y="275368"/>
            <a:ext cx="6386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15021231"/>
      </p:ext>
    </p:extLst>
  </p:cSld>
  <p:clrMapOvr>
    <a:masterClrMapping/>
  </p:clrMapOvr>
</p:sld>
</file>

<file path=ppt/theme/theme1.xml><?xml version="1.0" encoding="utf-8"?>
<a:theme xmlns:a="http://schemas.openxmlformats.org/drawingml/2006/main" name="1. TITRE">
  <a:themeElements>
    <a:clrScheme name="Nouvelle charte">
      <a:dk1>
        <a:srgbClr val="668B2D"/>
      </a:dk1>
      <a:lt1>
        <a:sysClr val="window" lastClr="FFFFFF"/>
      </a:lt1>
      <a:dk2>
        <a:srgbClr val="8BAF1A"/>
      </a:dk2>
      <a:lt2>
        <a:srgbClr val="000000"/>
      </a:lt2>
      <a:accent1>
        <a:srgbClr val="AEC290"/>
      </a:accent1>
      <a:accent2>
        <a:srgbClr val="CEDE8F"/>
      </a:accent2>
      <a:accent3>
        <a:srgbClr val="A3AED1"/>
      </a:accent3>
      <a:accent4>
        <a:srgbClr val="2C5793"/>
      </a:accent4>
      <a:accent5>
        <a:srgbClr val="E7335C"/>
      </a:accent5>
      <a:accent6>
        <a:srgbClr val="F6B8B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16744</TotalTime>
  <Words>408</Words>
  <Application>Microsoft Office PowerPoint</Application>
  <PresentationFormat>Format A4 (210 x 297 mm)</PresentationFormat>
  <Paragraphs>96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1. TITRE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poste8 poste8</dc:creator>
  <cp:lastModifiedBy>Poste 47</cp:lastModifiedBy>
  <cp:revision>869</cp:revision>
  <dcterms:created xsi:type="dcterms:W3CDTF">2019-07-23T08:08:16Z</dcterms:created>
  <dcterms:modified xsi:type="dcterms:W3CDTF">2026-04-08T09:11:31Z</dcterms:modified>
</cp:coreProperties>
</file>