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5"/>
  </p:sldMasterIdLst>
  <p:notesMasterIdLst>
    <p:notesMasterId r:id="rId49"/>
  </p:notesMasterIdLst>
  <p:handoutMasterIdLst>
    <p:handoutMasterId r:id="rId50"/>
  </p:handoutMasterIdLst>
  <p:sldIdLst>
    <p:sldId id="265" r:id="rId6"/>
    <p:sldId id="290" r:id="rId7"/>
    <p:sldId id="383" r:id="rId8"/>
    <p:sldId id="385" r:id="rId9"/>
    <p:sldId id="291" r:id="rId10"/>
    <p:sldId id="292" r:id="rId11"/>
    <p:sldId id="293" r:id="rId12"/>
    <p:sldId id="294" r:id="rId13"/>
    <p:sldId id="298" r:id="rId14"/>
    <p:sldId id="299" r:id="rId15"/>
    <p:sldId id="386" r:id="rId16"/>
    <p:sldId id="387" r:id="rId17"/>
    <p:sldId id="300" r:id="rId18"/>
    <p:sldId id="301" r:id="rId19"/>
    <p:sldId id="302" r:id="rId20"/>
    <p:sldId id="303" r:id="rId21"/>
    <p:sldId id="304" r:id="rId22"/>
    <p:sldId id="388" r:id="rId23"/>
    <p:sldId id="389" r:id="rId24"/>
    <p:sldId id="305" r:id="rId25"/>
    <p:sldId id="306" r:id="rId26"/>
    <p:sldId id="307" r:id="rId27"/>
    <p:sldId id="353" r:id="rId28"/>
    <p:sldId id="354" r:id="rId29"/>
    <p:sldId id="390" r:id="rId30"/>
    <p:sldId id="391" r:id="rId31"/>
    <p:sldId id="355" r:id="rId32"/>
    <p:sldId id="356" r:id="rId33"/>
    <p:sldId id="357" r:id="rId34"/>
    <p:sldId id="313" r:id="rId35"/>
    <p:sldId id="314" r:id="rId36"/>
    <p:sldId id="392" r:id="rId37"/>
    <p:sldId id="393" r:id="rId38"/>
    <p:sldId id="315" r:id="rId39"/>
    <p:sldId id="316" r:id="rId40"/>
    <p:sldId id="317" r:id="rId41"/>
    <p:sldId id="358" r:id="rId42"/>
    <p:sldId id="359" r:id="rId43"/>
    <p:sldId id="395" r:id="rId44"/>
    <p:sldId id="394" r:id="rId45"/>
    <p:sldId id="360" r:id="rId46"/>
    <p:sldId id="361" r:id="rId47"/>
    <p:sldId id="362" r:id="rId48"/>
  </p:sldIdLst>
  <p:sldSz cx="12192000" cy="6858000"/>
  <p:notesSz cx="6797675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189"/>
    <a:srgbClr val="E2011C"/>
    <a:srgbClr val="58585A"/>
    <a:srgbClr val="D4310F"/>
    <a:srgbClr val="B634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804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4" d="100"/>
          <a:sy n="64" d="100"/>
        </p:scale>
        <p:origin x="3115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FR"/>
              <a:t>Power point provisoire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FA754C-D29F-409C-8E12-26F5DAA737FE}" type="datetimeFigureOut">
              <a:rPr lang="fr-FR" smtClean="0"/>
              <a:t>25/03/2026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5BB6F-0217-4EE7-B79D-E88BBC9564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69563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Power point provisoire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039E458-9AEA-409F-8B3E-60D3B8E19A4E}" type="datetimeFigureOut">
              <a:rPr lang="fr-FR" smtClean="0"/>
              <a:pPr/>
              <a:t>25/03/2026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754063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512808" y="4343522"/>
            <a:ext cx="5760135" cy="478869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4A5E3F7-1A1E-4F92-9DDA-3A3CF9C2CBF5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5915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353961" y="2265680"/>
            <a:ext cx="11474245" cy="229679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353961" y="4589463"/>
            <a:ext cx="1147424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216851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B2A024DD-8228-4D86-917D-4C9C6839C345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33151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362613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ZoneTexte 2"/>
          <p:cNvSpPr txBox="1">
            <a:spLocks noChangeArrowheads="1"/>
          </p:cNvSpPr>
          <p:nvPr userDrawn="1"/>
        </p:nvSpPr>
        <p:spPr bwMode="auto">
          <a:xfrm>
            <a:off x="2643124" y="6389053"/>
            <a:ext cx="3950208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fr-FR" altLang="fr-FR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fr-FR" altLang="fr-FR" sz="900" dirty="0"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fr-FR" altLang="fr-FR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fr-FR" sz="900" dirty="0">
                <a:latin typeface="Arial" panose="020B0604020202020204" pitchFamily="34" charset="0"/>
                <a:cs typeface="Arial" panose="020B0604020202020204" pitchFamily="34" charset="0"/>
              </a:rPr>
              <a:t>Direction des ressources humaines du ministère de la Défense</a:t>
            </a:r>
          </a:p>
          <a:p>
            <a:pPr algn="l" eaLnBrk="1" hangingPunct="1"/>
            <a:endParaRPr lang="fr-FR" altLang="fr-FR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42AFDC2-729B-5C42-8677-AD3B1A69F2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4380" cy="6858000"/>
          </a:xfrm>
          <a:prstGeom prst="rect">
            <a:avLst/>
          </a:prstGeom>
        </p:spPr>
      </p:pic>
      <p:sp>
        <p:nvSpPr>
          <p:cNvPr id="10" name="ZoneTexte 5">
            <a:extLst>
              <a:ext uri="{FF2B5EF4-FFF2-40B4-BE49-F238E27FC236}">
                <a16:creationId xmlns:a16="http://schemas.microsoft.com/office/drawing/2014/main" id="{3E1C5546-71F9-2548-B895-4137F1F66D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7807" y="5822018"/>
            <a:ext cx="482960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altLang="fr-FR" sz="1600" b="1" dirty="0">
                <a:latin typeface="Marianne" panose="02000000000000000000" pitchFamily="2" charset="0"/>
              </a:rPr>
              <a:t>Secrétariat général pour l’administration</a:t>
            </a:r>
            <a:endParaRPr lang="fr-FR" altLang="fr-FR" sz="1600" dirty="0">
              <a:latin typeface="Marianne" panose="02000000000000000000" pitchFamily="2" charset="0"/>
            </a:endParaRPr>
          </a:p>
          <a:p>
            <a:r>
              <a:rPr lang="fr-FR" altLang="fr-FR" sz="1600" dirty="0">
                <a:latin typeface="Marianne Light" panose="02000000000000000000" pitchFamily="2" charset="0"/>
              </a:rPr>
              <a:t>Service d’infrastructure de la Défense</a:t>
            </a:r>
          </a:p>
          <a:p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013880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3290" y="904568"/>
            <a:ext cx="4296697" cy="97339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04569"/>
            <a:ext cx="6635186" cy="5288886"/>
          </a:xfrm>
        </p:spPr>
        <p:txBody>
          <a:bodyPr>
            <a:normAutofit/>
          </a:bodyPr>
          <a:lstStyle>
            <a:lvl1pPr marL="361950" indent="-361950">
              <a:defRPr sz="2000"/>
            </a:lvl1pPr>
            <a:lvl2pPr marL="447675" indent="-173038">
              <a:buClr>
                <a:schemeClr val="tx1"/>
              </a:buClr>
              <a:defRPr sz="1800"/>
            </a:lvl2pPr>
            <a:lvl3pPr>
              <a:buClr>
                <a:schemeClr val="tx1"/>
              </a:buClr>
              <a:defRPr sz="1600"/>
            </a:lvl3pPr>
            <a:lvl4pPr>
              <a:buClr>
                <a:schemeClr val="tx1"/>
              </a:buClr>
              <a:defRPr sz="1400"/>
            </a:lvl4pPr>
            <a:lvl5pPr>
              <a:buClr>
                <a:schemeClr val="tx1"/>
              </a:buCl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3290" y="1877962"/>
            <a:ext cx="4296697" cy="43154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Espace réservé de la date 3">
            <a:extLst>
              <a:ext uri="{FF2B5EF4-FFF2-40B4-BE49-F238E27FC236}">
                <a16:creationId xmlns:a16="http://schemas.microsoft.com/office/drawing/2014/main" id="{F52EC3F3-1ACD-AB4B-A46D-975CA5E248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514487E-BCC7-47CC-94BE-9D80EAF0CCF0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893C086D-5DEF-5444-B44B-F2E1BC9A4F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EE693B3C-43B4-0B4D-AB6F-D7F5F6876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8572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1601" y="904569"/>
            <a:ext cx="6645736" cy="528888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393290" y="904568"/>
            <a:ext cx="4296697" cy="97339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93290" y="1877962"/>
            <a:ext cx="4296697" cy="43154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0" name="Espace réservé de la date 3">
            <a:extLst>
              <a:ext uri="{FF2B5EF4-FFF2-40B4-BE49-F238E27FC236}">
                <a16:creationId xmlns:a16="http://schemas.microsoft.com/office/drawing/2014/main" id="{170899B0-ADAB-7E4C-8E56-31A37BE80EE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228C095F-C9B8-43D6-8184-3F2652ECB597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11" name="Espace réservé du pied de page 4">
            <a:extLst>
              <a:ext uri="{FF2B5EF4-FFF2-40B4-BE49-F238E27FC236}">
                <a16:creationId xmlns:a16="http://schemas.microsoft.com/office/drawing/2014/main" id="{67E13229-2A7C-5D44-BEEB-4C9150EE5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CD6396CC-EA50-9740-A7F1-B317029EB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7728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524" y="793524"/>
            <a:ext cx="11399141" cy="71164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0525" y="1536787"/>
            <a:ext cx="11399140" cy="4640175"/>
          </a:xfrm>
        </p:spPr>
        <p:txBody>
          <a:bodyPr vert="eaVert"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41B8FE16-7E50-B346-A6E0-09B51D7C71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576AF113-3E0E-477A-A0CC-80E526B0BED3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7DF98E14-94BE-1E42-B28A-4C59A1723D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2B1C89CF-CF64-9446-B9F4-9D54C5D4D9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8018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899" y="844951"/>
            <a:ext cx="3104427" cy="5332012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844951"/>
            <a:ext cx="7734300" cy="5332011"/>
          </a:xfrm>
        </p:spPr>
        <p:txBody>
          <a:bodyPr vert="eaVert"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B37E41D8-F2AE-8541-B92A-AE05B3D24D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ADBC361-897B-4922-A9BA-A0A00C80113F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A4E61DE4-12BE-0046-B9A6-11250B94E5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726EDF18-1F3A-5C45-AA73-0A67149EF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3325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353961" y="2265680"/>
            <a:ext cx="11474245" cy="2296795"/>
          </a:xfrm>
        </p:spPr>
        <p:txBody>
          <a:bodyPr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353961" y="4589463"/>
            <a:ext cx="11474245" cy="15001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Marianne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1D904B0A-EAEE-45F2-A3C8-FFCC77CCE193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18FDD09-A185-8840-B7A3-F5865CE6F3DE}"/>
              </a:ext>
            </a:extLst>
          </p:cNvPr>
          <p:cNvSpPr txBox="1"/>
          <p:nvPr userDrawn="1"/>
        </p:nvSpPr>
        <p:spPr>
          <a:xfrm>
            <a:off x="7593712" y="777234"/>
            <a:ext cx="421207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latin typeface="Marianne" panose="02000000000000000000" pitchFamily="2" charset="0"/>
              </a:rPr>
              <a:t>Secrétariat général</a:t>
            </a:r>
          </a:p>
          <a:p>
            <a:pPr algn="r">
              <a:spcAft>
                <a:spcPts val="600"/>
              </a:spcAft>
            </a:pPr>
            <a:r>
              <a:rPr lang="fr-FR" sz="2000" b="1" dirty="0">
                <a:latin typeface="Marianne" panose="02000000000000000000" pitchFamily="2" charset="0"/>
              </a:rPr>
              <a:t>pour l’administration</a:t>
            </a:r>
            <a:endParaRPr lang="fr-FR" sz="2000" dirty="0">
              <a:latin typeface="Marianne" panose="02000000000000000000" pitchFamily="2" charset="0"/>
            </a:endParaRPr>
          </a:p>
          <a:p>
            <a:pPr algn="r">
              <a:lnSpc>
                <a:spcPct val="100000"/>
              </a:lnSpc>
            </a:pPr>
            <a:r>
              <a:rPr lang="fr-FR" sz="2000" b="0" i="0" dirty="0">
                <a:latin typeface="Marianne Light" panose="02000000000000000000" pitchFamily="2" charset="0"/>
              </a:rPr>
              <a:t>Service d’infrastructure</a:t>
            </a:r>
            <a:br>
              <a:rPr lang="fr-FR" sz="2000" b="0" i="0" dirty="0">
                <a:latin typeface="Marianne Light" panose="02000000000000000000" pitchFamily="2" charset="0"/>
              </a:rPr>
            </a:br>
            <a:r>
              <a:rPr lang="fr-FR" sz="2000" b="0" i="0" dirty="0">
                <a:latin typeface="Marianne Light" panose="02000000000000000000" pitchFamily="2" charset="0"/>
              </a:rPr>
              <a:t>de la Défense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3961" y="241314"/>
            <a:ext cx="1989189" cy="175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24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A913067-3538-554C-8FEA-FDA38657A6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  <p:sp>
        <p:nvSpPr>
          <p:cNvPr id="18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87270665-D5E9-4FDB-A6B0-AFA829B52807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1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20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248065-2D5B-0849-BE75-3B91972D312F}"/>
              </a:ext>
            </a:extLst>
          </p:cNvPr>
          <p:cNvSpPr/>
          <p:nvPr userDrawn="1"/>
        </p:nvSpPr>
        <p:spPr>
          <a:xfrm>
            <a:off x="520860" y="2707786"/>
            <a:ext cx="11823539" cy="361199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52A14207-0A0C-0F44-AB34-63EADE88A16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20861" y="2707785"/>
            <a:ext cx="11671140" cy="3611992"/>
          </a:xfrm>
        </p:spPr>
        <p:txBody>
          <a:bodyPr>
            <a:normAutofit/>
          </a:bodyPr>
          <a:lstStyle>
            <a:lvl1pPr marL="271463" indent="-271463">
              <a:defRPr sz="1500"/>
            </a:lvl1pPr>
            <a:lvl2pPr marL="607219" indent="-264319"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8" name="Titre 1"/>
          <p:cNvSpPr>
            <a:spLocks noGrp="1"/>
          </p:cNvSpPr>
          <p:nvPr>
            <p:ph type="title" hasCustomPrompt="1"/>
          </p:nvPr>
        </p:nvSpPr>
        <p:spPr>
          <a:xfrm>
            <a:off x="696865" y="2265680"/>
            <a:ext cx="11474245" cy="2296795"/>
          </a:xfrm>
        </p:spPr>
        <p:txBody>
          <a:bodyPr anchor="b">
            <a:normAutofit/>
          </a:bodyPr>
          <a:lstStyle>
            <a:lvl1pPr>
              <a:defRPr sz="3600" b="1" i="0">
                <a:solidFill>
                  <a:schemeClr val="tx1"/>
                </a:solidFill>
                <a:latin typeface="Marianne" panose="020000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9" name="Espace réservé du texte 2"/>
          <p:cNvSpPr>
            <a:spLocks noGrp="1"/>
          </p:cNvSpPr>
          <p:nvPr>
            <p:ph type="body" idx="1"/>
          </p:nvPr>
        </p:nvSpPr>
        <p:spPr>
          <a:xfrm>
            <a:off x="696865" y="4589463"/>
            <a:ext cx="11474245" cy="1500187"/>
          </a:xfrm>
        </p:spPr>
        <p:txBody>
          <a:bodyPr>
            <a:normAutofit/>
          </a:bodyPr>
          <a:lstStyle>
            <a:lvl1pPr marL="0" indent="0">
              <a:buNone/>
              <a:defRPr sz="2800" b="0" i="0">
                <a:solidFill>
                  <a:schemeClr val="tx1"/>
                </a:solidFill>
                <a:latin typeface="Marianne" panose="02000000000000000000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18FDD09-A185-8840-B7A3-F5865CE6F3DE}"/>
              </a:ext>
            </a:extLst>
          </p:cNvPr>
          <p:cNvSpPr txBox="1"/>
          <p:nvPr userDrawn="1"/>
        </p:nvSpPr>
        <p:spPr>
          <a:xfrm>
            <a:off x="7593712" y="777234"/>
            <a:ext cx="421207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b="1" dirty="0">
                <a:latin typeface="Marianne" panose="02000000000000000000" pitchFamily="2" charset="0"/>
              </a:rPr>
              <a:t>Secrétariat général</a:t>
            </a:r>
          </a:p>
          <a:p>
            <a:pPr algn="r">
              <a:spcAft>
                <a:spcPts val="600"/>
              </a:spcAft>
            </a:pPr>
            <a:r>
              <a:rPr lang="fr-FR" sz="2000" b="1" dirty="0">
                <a:latin typeface="Marianne" panose="02000000000000000000" pitchFamily="2" charset="0"/>
              </a:rPr>
              <a:t>pour l’administration</a:t>
            </a:r>
            <a:endParaRPr lang="fr-FR" sz="2000" dirty="0">
              <a:latin typeface="Marianne" panose="02000000000000000000" pitchFamily="2" charset="0"/>
            </a:endParaRPr>
          </a:p>
          <a:p>
            <a:pPr algn="r">
              <a:lnSpc>
                <a:spcPct val="100000"/>
              </a:lnSpc>
            </a:pPr>
            <a:r>
              <a:rPr lang="fr-FR" sz="2000" b="0" i="0" dirty="0">
                <a:latin typeface="Marianne Light" panose="02000000000000000000" pitchFamily="2" charset="0"/>
              </a:rPr>
              <a:t>Service d’infrastructure</a:t>
            </a:r>
            <a:br>
              <a:rPr lang="fr-FR" sz="2000" b="0" i="0" dirty="0">
                <a:latin typeface="Marianne Light" panose="02000000000000000000" pitchFamily="2" charset="0"/>
              </a:rPr>
            </a:br>
            <a:r>
              <a:rPr lang="fr-FR" sz="2000" b="0" i="0" dirty="0">
                <a:latin typeface="Marianne Light" panose="02000000000000000000" pitchFamily="2" charset="0"/>
              </a:rPr>
              <a:t>de la Défense</a:t>
            </a:r>
          </a:p>
        </p:txBody>
      </p:sp>
    </p:spTree>
    <p:extLst>
      <p:ext uri="{BB962C8B-B14F-4D97-AF65-F5344CB8AC3E}">
        <p14:creationId xmlns:p14="http://schemas.microsoft.com/office/powerpoint/2010/main" val="4134850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B70F69CC-29A4-8442-80AB-B5C6193DFE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67025D3D-DE53-46F3-A929-45A6790FE9A2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0FC55C6B-C44A-5246-A18F-1896B573DB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488B7086-8A39-8B47-A8F0-35BCC483BE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0524" y="27041"/>
            <a:ext cx="1105896" cy="97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906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4297" y="1533832"/>
            <a:ext cx="11493909" cy="3028644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34297" y="4542503"/>
            <a:ext cx="11493909" cy="154714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A3CF7E79-7EDA-6D49-A7E2-E3046507B5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A85AF3EF-78DB-4E83-8C34-780C504BDE61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484E8D88-490D-9046-8829-F019A92928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63E40C65-8C8B-9C44-9399-B4499E598C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9186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93293" y="1797652"/>
            <a:ext cx="5518355" cy="4641533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27057" y="1797652"/>
            <a:ext cx="5518355" cy="4641534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8" name="Espace réservé de la date 3">
            <a:extLst>
              <a:ext uri="{FF2B5EF4-FFF2-40B4-BE49-F238E27FC236}">
                <a16:creationId xmlns:a16="http://schemas.microsoft.com/office/drawing/2014/main" id="{B8AB4AF4-71F1-944B-808A-A1BDAE5BDA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35778F9C-E0A6-4BA8-8D3C-2C2E703C72CE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9C26BBB8-A720-374D-AA84-8F9F3AE515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2341293D-0E29-894A-8333-8A918FEC3D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606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7340" y="1518163"/>
            <a:ext cx="5507999" cy="796411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97339" y="2505075"/>
            <a:ext cx="5508000" cy="3684588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329515" y="1518163"/>
            <a:ext cx="5517832" cy="7964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329512" y="2505075"/>
            <a:ext cx="5508000" cy="3684588"/>
          </a:xfrm>
        </p:spPr>
        <p:txBody>
          <a:bodyPr/>
          <a:lstStyle>
            <a:lvl2pPr>
              <a:buClr>
                <a:schemeClr val="tx1"/>
              </a:buClr>
              <a:defRPr/>
            </a:lvl2pPr>
            <a:lvl3pPr>
              <a:buClr>
                <a:schemeClr val="tx1"/>
              </a:buClr>
              <a:defRPr/>
            </a:lvl3pPr>
            <a:lvl4pPr>
              <a:buClr>
                <a:schemeClr val="tx1"/>
              </a:buClr>
              <a:defRPr/>
            </a:lvl4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BE2D66F0-6808-504F-821F-8483E01EE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1" name="Espace réservé de la date 3">
            <a:extLst>
              <a:ext uri="{FF2B5EF4-FFF2-40B4-BE49-F238E27FC236}">
                <a16:creationId xmlns:a16="http://schemas.microsoft.com/office/drawing/2014/main" id="{FD1B3CDB-0DB6-1646-A8B5-117EABD398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0EF76D35-19B1-4EF0-BDCA-F45F0FC11D65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12" name="Espace réservé du pied de page 4">
            <a:extLst>
              <a:ext uri="{FF2B5EF4-FFF2-40B4-BE49-F238E27FC236}">
                <a16:creationId xmlns:a16="http://schemas.microsoft.com/office/drawing/2014/main" id="{3C6A7DF1-1414-A74C-8674-6B30D57DD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13" name="Espace réservé du numéro de diapositive 5">
            <a:extLst>
              <a:ext uri="{FF2B5EF4-FFF2-40B4-BE49-F238E27FC236}">
                <a16:creationId xmlns:a16="http://schemas.microsoft.com/office/drawing/2014/main" id="{EAC90038-2AF3-0545-B037-4267D2707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1295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6" name="Espace réservé de la date 3">
            <a:extLst>
              <a:ext uri="{FF2B5EF4-FFF2-40B4-BE49-F238E27FC236}">
                <a16:creationId xmlns:a16="http://schemas.microsoft.com/office/drawing/2014/main" id="{CC268570-B8FE-E949-8A8F-72423855DE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C3E40833-5AFD-43DF-8F32-5AFCEE35624B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7" name="Espace réservé du pied de page 4">
            <a:extLst>
              <a:ext uri="{FF2B5EF4-FFF2-40B4-BE49-F238E27FC236}">
                <a16:creationId xmlns:a16="http://schemas.microsoft.com/office/drawing/2014/main" id="{09032183-F936-054D-A560-2B8DE43AF2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8" name="Espace réservé du numéro de diapositive 5">
            <a:extLst>
              <a:ext uri="{FF2B5EF4-FFF2-40B4-BE49-F238E27FC236}">
                <a16:creationId xmlns:a16="http://schemas.microsoft.com/office/drawing/2014/main" id="{5EAC2AFD-26ED-7D4B-9529-EF9B309C7D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3415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A11E42E1-1407-BC4B-9133-6797565D12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28593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435A4224-F750-4A33-80CF-A4EE5945CB43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DE877E33-C9EB-C14B-9191-9F214018A5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44893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288C4948-EB9F-E347-A9E1-CA10642FE2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55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112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1FB6B8F2-303F-364E-BA76-A4EC7AC28045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90524" y="941441"/>
            <a:ext cx="11445875" cy="7116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0524" y="1828800"/>
            <a:ext cx="11445875" cy="4348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0216851" y="6439186"/>
            <a:ext cx="8198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fld id="{E73F48B2-B7F7-471C-BD7E-8D6DF88243CE}" type="datetime1">
              <a:rPr lang="fr-FR" smtClean="0"/>
              <a:t>25/03/2026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6833151" y="6442832"/>
            <a:ext cx="30123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231876" y="6439186"/>
            <a:ext cx="5690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62020538-C579-4E3D-ACA9-2DAFD688F1F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ZoneTexte 2">
            <a:extLst>
              <a:ext uri="{FF2B5EF4-FFF2-40B4-BE49-F238E27FC236}">
                <a16:creationId xmlns:a16="http://schemas.microsoft.com/office/drawing/2014/main" id="{212BD870-A5CF-154B-8D92-C0ED56DBC67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03799" y="6453873"/>
            <a:ext cx="6291449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 eaLnBrk="1" hangingPunct="1"/>
            <a:r>
              <a:rPr lang="fr-FR" altLang="fr-FR" sz="1000" b="1" i="0" dirty="0">
                <a:latin typeface="Marianne" panose="02000000000000000000" pitchFamily="2" charset="0"/>
              </a:rPr>
              <a:t>Secrétariat général pour l’administration</a:t>
            </a:r>
            <a:r>
              <a:rPr lang="fr-FR" altLang="fr-FR" sz="1100" b="1" i="0" dirty="0">
                <a:latin typeface="Marianne" panose="02000000000000000000" pitchFamily="2" charset="0"/>
              </a:rPr>
              <a:t> </a:t>
            </a:r>
            <a:r>
              <a:rPr lang="fr-FR" altLang="fr-FR" sz="1000" dirty="0">
                <a:latin typeface="Marianne" panose="02000000000000000000" pitchFamily="2" charset="0"/>
              </a:rPr>
              <a:t>|</a:t>
            </a:r>
            <a:r>
              <a:rPr lang="fr-FR" altLang="fr-FR" sz="1000" b="1" i="0" dirty="0">
                <a:latin typeface="Marianne" panose="02000000000000000000" pitchFamily="2" charset="0"/>
              </a:rPr>
              <a:t> </a:t>
            </a:r>
            <a:r>
              <a:rPr lang="fr-FR" altLang="fr-FR" sz="1000" dirty="0">
                <a:latin typeface="Marianne" panose="02000000000000000000" pitchFamily="2" charset="0"/>
              </a:rPr>
              <a:t>Service d’infrastructure de la Défense</a:t>
            </a:r>
            <a:endParaRPr lang="fr-FR" altLang="fr-FR" sz="900" b="1" dirty="0">
              <a:latin typeface="Marianne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40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1pPr>
    </p:titleStyle>
    <p:bodyStyle>
      <a:lvl1pPr marL="179388" indent="-179388" algn="l" defTabSz="914400" rtl="0" eaLnBrk="1" latinLnBrk="0" hangingPunct="1">
        <a:lnSpc>
          <a:spcPct val="90000"/>
        </a:lnSpc>
        <a:spcBef>
          <a:spcPts val="1000"/>
        </a:spcBef>
        <a:buClrTx/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1pPr>
      <a:lvl2pPr marL="447675" indent="-1714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2pPr>
      <a:lvl3pPr marL="717550" indent="-15716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SzPct val="100000"/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3pPr>
      <a:lvl4pPr marL="985838" indent="-130175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4pPr>
      <a:lvl5pPr marL="1255713" indent="-147638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Marianne" panose="02000000000000000000" pitchFamily="2" charset="0"/>
          <a:ea typeface="Verdana" panose="020B060403050404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18907" y="2775034"/>
            <a:ext cx="5633883" cy="904875"/>
          </a:xfrm>
        </p:spPr>
        <p:txBody>
          <a:bodyPr>
            <a:normAutofit fontScale="90000"/>
          </a:bodyPr>
          <a:lstStyle/>
          <a:p>
            <a:pPr algn="ctr"/>
            <a:r>
              <a:rPr lang="fr-FR" sz="2800" dirty="0" smtClean="0">
                <a:solidFill>
                  <a:schemeClr val="tx2"/>
                </a:solidFill>
              </a:rPr>
              <a:t>Candidature</a:t>
            </a:r>
            <a:br>
              <a:rPr lang="fr-FR" sz="2800" dirty="0" smtClean="0">
                <a:solidFill>
                  <a:schemeClr val="tx2"/>
                </a:solidFill>
              </a:rPr>
            </a:br>
            <a:r>
              <a:rPr lang="fr-FR" sz="2800" i="1" dirty="0" smtClean="0">
                <a:solidFill>
                  <a:schemeClr val="tx2"/>
                </a:solidFill>
              </a:rPr>
              <a:t>&lt;Nom </a:t>
            </a:r>
            <a:r>
              <a:rPr lang="fr-FR" sz="2800" i="1" smtClean="0">
                <a:solidFill>
                  <a:schemeClr val="tx2"/>
                </a:solidFill>
              </a:rPr>
              <a:t>du candidat/groupement</a:t>
            </a:r>
            <a:r>
              <a:rPr lang="fr-FR" sz="2800" i="1" dirty="0" smtClean="0">
                <a:solidFill>
                  <a:schemeClr val="tx2"/>
                </a:solidFill>
              </a:rPr>
              <a:t>&gt;</a:t>
            </a:r>
            <a:endParaRPr lang="fr-FR" sz="2800" i="1" dirty="0">
              <a:solidFill>
                <a:srgbClr val="E1000F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6323093" y="4097964"/>
            <a:ext cx="5633883" cy="2134160"/>
          </a:xfrm>
        </p:spPr>
        <p:txBody>
          <a:bodyPr>
            <a:normAutofit/>
          </a:bodyPr>
          <a:lstStyle/>
          <a:p>
            <a:pPr algn="ctr"/>
            <a:r>
              <a:rPr lang="fr-FR" sz="2000" dirty="0" smtClean="0"/>
              <a:t>Dossier </a:t>
            </a:r>
            <a:r>
              <a:rPr lang="fr-FR" sz="2000" dirty="0" smtClean="0"/>
              <a:t>n°DAF_2026_000207</a:t>
            </a:r>
            <a:endParaRPr lang="fr-FR" sz="2000" dirty="0"/>
          </a:p>
          <a:p>
            <a:pPr algn="ctr"/>
            <a:r>
              <a:rPr lang="fr-FR" sz="2000" dirty="0"/>
              <a:t>Missions d’assistance à maîtrise d’ouvrage portant sur l’analyse et la définition du besoin des dispositifs de protection active et passive, notamment des emprises militaires relevant du Ministère des Armées.</a:t>
            </a:r>
          </a:p>
        </p:txBody>
      </p:sp>
      <p:sp>
        <p:nvSpPr>
          <p:cNvPr id="8" name="Rectangle 7"/>
          <p:cNvSpPr/>
          <p:nvPr/>
        </p:nvSpPr>
        <p:spPr>
          <a:xfrm>
            <a:off x="497150" y="2210540"/>
            <a:ext cx="5621757" cy="40215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i="1" dirty="0" smtClean="0">
                <a:solidFill>
                  <a:schemeClr val="tx1"/>
                </a:solidFill>
              </a:rPr>
              <a:t>Intégrer visuel</a:t>
            </a:r>
            <a:endParaRPr lang="fr-FR" i="1" dirty="0">
              <a:solidFill>
                <a:schemeClr val="tx1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041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>
                <a:solidFill>
                  <a:schemeClr val="tx2"/>
                </a:solidFill>
              </a:rPr>
              <a:t>Organigramme de l’équipe en charge de la réalisation de la référence (</a:t>
            </a:r>
            <a:r>
              <a:rPr lang="fr-FR" sz="1400" b="1" u="sng" dirty="0">
                <a:solidFill>
                  <a:srgbClr val="FF0000"/>
                </a:solidFill>
              </a:rPr>
              <a:t>2 slides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596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>
                <a:solidFill>
                  <a:schemeClr val="tx2"/>
                </a:solidFill>
              </a:rPr>
              <a:t>Organigramme de l’équipe en charge de la réalisation de la référence (</a:t>
            </a:r>
            <a:r>
              <a:rPr lang="fr-FR" sz="1400" b="1" u="sng" dirty="0">
                <a:solidFill>
                  <a:srgbClr val="FF0000"/>
                </a:solidFill>
              </a:rPr>
              <a:t>2 slides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616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</a:t>
            </a:r>
            <a:r>
              <a:rPr lang="fr-FR" sz="1400" b="1" u="sng" dirty="0" smtClean="0">
                <a:solidFill>
                  <a:srgbClr val="FF0000"/>
                </a:solidFill>
              </a:rPr>
              <a:t>1 </a:t>
            </a:r>
            <a:r>
              <a:rPr lang="fr-FR" sz="1400" b="1" u="sng" dirty="0">
                <a:solidFill>
                  <a:srgbClr val="FF0000"/>
                </a:solidFill>
              </a:rPr>
              <a:t>slide taille 14</a:t>
            </a:r>
            <a:r>
              <a:rPr lang="fr-FR" sz="1400" b="1" u="sng" dirty="0">
                <a:solidFill>
                  <a:schemeClr val="tx2"/>
                </a:solidFill>
              </a:rPr>
              <a:t>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</a:t>
            </a:r>
            <a:r>
              <a:rPr lang="fr-FR" sz="1400" b="1" u="sng" dirty="0" smtClean="0">
                <a:solidFill>
                  <a:schemeClr val="tx2"/>
                </a:solidFill>
              </a:rPr>
              <a:t>10 </a:t>
            </a:r>
            <a:r>
              <a:rPr lang="fr-FR" sz="1400" b="1" u="sng" dirty="0" smtClean="0">
                <a:solidFill>
                  <a:schemeClr val="tx2"/>
                </a:solidFill>
              </a:rPr>
              <a:t>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705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574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897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814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 smtClean="0"/>
              <a:t>Référence relative </a:t>
            </a:r>
            <a:r>
              <a:rPr lang="fr-FR" sz="1800" b="0" dirty="0"/>
              <a:t>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4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840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>
                <a:solidFill>
                  <a:schemeClr val="tx2"/>
                </a:solidFill>
              </a:rPr>
              <a:t>Organigramme de l’équipe en charge de la réalisation de la référence (</a:t>
            </a:r>
            <a:r>
              <a:rPr lang="fr-FR" sz="1400" b="1" u="sng" dirty="0">
                <a:solidFill>
                  <a:srgbClr val="FF0000"/>
                </a:solidFill>
              </a:rPr>
              <a:t>2 slides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069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>
                <a:solidFill>
                  <a:schemeClr val="tx2"/>
                </a:solidFill>
              </a:rPr>
              <a:t>Organigramme de l’équipe en charge de la réalisation de la référence (</a:t>
            </a:r>
            <a:r>
              <a:rPr lang="fr-FR" sz="1400" b="1" u="sng" dirty="0">
                <a:solidFill>
                  <a:srgbClr val="FF0000"/>
                </a:solidFill>
              </a:rPr>
              <a:t>2 slides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2483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</a:t>
            </a:r>
            <a:r>
              <a:rPr lang="fr-FR" sz="1400" b="1" u="sng" dirty="0" smtClean="0">
                <a:solidFill>
                  <a:srgbClr val="FF0000"/>
                </a:solidFill>
              </a:rPr>
              <a:t>1 </a:t>
            </a:r>
            <a:r>
              <a:rPr lang="fr-FR" sz="1400" b="1" u="sng" dirty="0">
                <a:solidFill>
                  <a:srgbClr val="FF0000"/>
                </a:solidFill>
              </a:rPr>
              <a:t>slide taille 14</a:t>
            </a:r>
            <a:r>
              <a:rPr lang="fr-FR" sz="1400" b="1" u="sng" dirty="0">
                <a:solidFill>
                  <a:schemeClr val="tx2"/>
                </a:solidFill>
              </a:rPr>
              <a:t>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</a:t>
            </a:r>
            <a:r>
              <a:rPr lang="fr-FR" sz="1400" b="1" u="sng" dirty="0" smtClean="0">
                <a:solidFill>
                  <a:schemeClr val="tx2"/>
                </a:solidFill>
              </a:rPr>
              <a:t>10</a:t>
            </a:r>
            <a:r>
              <a:rPr lang="fr-FR" sz="1400" b="1" u="sng" dirty="0" smtClean="0">
                <a:solidFill>
                  <a:schemeClr val="tx2"/>
                </a:solidFill>
              </a:rPr>
              <a:t> </a:t>
            </a:r>
            <a:r>
              <a:rPr lang="fr-FR" sz="1400" b="1" u="sng" dirty="0" smtClean="0">
                <a:solidFill>
                  <a:schemeClr val="tx2"/>
                </a:solidFill>
              </a:rPr>
              <a:t>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414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 smtClean="0"/>
              <a:t>Référence relative </a:t>
            </a:r>
            <a:r>
              <a:rPr lang="fr-FR" sz="1800" b="0" dirty="0"/>
              <a:t>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b="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567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725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621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3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2477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396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>
                <a:solidFill>
                  <a:schemeClr val="tx2"/>
                </a:solidFill>
              </a:rPr>
              <a:t>Organigramme de l’équipe en charge de la réalisation de la référence (</a:t>
            </a:r>
            <a:r>
              <a:rPr lang="fr-FR" sz="1400" b="1" u="sng" dirty="0">
                <a:solidFill>
                  <a:srgbClr val="FF0000"/>
                </a:solidFill>
              </a:rPr>
              <a:t>2 slides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883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>
                <a:solidFill>
                  <a:schemeClr val="tx2"/>
                </a:solidFill>
              </a:rPr>
              <a:t>Organigramme de l’équipe en charge de la réalisation de la référence (</a:t>
            </a:r>
            <a:r>
              <a:rPr lang="fr-FR" sz="1400" b="1" u="sng" dirty="0">
                <a:solidFill>
                  <a:srgbClr val="FF0000"/>
                </a:solidFill>
              </a:rPr>
              <a:t>2 slides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712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</a:t>
            </a:r>
            <a:r>
              <a:rPr lang="fr-FR" sz="1400" b="1" u="sng" dirty="0" smtClean="0">
                <a:solidFill>
                  <a:srgbClr val="FF0000"/>
                </a:solidFill>
              </a:rPr>
              <a:t>1 </a:t>
            </a:r>
            <a:r>
              <a:rPr lang="fr-FR" sz="1400" b="1" u="sng" dirty="0">
                <a:solidFill>
                  <a:srgbClr val="FF0000"/>
                </a:solidFill>
              </a:rPr>
              <a:t>slide taille 14</a:t>
            </a:r>
            <a:r>
              <a:rPr lang="fr-FR" sz="1400" b="1" u="sng" dirty="0">
                <a:solidFill>
                  <a:schemeClr val="tx2"/>
                </a:solidFill>
              </a:rPr>
              <a:t>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</a:t>
            </a:r>
            <a:r>
              <a:rPr lang="fr-FR" sz="1400" b="1" u="sng" dirty="0" smtClean="0">
                <a:solidFill>
                  <a:schemeClr val="tx2"/>
                </a:solidFill>
              </a:rPr>
              <a:t>10 </a:t>
            </a:r>
            <a:r>
              <a:rPr lang="fr-FR" sz="1400" b="1" u="sng" dirty="0" smtClean="0">
                <a:solidFill>
                  <a:schemeClr val="tx2"/>
                </a:solidFill>
              </a:rPr>
              <a:t>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5512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711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17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l’analyse d’offres dans le domaine de la sécurisation passive et/ou active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4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792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</a:t>
            </a:r>
            <a:r>
              <a:rPr lang="fr-FR" sz="1800" b="0" dirty="0" smtClean="0"/>
              <a:t>relative </a:t>
            </a:r>
            <a:r>
              <a:rPr lang="fr-FR" sz="1800" b="0" dirty="0"/>
              <a:t>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Organigramme de l’équipe </a:t>
            </a:r>
            <a:r>
              <a:rPr lang="fr-FR" sz="1400" b="1" u="sng" dirty="0" smtClean="0">
                <a:solidFill>
                  <a:schemeClr val="tx2"/>
                </a:solidFill>
              </a:rPr>
              <a:t>en charge de la réalisation de la référence (</a:t>
            </a:r>
            <a:r>
              <a:rPr lang="fr-FR" sz="1400" b="1" u="sng" dirty="0" smtClean="0">
                <a:solidFill>
                  <a:srgbClr val="FF0000"/>
                </a:solidFill>
              </a:rPr>
              <a:t>2 </a:t>
            </a:r>
            <a:r>
              <a:rPr lang="fr-FR" sz="1400" b="1" u="sng" dirty="0" smtClean="0">
                <a:solidFill>
                  <a:srgbClr val="FF0000"/>
                </a:solidFill>
              </a:rPr>
              <a:t>slides taille 14</a:t>
            </a:r>
            <a:r>
              <a:rPr lang="fr-FR" sz="1400" b="1" u="sng" dirty="0" smtClean="0">
                <a:solidFill>
                  <a:schemeClr val="tx2"/>
                </a:solidFill>
              </a:rPr>
              <a:t>) </a:t>
            </a:r>
            <a:r>
              <a:rPr lang="fr-FR" sz="1400" b="1" u="sng" dirty="0">
                <a:solidFill>
                  <a:schemeClr val="tx2"/>
                </a:solidFill>
              </a:rPr>
              <a:t>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833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 smtClean="0"/>
              <a:t>Référence relative </a:t>
            </a:r>
            <a:r>
              <a:rPr lang="fr-FR" sz="1800" b="0" dirty="0"/>
              <a:t>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400" dirty="0"/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566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>
                <a:solidFill>
                  <a:schemeClr val="tx2"/>
                </a:solidFill>
              </a:rPr>
              <a:t>Organigramme de l’équipe en charge de la réalisation de la référence (</a:t>
            </a:r>
            <a:r>
              <a:rPr lang="fr-FR" sz="1400" b="1" u="sng" dirty="0">
                <a:solidFill>
                  <a:srgbClr val="FF0000"/>
                </a:solidFill>
              </a:rPr>
              <a:t>2 slides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487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>
                <a:solidFill>
                  <a:schemeClr val="tx2"/>
                </a:solidFill>
              </a:rPr>
              <a:t>Organigramme de l’équipe en charge de la réalisation de la référence (</a:t>
            </a:r>
            <a:r>
              <a:rPr lang="fr-FR" sz="1400" b="1" u="sng" dirty="0">
                <a:solidFill>
                  <a:srgbClr val="FF0000"/>
                </a:solidFill>
              </a:rPr>
              <a:t>2 slides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634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</a:t>
            </a:r>
            <a:r>
              <a:rPr lang="fr-FR" sz="1400" b="1" u="sng" dirty="0" smtClean="0">
                <a:solidFill>
                  <a:srgbClr val="FF0000"/>
                </a:solidFill>
              </a:rPr>
              <a:t>1 </a:t>
            </a:r>
            <a:r>
              <a:rPr lang="fr-FR" sz="1400" b="1" u="sng" dirty="0">
                <a:solidFill>
                  <a:srgbClr val="FF0000"/>
                </a:solidFill>
              </a:rPr>
              <a:t>slide taille 14</a:t>
            </a:r>
            <a:r>
              <a:rPr lang="fr-FR" sz="1400" b="1" u="sng" dirty="0">
                <a:solidFill>
                  <a:schemeClr val="tx2"/>
                </a:solidFill>
              </a:rPr>
              <a:t>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</a:t>
            </a:r>
            <a:r>
              <a:rPr lang="fr-FR" sz="1400" b="1" u="sng" dirty="0" smtClean="0">
                <a:solidFill>
                  <a:schemeClr val="tx2"/>
                </a:solidFill>
              </a:rPr>
              <a:t>10 </a:t>
            </a:r>
            <a:r>
              <a:rPr lang="fr-FR" sz="1400" b="1" u="sng" dirty="0" smtClean="0">
                <a:solidFill>
                  <a:schemeClr val="tx2"/>
                </a:solidFill>
              </a:rPr>
              <a:t>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3945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393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6915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5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1646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800" dirty="0"/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6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24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6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>
                <a:solidFill>
                  <a:schemeClr val="tx2"/>
                </a:solidFill>
              </a:rPr>
              <a:t>Organigramme de l’équipe en charge de la réalisation de la référence (</a:t>
            </a:r>
            <a:r>
              <a:rPr lang="fr-FR" sz="1400" b="1" u="sng" dirty="0">
                <a:solidFill>
                  <a:srgbClr val="FF0000"/>
                </a:solidFill>
              </a:rPr>
              <a:t>2 slides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056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6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>
                <a:solidFill>
                  <a:schemeClr val="tx2"/>
                </a:solidFill>
              </a:rPr>
              <a:t>Organigramme de l’équipe en charge de la réalisation de la référence (</a:t>
            </a:r>
            <a:r>
              <a:rPr lang="fr-FR" sz="1400" b="1" u="sng" dirty="0">
                <a:solidFill>
                  <a:srgbClr val="FF0000"/>
                </a:solidFill>
              </a:rPr>
              <a:t>2 slides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39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427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</a:t>
            </a:r>
            <a:r>
              <a:rPr lang="fr-FR" sz="1800" b="0" dirty="0" smtClean="0"/>
              <a:t>relative </a:t>
            </a:r>
            <a:r>
              <a:rPr lang="fr-FR" sz="1800" b="0" dirty="0"/>
              <a:t>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>
                <a:solidFill>
                  <a:schemeClr val="tx2"/>
                </a:solidFill>
              </a:rPr>
              <a:t>Organigramme de l’équipe en charge de la réalisation de la référence (</a:t>
            </a:r>
            <a:r>
              <a:rPr lang="fr-FR" sz="1400" b="1" u="sng" dirty="0">
                <a:solidFill>
                  <a:srgbClr val="FF0000"/>
                </a:solidFill>
              </a:rPr>
              <a:t>2 slides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889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6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</a:t>
            </a:r>
            <a:r>
              <a:rPr lang="fr-FR" sz="1400" b="1" u="sng" dirty="0">
                <a:solidFill>
                  <a:schemeClr val="tx2"/>
                </a:solidFill>
              </a:rPr>
              <a:t>(</a:t>
            </a:r>
            <a:r>
              <a:rPr lang="fr-FR" sz="1400" b="1" u="sng" dirty="0" smtClean="0">
                <a:solidFill>
                  <a:srgbClr val="FF0000"/>
                </a:solidFill>
              </a:rPr>
              <a:t>1 </a:t>
            </a:r>
            <a:r>
              <a:rPr lang="fr-FR" sz="1400" b="1" u="sng" dirty="0">
                <a:solidFill>
                  <a:srgbClr val="FF0000"/>
                </a:solidFill>
              </a:rPr>
              <a:t>slide taille 14</a:t>
            </a:r>
            <a:r>
              <a:rPr lang="fr-FR" sz="1400" b="1" u="sng" dirty="0">
                <a:solidFill>
                  <a:schemeClr val="tx2"/>
                </a:solidFill>
              </a:rPr>
              <a:t>) </a:t>
            </a:r>
            <a:r>
              <a:rPr lang="fr-FR" sz="1400" b="1" u="sng" dirty="0" smtClean="0">
                <a:solidFill>
                  <a:schemeClr val="tx2"/>
                </a:solidFill>
              </a:rPr>
              <a:t>- annexes autorisées </a:t>
            </a:r>
            <a:r>
              <a:rPr lang="fr-FR" sz="1400" b="1" u="sng" dirty="0" smtClean="0">
                <a:solidFill>
                  <a:schemeClr val="tx2"/>
                </a:solidFill>
              </a:rPr>
              <a:t>10 </a:t>
            </a:r>
            <a:r>
              <a:rPr lang="fr-FR" sz="1400" b="1" u="sng" dirty="0" smtClean="0">
                <a:solidFill>
                  <a:schemeClr val="tx2"/>
                </a:solidFill>
              </a:rPr>
              <a:t>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174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6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457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6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220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l’assistance à la maîtrise d’ouvrage dans le suivi de travaux dans les domaines de la sécurisation active (réseaux) et la sécurisation passive (infrastructures) d’emprise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</a:t>
            </a:r>
            <a:r>
              <a:rPr lang="fr-FR" sz="2000" b="1" u="sng" dirty="0">
                <a:solidFill>
                  <a:schemeClr val="tx2"/>
                </a:solidFill>
              </a:rPr>
              <a:t>6</a:t>
            </a:r>
            <a:r>
              <a:rPr lang="fr-FR" sz="2000" b="1" u="sng" dirty="0" smtClean="0">
                <a:solidFill>
                  <a:schemeClr val="tx2"/>
                </a:solidFill>
              </a:rPr>
              <a:t>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43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946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</a:t>
            </a:r>
            <a:r>
              <a:rPr lang="fr-FR" sz="1800" b="0" dirty="0" smtClean="0"/>
              <a:t>relative </a:t>
            </a:r>
            <a:r>
              <a:rPr lang="fr-FR" sz="1800" b="0" dirty="0"/>
              <a:t>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Présentation des moyens humains mobilisés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Indication des titres d’études et professionnelles d’une ou plusieurs personnes en charge de cette mission (</a:t>
            </a:r>
            <a:r>
              <a:rPr lang="fr-FR" sz="1400" b="1" u="sng" dirty="0" smtClean="0">
                <a:solidFill>
                  <a:srgbClr val="FF0000"/>
                </a:solidFill>
              </a:rPr>
              <a:t>1 slide taille 14</a:t>
            </a:r>
            <a:r>
              <a:rPr lang="fr-FR" sz="1400" b="1" u="sng" dirty="0" smtClean="0">
                <a:solidFill>
                  <a:schemeClr val="tx2"/>
                </a:solidFill>
              </a:rPr>
              <a:t>) - annexes autorisées </a:t>
            </a:r>
            <a:r>
              <a:rPr lang="fr-FR" sz="1400" b="1" u="sng" dirty="0" smtClean="0">
                <a:solidFill>
                  <a:schemeClr val="tx2"/>
                </a:solidFill>
              </a:rPr>
              <a:t>10 </a:t>
            </a:r>
            <a:r>
              <a:rPr lang="fr-FR" sz="1400" b="1" u="sng" dirty="0" smtClean="0">
                <a:solidFill>
                  <a:schemeClr val="tx2"/>
                </a:solidFill>
              </a:rPr>
              <a:t>personnes maximum :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447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</a:t>
            </a:r>
            <a:r>
              <a:rPr lang="fr-FR" sz="1800" b="0" dirty="0" smtClean="0"/>
              <a:t>relative </a:t>
            </a:r>
            <a:r>
              <a:rPr lang="fr-FR" sz="1800" b="0" dirty="0"/>
              <a:t>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85775" y="1063899"/>
            <a:ext cx="11115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image 1 minimum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003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</a:t>
            </a:r>
            <a:r>
              <a:rPr lang="fr-FR" sz="1800" b="0" dirty="0" smtClean="0"/>
              <a:t>relative </a:t>
            </a:r>
            <a:r>
              <a:rPr lang="fr-FR" sz="1800" b="0" dirty="0"/>
              <a:t>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6725" y="1063899"/>
            <a:ext cx="11134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image 2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490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</a:t>
            </a:r>
            <a:r>
              <a:rPr lang="fr-FR" sz="1800" b="0" dirty="0" smtClean="0"/>
              <a:t>relative </a:t>
            </a:r>
            <a:r>
              <a:rPr lang="fr-FR" sz="1800" b="0" dirty="0"/>
              <a:t>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76251" y="1063899"/>
            <a:ext cx="11124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1 : image 3 maximum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269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02871" y="271417"/>
            <a:ext cx="10789129" cy="711645"/>
          </a:xfrm>
        </p:spPr>
        <p:txBody>
          <a:bodyPr>
            <a:noAutofit/>
          </a:bodyPr>
          <a:lstStyle/>
          <a:p>
            <a:pPr algn="ctr"/>
            <a:r>
              <a:rPr lang="fr-FR" sz="1800" b="0" dirty="0"/>
              <a:t>Référence relative à </a:t>
            </a:r>
            <a:r>
              <a:rPr lang="fr-FR" sz="1800" dirty="0"/>
              <a:t>l’étude de faisabilité de systèmes de sécurité globaux d’emprise </a:t>
            </a:r>
            <a:r>
              <a:rPr lang="fr-FR" sz="1800" b="0" dirty="0"/>
              <a:t>qui démontre les capacités du candidat à concevoir des architectures techniques reposant sur des outils de supervision ou d’</a:t>
            </a:r>
            <a:r>
              <a:rPr lang="fr-FR" sz="1800" b="0" dirty="0" err="1"/>
              <a:t>hypervision</a:t>
            </a:r>
            <a:r>
              <a:rPr lang="fr-FR" sz="1800" b="0" dirty="0"/>
              <a:t> d’infrastructures complexes </a:t>
            </a: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504825" y="1063899"/>
            <a:ext cx="11096289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u="sng" dirty="0" smtClean="0">
                <a:solidFill>
                  <a:schemeClr val="tx2"/>
                </a:solidFill>
              </a:rPr>
              <a:t>Référence 2 : Présentation du projet</a:t>
            </a: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Nom et coordonnée du maitre d’ouvrage bénéficiaire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Montant de l’opération :</a:t>
            </a: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Année de la réalisation :</a:t>
            </a:r>
          </a:p>
          <a:p>
            <a:r>
              <a:rPr lang="fr-FR" sz="1400" b="1" u="sng" dirty="0">
                <a:solidFill>
                  <a:schemeClr val="tx2"/>
                </a:solidFill>
              </a:rPr>
              <a:t>Attestation de bonne exécution </a:t>
            </a:r>
            <a:r>
              <a:rPr lang="fr-FR" sz="1400" b="1" u="sng" dirty="0" smtClean="0">
                <a:solidFill>
                  <a:schemeClr val="tx2"/>
                </a:solidFill>
              </a:rPr>
              <a:t>fournie : </a:t>
            </a:r>
            <a:r>
              <a:rPr lang="fr-FR" sz="1400" b="1" u="sng" dirty="0">
                <a:solidFill>
                  <a:schemeClr val="tx2"/>
                </a:solidFill>
              </a:rPr>
              <a:t>oui/non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Description sommaire (5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</a:p>
          <a:p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Rôle tenu par le candidat (3 </a:t>
            </a:r>
            <a:r>
              <a:rPr lang="fr-FR" sz="1400" b="1" u="sng" dirty="0">
                <a:solidFill>
                  <a:schemeClr val="tx2"/>
                </a:solidFill>
              </a:rPr>
              <a:t>lignes maximum taille </a:t>
            </a:r>
            <a:r>
              <a:rPr lang="fr-FR" sz="1400" b="1" u="sng" dirty="0" smtClean="0">
                <a:solidFill>
                  <a:schemeClr val="tx2"/>
                </a:solidFill>
              </a:rPr>
              <a:t>14) </a:t>
            </a:r>
            <a:r>
              <a:rPr lang="fr-FR" sz="1400" b="1" u="sng" dirty="0">
                <a:solidFill>
                  <a:schemeClr val="tx2"/>
                </a:solidFill>
              </a:rPr>
              <a:t>– sans annexe </a:t>
            </a:r>
            <a:r>
              <a:rPr lang="fr-FR" sz="1400" b="1" u="sng" dirty="0" smtClean="0">
                <a:solidFill>
                  <a:schemeClr val="tx2"/>
                </a:solidFill>
              </a:rPr>
              <a:t>:</a:t>
            </a:r>
            <a:endParaRPr lang="fr-FR" sz="1400" b="1" u="sng" dirty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r>
              <a:rPr lang="fr-FR" sz="1400" b="1" u="sng" dirty="0" smtClean="0">
                <a:solidFill>
                  <a:schemeClr val="tx2"/>
                </a:solidFill>
              </a:rPr>
              <a:t>Moyens mis en place (3 lignes maximum taille 14</a:t>
            </a:r>
            <a:r>
              <a:rPr lang="fr-FR" sz="1400" b="1" u="sng" dirty="0">
                <a:solidFill>
                  <a:schemeClr val="tx2"/>
                </a:solidFill>
              </a:rPr>
              <a:t>) – sans annexe :</a:t>
            </a: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1400" b="1" u="sng" dirty="0" smtClean="0">
              <a:solidFill>
                <a:schemeClr val="tx2"/>
              </a:solidFill>
            </a:endParaRPr>
          </a:p>
          <a:p>
            <a:endParaRPr lang="fr-FR" sz="2000" b="1" u="sng" dirty="0" smtClean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endParaRPr lang="fr-FR" sz="2000" dirty="0">
              <a:solidFill>
                <a:schemeClr val="tx2"/>
              </a:solidFill>
            </a:endParaRPr>
          </a:p>
          <a:p>
            <a:endParaRPr lang="fr-FR" sz="2000" b="1" u="sng" dirty="0">
              <a:solidFill>
                <a:schemeClr val="tx2"/>
              </a:solidFill>
            </a:endParaRPr>
          </a:p>
          <a:p>
            <a:endParaRPr lang="fr-FR" sz="2000" b="1" dirty="0">
              <a:solidFill>
                <a:schemeClr val="tx2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2020538-C579-4E3D-ACA9-2DAFD688F1FE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618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Charte Gouvernementale 1">
      <a:dk1>
        <a:sysClr val="windowText" lastClr="000000"/>
      </a:dk1>
      <a:lt1>
        <a:sysClr val="window" lastClr="FFFFFF"/>
      </a:lt1>
      <a:dk2>
        <a:srgbClr val="484D7A"/>
      </a:dk2>
      <a:lt2>
        <a:srgbClr val="D1CFDB"/>
      </a:lt2>
      <a:accent1>
        <a:srgbClr val="E1000F"/>
      </a:accent1>
      <a:accent2>
        <a:srgbClr val="FF9940"/>
      </a:accent2>
      <a:accent3>
        <a:srgbClr val="FDCF41"/>
      </a:accent3>
      <a:accent4>
        <a:srgbClr val="FFE800"/>
      </a:accent4>
      <a:accent5>
        <a:srgbClr val="00AC8C"/>
      </a:accent5>
      <a:accent6>
        <a:srgbClr val="169B62"/>
      </a:accent6>
      <a:hlink>
        <a:srgbClr val="000091"/>
      </a:hlink>
      <a:folHlink>
        <a:srgbClr val="7D4E5B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0_05_25PPT_SGA_16-9" id="{2D645B63-E1F2-411C-B293-D56D60D71B98}" vid="{98A08B8F-4AD5-49C8-B857-F658DEB39C2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0a812f8-5037-48d5-97b4-1401f3ccf285">
      <Value>47</Value>
      <Value>20</Value>
    </TaxCatchAll>
    <ofd664c5e77c4154afc1fc6933f09672 xmlns="b0a812f8-5037-48d5-97b4-1401f3ccf285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Présentation</TermName>
          <TermId xmlns="http://schemas.microsoft.com/office/infopath/2007/PartnerControls">f0a54177-4a83-4e2a-aefd-192fc521bc84</TermId>
        </TermInfo>
      </Terms>
    </ofd664c5e77c4154afc1fc6933f09672>
    <Document_x0020_externe xmlns="b0a812f8-5037-48d5-97b4-1401f3ccf285">false</Document_x0020_externe>
    <Description_x0020_document xmlns="b0a812f8-5037-48d5-97b4-1401f3ccf285" xsi:nil="true"/>
    <Version_x0020_du_x0020_document xmlns="b0a812f8-5037-48d5-97b4-1401f3ccf285">0.2</Version_x0020_du_x0020_document>
    <pdc50ce20b9d4fad92fe58cca04a10c2 xmlns="b0a812f8-5037-48d5-97b4-1401f3ccf285">
      <Terms xmlns="http://schemas.microsoft.com/office/infopath/2007/PartnerControls"/>
    </pdc50ce20b9d4fad92fe58cca04a10c2>
    <nbedf3b570b445f38c5d2d1fb9820dd0 xmlns="b0a812f8-5037-48d5-97b4-1401f3ccf285">
      <Terms xmlns="http://schemas.microsoft.com/office/infopath/2007/PartnerControls">
        <TermInfo xmlns="http://schemas.microsoft.com/office/infopath/2007/PartnerControls">
          <TermName xmlns="http://schemas.microsoft.com/office/infopath/2007/PartnerControls">NP</TermName>
          <TermId xmlns="http://schemas.microsoft.com/office/infopath/2007/PartnerControls">cadf651c-c981-4cf9-9c64-0ba779488b3c</TermId>
        </TermInfo>
      </Terms>
    </nbedf3b570b445f38c5d2d1fb9820dd0>
    <Item_x0020_projet_x0020_-_x0020_thème xmlns="b0a812f8-5037-48d5-97b4-1401f3ccf285" xsi:nil="true"/>
    <IconOverlay xmlns="http://schemas.microsoft.com/sharepoint/v4" xsi:nil="true"/>
    <a4b8915eeb464c8eb07f735f1f0e09f5 xmlns="b0a812f8-5037-48d5-97b4-1401f3ccf285">
      <Terms xmlns="http://schemas.microsoft.com/office/infopath/2007/PartnerControls"/>
    </a4b8915eeb464c8eb07f735f1f0e09f5>
    <d57c5de1dab04755aaba3c0386b46478 xmlns="b0a812f8-5037-48d5-97b4-1401f3ccf285">
      <Terms xmlns="http://schemas.microsoft.com/office/infopath/2007/PartnerControls"/>
    </d57c5de1dab04755aaba3c0386b46478>
    <Statut_x0020_de_x0020_l_x2019_élément xmlns="b0a812f8-5037-48d5-97b4-1401f3ccf285" xsi:nil="true"/>
    <Identifiant_x0020_externe xmlns="b0a812f8-5037-48d5-97b4-1401f3ccf285" xsi:nil="true"/>
    <Titre_Doc xmlns="b0a812f8-5037-48d5-97b4-1401f3ccf285">RC_Annexe_3_références</Titre_Doc>
    <_dlc_DocId xmlns="b0a812f8-5037-48d5-97b4-1401f3ccf285">STCDF6XANMRM-689624297-59</_dlc_DocId>
    <_dlc_DocIdUrl xmlns="b0a812f8-5037-48d5-97b4-1401f3ccf285">
      <Url>http://gpsng.intradef.gouv.fr/sites/CNPID/PWA/EAU_OPEX/_layouts/15/DocIdRedir.aspx?ID=STCDF6XANMRM-689624297-59</Url>
      <Description>STCDF6XANMRM-689624297-59</Description>
    </_dlc_DocIdUrl>
  </documentManagement>
</p:properti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 texte" ma:contentTypeID="0x0101000C1FEF98C537284FA027D7DCB5BFF1080200B2979D47CF956847A9EA4DDE1D88C53A" ma:contentTypeVersion="0" ma:contentTypeDescription="" ma:contentTypeScope="" ma:versionID="6c8d4df152021c898d50a8db0d9e5d06">
  <xsd:schema xmlns:xsd="http://www.w3.org/2001/XMLSchema" xmlns:xs="http://www.w3.org/2001/XMLSchema" xmlns:p="http://schemas.microsoft.com/office/2006/metadata/properties" xmlns:ns2="b0a812f8-5037-48d5-97b4-1401f3ccf285" xmlns:ns4="http://schemas.microsoft.com/sharepoint/v4" targetNamespace="http://schemas.microsoft.com/office/2006/metadata/properties" ma:root="true" ma:fieldsID="9f3c61b984742a4b8aff380c62c33d47" ns2:_="" ns4:_="">
    <xsd:import namespace="b0a812f8-5037-48d5-97b4-1401f3ccf285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Titre_Doc"/>
                <xsd:element ref="ns2:Description_x0020_document" minOccurs="0"/>
                <xsd:element ref="ns2:Item_x0020_projet_x0020_-_x0020_thème" minOccurs="0"/>
                <xsd:element ref="ns2:Document_x0020_externe" minOccurs="0"/>
                <xsd:element ref="ns2:Identifiant_x0020_externe" minOccurs="0"/>
                <xsd:element ref="ns2:Version_x0020_du_x0020_document" minOccurs="0"/>
                <xsd:element ref="ns2:ofd664c5e77c4154afc1fc6933f09672" minOccurs="0"/>
                <xsd:element ref="ns2:d57c5de1dab04755aaba3c0386b46478" minOccurs="0"/>
                <xsd:element ref="ns2:a4b8915eeb464c8eb07f735f1f0e09f5" minOccurs="0"/>
                <xsd:element ref="ns2:pdc50ce20b9d4fad92fe58cca04a10c2" minOccurs="0"/>
                <xsd:element ref="ns2:nbedf3b570b445f38c5d2d1fb9820dd0" minOccurs="0"/>
                <xsd:element ref="ns2:TaxCatchAllLabel" minOccurs="0"/>
                <xsd:element ref="ns2:TaxCatchAll" minOccurs="0"/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4:IconOverlay" minOccurs="0"/>
                <xsd:element ref="ns2:Statut_x0020_de_x0020_l_x2019_élé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a812f8-5037-48d5-97b4-1401f3ccf285" elementFormDefault="qualified">
    <xsd:import namespace="http://schemas.microsoft.com/office/2006/documentManagement/types"/>
    <xsd:import namespace="http://schemas.microsoft.com/office/infopath/2007/PartnerControls"/>
    <xsd:element name="Titre_Doc" ma:index="1" ma:displayName="Titre_Doc" ma:internalName="Titre_Doc">
      <xsd:simpleType>
        <xsd:restriction base="dms:Text">
          <xsd:maxLength value="255"/>
        </xsd:restriction>
      </xsd:simpleType>
    </xsd:element>
    <xsd:element name="Description_x0020_document" ma:index="2" nillable="true" ma:displayName="Description document" ma:internalName="Description_x0020_document">
      <xsd:simpleType>
        <xsd:restriction base="dms:Note">
          <xsd:maxLength value="255"/>
        </xsd:restriction>
      </xsd:simpleType>
    </xsd:element>
    <xsd:element name="Item_x0020_projet_x0020_-_x0020_thème" ma:index="7" nillable="true" ma:displayName="Item projet - thème" ma:description="Item du projet ou du thème" ma:internalName="Item_x0020_projet_x0020__x002d__x0020_th_x00e8_me">
      <xsd:simpleType>
        <xsd:restriction base="dms:Text">
          <xsd:maxLength value="255"/>
        </xsd:restriction>
      </xsd:simpleType>
    </xsd:element>
    <xsd:element name="Document_x0020_externe" ma:index="8" nillable="true" ma:displayName="Document externe" ma:default="0" ma:internalName="Document_x0020_externe">
      <xsd:simpleType>
        <xsd:restriction base="dms:Boolean"/>
      </xsd:simpleType>
    </xsd:element>
    <xsd:element name="Identifiant_x0020_externe" ma:index="9" nillable="true" ma:displayName="Identifiant externe" ma:description="Code ou identifiant d’un document dans son système d'origine" ma:internalName="Identifiant_x0020_externe">
      <xsd:simpleType>
        <xsd:restriction base="dms:Text">
          <xsd:maxLength value="255"/>
        </xsd:restriction>
      </xsd:simpleType>
    </xsd:element>
    <xsd:element name="Version_x0020_du_x0020_document" ma:index="11" nillable="true" ma:displayName="Version du document" ma:internalName="Version_x0020_du_x0020_document">
      <xsd:simpleType>
        <xsd:restriction base="dms:Text">
          <xsd:maxLength value="255"/>
        </xsd:restriction>
      </xsd:simpleType>
    </xsd:element>
    <xsd:element name="ofd664c5e77c4154afc1fc6933f09672" ma:index="13" ma:taxonomy="true" ma:internalName="ofd664c5e77c4154afc1fc6933f09672" ma:taxonomyFieldName="Nature" ma:displayName="Nature" ma:default="" ma:fieldId="{8fd664c5-e77c-4154-afc1-fc6933f09672}" ma:sspId="54843339-79c1-4c32-8cde-95bc3b6485f5" ma:termSetId="fad0c9df-3817-471f-8402-8f175993360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57c5de1dab04755aaba3c0386b46478" ma:index="15" nillable="true" ma:taxonomy="true" ma:internalName="d57c5de1dab04755aaba3c0386b46478" ma:taxonomyFieldName="Projet_x0020__x002d__x0020_Th_x00e8_me" ma:displayName="Projet - Thème" ma:default="" ma:fieldId="{d57c5de1-dab0-4755-aaba-3c0386b46478}" ma:sspId="54843339-79c1-4c32-8cde-95bc3b6485f5" ma:termSetId="3b864cc6-eb92-4ae5-a3f1-e02abe29367f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a4b8915eeb464c8eb07f735f1f0e09f5" ma:index="20" nillable="true" ma:taxonomy="true" ma:internalName="a4b8915eeb464c8eb07f735f1f0e09f5" ma:taxonomyFieldName="Mots_x002d_cl_x00e9_s" ma:displayName="Mots-clés" ma:default="" ma:fieldId="{a4b8915e-eb46-4c8e-b07f-735f1f0e09f5}" ma:taxonomyMulti="true" ma:sspId="54843339-79c1-4c32-8cde-95bc3b6485f5" ma:termSetId="b4ce6f55-b410-4518-b408-b042b959bc1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dc50ce20b9d4fad92fe58cca04a10c2" ma:index="21" nillable="true" ma:taxonomy="true" ma:internalName="pdc50ce20b9d4fad92fe58cca04a10c2" ma:taxonomyFieldName="Type_x0020_mod_x00e8_le" ma:displayName="Type modèle" ma:default="" ma:fieldId="{9dc50ce2-0b9d-4fad-92fe-58cca04a10c2}" ma:sspId="54843339-79c1-4c32-8cde-95bc3b6485f5" ma:termSetId="aa4d3913-6979-4a12-b2fc-755b80a7fae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bedf3b570b445f38c5d2d1fb9820dd0" ma:index="22" ma:taxonomy="true" ma:internalName="nbedf3b570b445f38c5d2d1fb9820dd0" ma:taxonomyFieldName="Protection" ma:displayName="Protection" ma:default="20;#NP|cadf651c-c981-4cf9-9c64-0ba779488b3c" ma:fieldId="{7bedf3b5-70b4-45f3-8c5d-2d1fb9820dd0}" ma:sspId="54843339-79c1-4c32-8cde-95bc3b6485f5" ma:termSetId="96b5afae-ce68-487b-a960-ec0d30df308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Label" ma:index="23" nillable="true" ma:displayName="Taxonomy Catch All Column1" ma:hidden="true" ma:list="{a78a82ec-99e3-4d5f-bab7-da3e593a3e09}" ma:internalName="TaxCatchAllLabel" ma:readOnly="true" ma:showField="CatchAllDataLabel" ma:web="b0a812f8-5037-48d5-97b4-1401f3ccf28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4" nillable="true" ma:displayName="Taxonomy Catch All Column" ma:hidden="true" ma:list="{a78a82ec-99e3-4d5f-bab7-da3e593a3e09}" ma:internalName="TaxCatchAll" ma:showField="CatchAllData" ma:web="b0a812f8-5037-48d5-97b4-1401f3ccf28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25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26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7" nillable="true" ma:displayName="Conserver l’ID" ma:description="Conserver l’ID lors de l’ajout." ma:hidden="true" ma:internalName="_dlc_DocIdPersistId" ma:readOnly="true">
      <xsd:simpleType>
        <xsd:restriction base="dms:Boolean"/>
      </xsd:simpleType>
    </xsd:element>
    <xsd:element name="SharedWithUsers" ma:index="2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t_x0020_de_x0020_l_x2019_élément" ma:index="32" nillable="true" ma:displayName="Statut de l'élément" ma:internalName="Statut_x0020_de_x0020_l_x2019__x00e9_l_x00e9_ment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1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9" ma:displayName="Type de contenu"/>
        <xsd:element ref="dc:title" minOccurs="0" maxOccurs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6F1424-77E6-4E3B-9DDA-04F0BB0757F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0a812f8-5037-48d5-97b4-1401f3ccf285"/>
    <ds:schemaRef ds:uri="http://schemas.microsoft.com/sharepoint/v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5C763B5-E914-42C1-B6B3-BEFE1DC7BF8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750B853-C477-49B4-8C47-A41E744973A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19CECF8-8A6E-4D82-A501-CF0A7012FB64}"/>
</file>

<file path=docProps/app.xml><?xml version="1.0" encoding="utf-8"?>
<Properties xmlns="http://schemas.openxmlformats.org/officeDocument/2006/extended-properties" xmlns:vt="http://schemas.openxmlformats.org/officeDocument/2006/docPropsVTypes">
  <Template>2020PPT_SGA_16-9 v2</Template>
  <TotalTime>2532</TotalTime>
  <Words>2301</Words>
  <Application>Microsoft Office PowerPoint</Application>
  <PresentationFormat>Grand écran</PresentationFormat>
  <Paragraphs>627</Paragraphs>
  <Slides>43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49" baseType="lpstr">
      <vt:lpstr>Arial</vt:lpstr>
      <vt:lpstr>Calibri</vt:lpstr>
      <vt:lpstr>Marianne</vt:lpstr>
      <vt:lpstr>Marianne Light</vt:lpstr>
      <vt:lpstr>Verdana</vt:lpstr>
      <vt:lpstr>Thème Office</vt:lpstr>
      <vt:lpstr>Candidature &lt;Nom du candidat/groupement&gt;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l’étude de faisabilité de systèmes de sécurité globaux d’emprise qui démontre les capacités du candidat à concevoir des architectures techniques reposant sur des outils de supervision ou d’hypervision d’infrastructures complexes </vt:lpstr>
      <vt:lpstr>Référence relative à l’analyse d’offres dans le domaine de la sécurisation passive et/ou active d’emprise </vt:lpstr>
      <vt:lpstr>Référence relative à l’analyse d’offres dans le domaine de la sécurisation passive et/ou active d’emprise </vt:lpstr>
      <vt:lpstr>Référence relative à l’analyse d’offres dans le domaine de la sécurisation passive et/ou active d’emprise </vt:lpstr>
      <vt:lpstr>Référence relative à l’analyse d’offres dans le domaine de la sécurisation passive et/ou active d’emprise </vt:lpstr>
      <vt:lpstr>Référence relative à l’analyse d’offres dans le domaine de la sécurisation passive et/ou active d’emprise </vt:lpstr>
      <vt:lpstr>Référence relative à l’analyse d’offres dans le domaine de la sécurisation passive et/ou active d’emprise </vt:lpstr>
      <vt:lpstr>Référence relative à l’analyse d’offres dans le domaine de la sécurisation passive et/ou active d’emprise </vt:lpstr>
      <vt:lpstr>Référence relative à l’analyse d’offres dans le domaine de la sécurisation passive et/ou active d’emprise </vt:lpstr>
      <vt:lpstr>Référence relative à l’analyse d’offres dans le domaine de la sécurisation passive et/ou active d’emprise </vt:lpstr>
      <vt:lpstr>Référence relative à l’analyse d’offres dans le domaine de la sécurisation passive et/ou active d’emprise </vt:lpstr>
      <vt:lpstr>Référence relative à l’analyse d’offres dans le domaine de la sécurisation passive et/ou active d’emprise </vt:lpstr>
      <vt:lpstr>Référence relative à l’analyse d’offres dans le domaine de la sécurisation passive et/ou active d’emprise </vt:lpstr>
      <vt:lpstr>Référence relative à l’analyse d’offres dans le domaine de la sécurisation passive et/ou active d’emprise </vt:lpstr>
      <vt:lpstr>Référence relative à l’analyse d’offres dans le domaine de la sécurisation passive et/ou active d’emprise </vt:lpstr>
      <vt:lpstr>Référence relative à l’assistance à la maîtrise d’ouvrage dans le suivi de travaux dans les domaines de la sécurisation active (réseaux) et la sécurisation passive (infrastructures) d’emprise </vt:lpstr>
      <vt:lpstr>Référence relative à l’assistance à la maîtrise d’ouvrage dans le suivi de travaux dans les domaines de la sécurisation active (réseaux) et la sécurisation passive (infrastructures) d’emprise </vt:lpstr>
      <vt:lpstr>Référence relative à l’assistance à la maîtrise d’ouvrage dans le suivi de travaux dans les domaines de la sécurisation active (réseaux) et la sécurisation passive (infrastructures) d’emprise </vt:lpstr>
      <vt:lpstr>Référence relative à l’assistance à la maîtrise d’ouvrage dans le suivi de travaux dans les domaines de la sécurisation active (réseaux) et la sécurisation passive (infrastructures) d’emprise </vt:lpstr>
      <vt:lpstr>Référence relative à l’assistance à la maîtrise d’ouvrage dans le suivi de travaux dans les domaines de la sécurisation active (réseaux) et la sécurisation passive (infrastructures) d’emprise </vt:lpstr>
      <vt:lpstr>Référence relative à l’assistance à la maîtrise d’ouvrage dans le suivi de travaux dans les domaines de la sécurisation active (réseaux) et la sécurisation passive (infrastructures) d’emprise </vt:lpstr>
      <vt:lpstr>Référence relative à l’assistance à la maîtrise d’ouvrage dans le suivi de travaux dans les domaines de la sécurisation active (réseaux) et la sécurisation passive (infrastructures) d’emprise </vt:lpstr>
      <vt:lpstr>Référence relative à l’assistance à la maîtrise d’ouvrage dans le suivi de travaux dans les domaines de la sécurisation active (réseaux) et la sécurisation passive (infrastructures) d’emprise </vt:lpstr>
      <vt:lpstr>Référence relative à l’assistance à la maîtrise d’ouvrage dans le suivi de travaux dans les domaines de la sécurisation active (réseaux) et la sécurisation passive (infrastructures) d’emprise </vt:lpstr>
      <vt:lpstr>Référence relative à l’assistance à la maîtrise d’ouvrage dans le suivi de travaux dans les domaines de la sécurisation active (réseaux) et la sécurisation passive (infrastructures) d’emprise </vt:lpstr>
      <vt:lpstr>Référence relative à l’assistance à la maîtrise d’ouvrage dans le suivi de travaux dans les domaines de la sécurisation active (réseaux) et la sécurisation passive (infrastructures) d’emprise </vt:lpstr>
      <vt:lpstr>Référence relative à l’assistance à la maîtrise d’ouvrage dans le suivi de travaux dans les domaines de la sécurisation active (réseaux) et la sécurisation passive (infrastructures) d’emprise </vt:lpstr>
      <vt:lpstr>Référence relative à l’assistance à la maîtrise d’ouvrage dans le suivi de travaux dans les domaines de la sécurisation active (réseaux) et la sécurisation passive (infrastructures) d’emprise </vt:lpstr>
      <vt:lpstr>Référence relative à l’assistance à la maîtrise d’ouvrage dans le suivi de travaux dans les domaines de la sécurisation active (réseaux) et la sécurisation passive (infrastructures) d’emprise </vt:lpstr>
    </vt:vector>
  </TitlesOfParts>
  <Company>Ministère des Armées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CIBIEL Franck ATTACH PAL ADM.ETA</dc:creator>
  <cp:lastModifiedBy>LAURENT Aurelien TSEF 2CL</cp:lastModifiedBy>
  <cp:revision>204</cp:revision>
  <cp:lastPrinted>2022-02-11T07:33:00Z</cp:lastPrinted>
  <dcterms:created xsi:type="dcterms:W3CDTF">2020-06-11T10:49:42Z</dcterms:created>
  <dcterms:modified xsi:type="dcterms:W3CDTF">2026-03-25T08:49:21Z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0x0101000C1FEF98C537284FA027D7DCB5BFF1080200B2979D47CF956847A9EA4DDE1D88C53A</vt:lpwstr>
  </property>
  <property fmtid="{D5CDD505-2E9C-101B-9397-08002B2CF9AE}" pid="3" name="_dlc_DocIdItemGuid">
    <vt:lpwstr>d4d4ef44-a9d2-4488-b8c2-6c4232cc86a8</vt:lpwstr>
  </property>
  <property fmtid="{D5CDD505-2E9C-101B-9397-08002B2CF9AE}" pid="4" name="Nature">
    <vt:lpwstr>47;#Présentation|f0a54177-4a83-4e2a-aefd-192fc521bc84</vt:lpwstr>
  </property>
  <property fmtid="{D5CDD505-2E9C-101B-9397-08002B2CF9AE}" pid="5" name="Mots-clés">
    <vt:lpwstr/>
  </property>
  <property fmtid="{D5CDD505-2E9C-101B-9397-08002B2CF9AE}" pid="6" name="Projet - Thème">
    <vt:lpwstr/>
  </property>
  <property fmtid="{D5CDD505-2E9C-101B-9397-08002B2CF9AE}" pid="7" name="Protection">
    <vt:lpwstr>20;#NP|cadf651c-c981-4cf9-9c64-0ba779488b3c</vt:lpwstr>
  </property>
  <property fmtid="{D5CDD505-2E9C-101B-9397-08002B2CF9AE}" pid="8" name="Type modèle">
    <vt:lpwstr/>
  </property>
</Properties>
</file>