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60" r:id="rId2"/>
    <p:sldId id="263" r:id="rId3"/>
    <p:sldId id="264" r:id="rId4"/>
    <p:sldId id="266" r:id="rId5"/>
    <p:sldId id="267" r:id="rId6"/>
    <p:sldId id="268" r:id="rId7"/>
    <p:sldId id="269" r:id="rId8"/>
    <p:sldId id="270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3F3"/>
    <a:srgbClr val="FF7C80"/>
    <a:srgbClr val="339966"/>
    <a:srgbClr val="1FC777"/>
    <a:srgbClr val="FEE6F4"/>
    <a:srgbClr val="F5F6F6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A1FBEBFD-D82E-4875-90B6-F6AF101376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4D9045F-56E5-437D-9968-7C93CAAAAC1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F2DFC0-6709-4EBC-8764-C0712FAF69ED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0C2D0CE-9394-4D4B-A3E8-714A94BB989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3394E5F-DD6F-4B7D-AF77-0AD085BE996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C66C3C-EAA5-4A10-BDDA-9A536BE7D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40825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DBD633-0FBB-4B20-BA34-F2D67745D8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F357D8C-5130-4232-BD3E-5D95A921A4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5EC3D1E-4FC0-4BCE-AAEE-98C1726FA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A2837-C70B-47C4-BCCE-018F99F03865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D4290EC-630C-4627-A685-4364E96D9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B7292AC-B19F-4F2D-86C6-D369DD6A4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7C6E-8E15-468A-9EAF-C6EBBDB939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6034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398B3A-AF5A-4FDE-AFEC-66B8FEF0F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F90DB81-47EF-4137-977D-A76020DCB4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44DA509-A465-4CC5-B6FB-A56A36580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A2837-C70B-47C4-BCCE-018F99F03865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A1A9183-251E-4EA0-93B7-30DC34963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E33DA94-4608-4415-893B-7DD4FBEC3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7C6E-8E15-468A-9EAF-C6EBBDB939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3029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98C8B6E7-CA0F-4AC8-A48D-D0AEF80D63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3D6E055-8136-4B83-B03B-D14DB376AA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8508AE5-2B75-4386-B37D-ED72DC3EC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A2837-C70B-47C4-BCCE-018F99F03865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D0C798E-8042-493D-B0B2-C478A8294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E5AB52-59F2-4D73-BD50-20E8FB92B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7C6E-8E15-468A-9EAF-C6EBBDB939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4951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CD22A7-3921-440B-92BB-6E5870A9A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CA5A82-7A12-4E9B-BF5C-BB016D67D5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81EDDDC-EBD6-41AD-8589-8FF902771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A2837-C70B-47C4-BCCE-018F99F03865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7D93D07-E2A4-46FE-B8C6-900EECE94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B31CF77-0EC1-4EE5-87C0-BCA8B30DD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7C6E-8E15-468A-9EAF-C6EBBDB939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658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48ABC0-5AE7-46FB-B76F-5DDAAA9B3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A5348CD-DA9F-4622-8717-A1977E81B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8D78A88-F8E7-4314-9223-3DF60C056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A2837-C70B-47C4-BCCE-018F99F03865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54B267C-1CEE-4E22-902E-49D87FFCF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FF665C5-5C99-422B-8DC4-5BF665FF8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7C6E-8E15-468A-9EAF-C6EBBDB939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6520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3A6BC1-BC82-40E9-8221-6CAB3370E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2CCF708-2DAF-4D2B-8A2E-0C70DD3962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25DF752-E16C-4AC3-ADE7-1D3B1ABC5A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1AA3876-4E3C-4DD5-B456-E7E78A349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A2837-C70B-47C4-BCCE-018F99F03865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C510ADB-1F2F-4A72-B98C-A3D91DF97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2A2DE74-7920-4470-ABE4-2D5391F0A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7C6E-8E15-468A-9EAF-C6EBBDB939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7144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037881-9480-46A1-9CBA-9A7FC5883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FD9D6CB-7F05-4DA4-8B2A-0EE445BD05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320593F-A459-4FD9-A93F-73A6ABB6F9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66B9296-416B-4605-A7D6-2273AF33EA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69C51DF-F401-45AD-84EC-E527831586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3D9A44D-F04B-4A52-8A06-E4CEE03D3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A2837-C70B-47C4-BCCE-018F99F03865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54B658C-4B63-42C2-BA96-2A0B1ABDB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A25F33B-5164-482F-B284-9292F238D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7C6E-8E15-468A-9EAF-C6EBBDB939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3895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888187-8F08-4786-9689-DBD790BF5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1F375B1-2972-4930-A41C-740D5393F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A2837-C70B-47C4-BCCE-018F99F03865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B99796A-9239-4ABD-99B0-FD7BEB53F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96B6D3F-886A-4F66-B905-FD62BA1AC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7C6E-8E15-468A-9EAF-C6EBBDB939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3413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A2BD4EC-1E12-447F-915A-19464EB51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A2837-C70B-47C4-BCCE-018F99F03865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DB6C27-BB1A-4176-8C69-23368AC34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F84C882-C2E1-46DC-81AB-666633BB6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7C6E-8E15-468A-9EAF-C6EBBDB939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873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A30B85-493D-4212-A37E-3BB626A04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631DC84-216A-49A7-B9F0-C81D0AD14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CAA0F03-39FB-4554-BB22-A89AE24233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F7C82EC-239A-403B-A8DC-05A9EA890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A2837-C70B-47C4-BCCE-018F99F03865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522D230-AFB0-46F2-A48F-D7131E89E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DD9D13F-79AE-4E5A-B422-23A9F3A30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7C6E-8E15-468A-9EAF-C6EBBDB939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4434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6AB138-34F7-44B4-B7E7-4E7D46F6C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675C0FA-D414-40D0-9983-EFFB70ABBE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F04C6EE-962D-458D-AEAB-46C17418DF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DC7D498-B6F6-4D51-B0E3-1C240CE5D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A2837-C70B-47C4-BCCE-018F99F03865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1E13D4D-639D-440E-93C7-0F8DC1375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C57DF9C-0D79-4E30-A7BE-0506D4236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67C6E-8E15-468A-9EAF-C6EBBDB939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5718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87E217F-3CE8-4A4D-88CC-4D723B4FD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654E0E5-636D-4455-B491-32D24DECA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2A2B44-D5E9-4ECB-8FED-755F19FF10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A2837-C70B-47C4-BCCE-018F99F03865}" type="datetimeFigureOut">
              <a:rPr lang="fr-FR" smtClean="0"/>
              <a:t>12/09/2025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0C7B316-CE89-4480-8901-3A287BCC8B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B79669-4B14-41F7-9493-2BEF1CE06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67C6E-8E15-468A-9EAF-C6EBBDB939AD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81CE29-CC8F-42AC-8CDC-EF61B6021BA8}"/>
              </a:ext>
            </a:extLst>
          </p:cNvPr>
          <p:cNvSpPr/>
          <p:nvPr userDrawn="1"/>
        </p:nvSpPr>
        <p:spPr>
          <a:xfrm>
            <a:off x="790135" y="5590717"/>
            <a:ext cx="10415843" cy="1397905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5400000" sx="101000" sy="101000" algn="t" rotWithShape="0">
              <a:schemeClr val="accent3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131AB2F-5F36-4927-98DE-A24F5873A74D}"/>
              </a:ext>
            </a:extLst>
          </p:cNvPr>
          <p:cNvSpPr/>
          <p:nvPr userDrawn="1"/>
        </p:nvSpPr>
        <p:spPr>
          <a:xfrm>
            <a:off x="787790" y="1528502"/>
            <a:ext cx="10415843" cy="393751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5400000" sx="101000" sy="101000" algn="t" rotWithShape="0">
              <a:schemeClr val="accent3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4D6ECCD-5B82-46EC-88C1-B910AA79ECB5}"/>
              </a:ext>
            </a:extLst>
          </p:cNvPr>
          <p:cNvSpPr/>
          <p:nvPr userDrawn="1"/>
        </p:nvSpPr>
        <p:spPr>
          <a:xfrm>
            <a:off x="778629" y="73891"/>
            <a:ext cx="10415843" cy="134860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5400000" sx="101000" sy="101000" algn="t" rotWithShape="0">
              <a:schemeClr val="accent3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D7044289-E3EC-4579-9900-8FCCE1C9B667}"/>
              </a:ext>
            </a:extLst>
          </p:cNvPr>
          <p:cNvGrpSpPr/>
          <p:nvPr userDrawn="1"/>
        </p:nvGrpSpPr>
        <p:grpSpPr>
          <a:xfrm>
            <a:off x="918026" y="116259"/>
            <a:ext cx="10137048" cy="654545"/>
            <a:chOff x="825850" y="323224"/>
            <a:chExt cx="10208237" cy="654545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579381E0-61E8-46B7-A788-19BFA7E65E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/>
            <a:srcRect t="1" b="41262"/>
            <a:stretch/>
          </p:blipFill>
          <p:spPr>
            <a:xfrm>
              <a:off x="825850" y="323224"/>
              <a:ext cx="10208237" cy="654545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5E44D68-9618-486C-BEE0-CA97F050DBDC}"/>
                </a:ext>
              </a:extLst>
            </p:cNvPr>
            <p:cNvSpPr/>
            <p:nvPr/>
          </p:nvSpPr>
          <p:spPr>
            <a:xfrm>
              <a:off x="3274646" y="323224"/>
              <a:ext cx="3689572" cy="6455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CA57EA52-F87B-4208-B17B-3C7AEB38D372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356581" y="5603955"/>
            <a:ext cx="8380251" cy="1661601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5C6FF1C1-5E29-46CF-83D8-B011990D7853}"/>
              </a:ext>
            </a:extLst>
          </p:cNvPr>
          <p:cNvSpPr txBox="1"/>
          <p:nvPr userDrawn="1"/>
        </p:nvSpPr>
        <p:spPr>
          <a:xfrm>
            <a:off x="2526763" y="211366"/>
            <a:ext cx="4830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Administration de l’Ecosystème de Référence de l’information sur les Crues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9F01343-3776-40BF-9116-BA782E11EF7F}"/>
              </a:ext>
            </a:extLst>
          </p:cNvPr>
          <p:cNvSpPr/>
          <p:nvPr userDrawn="1"/>
        </p:nvSpPr>
        <p:spPr>
          <a:xfrm>
            <a:off x="838200" y="97978"/>
            <a:ext cx="159328" cy="759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AF69AD3-8645-4302-9828-033A9905FD3C}"/>
              </a:ext>
            </a:extLst>
          </p:cNvPr>
          <p:cNvSpPr/>
          <p:nvPr userDrawn="1"/>
        </p:nvSpPr>
        <p:spPr>
          <a:xfrm>
            <a:off x="10992443" y="97978"/>
            <a:ext cx="159328" cy="759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A8A3B6C-DFA9-4520-9CB1-C6EFC293B8E7}"/>
              </a:ext>
            </a:extLst>
          </p:cNvPr>
          <p:cNvSpPr/>
          <p:nvPr userDrawn="1"/>
        </p:nvSpPr>
        <p:spPr>
          <a:xfrm>
            <a:off x="787790" y="980394"/>
            <a:ext cx="2580641" cy="439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Recherche / Consultation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88EFAC6-604B-4F69-A2CA-FB21566F9271}"/>
              </a:ext>
            </a:extLst>
          </p:cNvPr>
          <p:cNvSpPr/>
          <p:nvPr userDrawn="1"/>
        </p:nvSpPr>
        <p:spPr>
          <a:xfrm>
            <a:off x="3377591" y="945195"/>
            <a:ext cx="2500581" cy="459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Gestion des demandes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1E7FAC5-39DE-4A09-934F-E1D8B78354D5}"/>
              </a:ext>
            </a:extLst>
          </p:cNvPr>
          <p:cNvSpPr/>
          <p:nvPr userDrawn="1"/>
        </p:nvSpPr>
        <p:spPr>
          <a:xfrm>
            <a:off x="5877479" y="977735"/>
            <a:ext cx="1959248" cy="43210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Administration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FE3A2FC1-160A-4DB6-B742-A57D90CC21B2}"/>
              </a:ext>
            </a:extLst>
          </p:cNvPr>
          <p:cNvGrpSpPr/>
          <p:nvPr userDrawn="1"/>
        </p:nvGrpSpPr>
        <p:grpSpPr>
          <a:xfrm>
            <a:off x="3077427" y="1123442"/>
            <a:ext cx="228600" cy="133509"/>
            <a:chOff x="1997075" y="631825"/>
            <a:chExt cx="228600" cy="133509"/>
          </a:xfrm>
          <a:solidFill>
            <a:schemeClr val="accent1">
              <a:lumMod val="20000"/>
              <a:lumOff val="80000"/>
            </a:schemeClr>
          </a:solidFill>
        </p:grpSpPr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7C3E61FA-36AC-42CB-98A8-D150779BB48A}"/>
                </a:ext>
              </a:extLst>
            </p:cNvPr>
            <p:cNvCxnSpPr/>
            <p:nvPr/>
          </p:nvCxnSpPr>
          <p:spPr>
            <a:xfrm>
              <a:off x="1997075" y="631825"/>
              <a:ext cx="114300" cy="133509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C28F5251-A2A0-46B2-8428-AA184C74E2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11375" y="631825"/>
              <a:ext cx="114300" cy="133509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12D12A09-3A18-444E-A855-395AD5C6D225}"/>
              </a:ext>
            </a:extLst>
          </p:cNvPr>
          <p:cNvGrpSpPr/>
          <p:nvPr userDrawn="1"/>
        </p:nvGrpSpPr>
        <p:grpSpPr>
          <a:xfrm>
            <a:off x="7523279" y="1121471"/>
            <a:ext cx="228600" cy="133509"/>
            <a:chOff x="1997075" y="631825"/>
            <a:chExt cx="228600" cy="133509"/>
          </a:xfrm>
        </p:grpSpPr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0AA2B8F8-3FD4-49DE-8761-6CC4C51B9DF2}"/>
                </a:ext>
              </a:extLst>
            </p:cNvPr>
            <p:cNvCxnSpPr/>
            <p:nvPr/>
          </p:nvCxnSpPr>
          <p:spPr>
            <a:xfrm>
              <a:off x="1997075" y="631825"/>
              <a:ext cx="114300" cy="1335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20153966-DD2A-4A3B-8E40-2C61F1117D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11375" y="631825"/>
              <a:ext cx="114300" cy="1335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3564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svg"/><Relationship Id="rId7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10" Type="http://schemas.openxmlformats.org/officeDocument/2006/relationships/image" Target="../media/image6.svg"/><Relationship Id="rId4" Type="http://schemas.openxmlformats.org/officeDocument/2006/relationships/image" Target="../media/image9.png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8.svg"/><Relationship Id="rId7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BE590DE-FF0C-4357-9406-D80BDB53574F}"/>
              </a:ext>
            </a:extLst>
          </p:cNvPr>
          <p:cNvSpPr/>
          <p:nvPr/>
        </p:nvSpPr>
        <p:spPr>
          <a:xfrm>
            <a:off x="787790" y="953010"/>
            <a:ext cx="2580641" cy="459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00"/>
                </a:highlight>
              </a:rPr>
              <a:t>Recherche  / </a:t>
            </a:r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Consultation</a:t>
            </a:r>
            <a:endParaRPr lang="fr-FR" sz="1200" dirty="0">
              <a:solidFill>
                <a:schemeClr val="tx1">
                  <a:lumMod val="65000"/>
                  <a:lumOff val="35000"/>
                </a:schemeClr>
              </a:solidFill>
              <a:highlight>
                <a:srgbClr val="FFFF00"/>
              </a:highlight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CB38A1-C714-48BA-8291-50F3AF7F4B1B}"/>
              </a:ext>
            </a:extLst>
          </p:cNvPr>
          <p:cNvSpPr/>
          <p:nvPr/>
        </p:nvSpPr>
        <p:spPr>
          <a:xfrm>
            <a:off x="3377591" y="953010"/>
            <a:ext cx="2500581" cy="459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Gestion des demandes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A3EAF20-36FD-4F82-951C-6F4A856B8920}"/>
              </a:ext>
            </a:extLst>
          </p:cNvPr>
          <p:cNvSpPr/>
          <p:nvPr/>
        </p:nvSpPr>
        <p:spPr>
          <a:xfrm>
            <a:off x="5887330" y="950061"/>
            <a:ext cx="1959248" cy="459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Administration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8D0BB61-0C86-46B5-ADF0-20B810FDDDAC}"/>
              </a:ext>
            </a:extLst>
          </p:cNvPr>
          <p:cNvSpPr/>
          <p:nvPr/>
        </p:nvSpPr>
        <p:spPr>
          <a:xfrm>
            <a:off x="7837426" y="950061"/>
            <a:ext cx="3149442" cy="459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/>
              <a:t>…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A16FE205-882F-4DD1-83A6-B38DF9380DBC}"/>
              </a:ext>
            </a:extLst>
          </p:cNvPr>
          <p:cNvCxnSpPr/>
          <p:nvPr/>
        </p:nvCxnSpPr>
        <p:spPr>
          <a:xfrm>
            <a:off x="778630" y="1431515"/>
            <a:ext cx="10217400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152400" dist="76200" dir="8400000" sx="101000" sy="101000" algn="ctr" rotWithShape="0">
              <a:schemeClr val="accent1">
                <a:lumMod val="50000"/>
              </a:schemeClr>
            </a:outerShdw>
          </a:effectLst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3D4C8DBA-3E74-4A12-8F26-7FD2F34DB266}"/>
              </a:ext>
            </a:extLst>
          </p:cNvPr>
          <p:cNvSpPr txBox="1"/>
          <p:nvPr/>
        </p:nvSpPr>
        <p:spPr>
          <a:xfrm>
            <a:off x="2526763" y="211366"/>
            <a:ext cx="4830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Administration de l’Ecosystème de Référence de l’information sur les Crues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AB415E7-8314-4298-BBDF-DA3F74B28925}"/>
              </a:ext>
            </a:extLst>
          </p:cNvPr>
          <p:cNvSpPr/>
          <p:nvPr/>
        </p:nvSpPr>
        <p:spPr>
          <a:xfrm>
            <a:off x="10744396" y="144778"/>
            <a:ext cx="332509" cy="654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DA310DB6-19F5-4385-A59C-4A38F7FD9C92}"/>
              </a:ext>
            </a:extLst>
          </p:cNvPr>
          <p:cNvCxnSpPr>
            <a:cxnSpLocks/>
          </p:cNvCxnSpPr>
          <p:nvPr/>
        </p:nvCxnSpPr>
        <p:spPr>
          <a:xfrm>
            <a:off x="787790" y="977765"/>
            <a:ext cx="10406682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15" name="Image 14">
            <a:extLst>
              <a:ext uri="{FF2B5EF4-FFF2-40B4-BE49-F238E27FC236}">
                <a16:creationId xmlns:a16="http://schemas.microsoft.com/office/drawing/2014/main" id="{3744687D-D5D0-4F2B-8AC5-84A3B858A1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432" y="1558195"/>
            <a:ext cx="6166485" cy="3794071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BC4166EF-03FC-47C2-A59C-CD28CDFEAB21}"/>
              </a:ext>
            </a:extLst>
          </p:cNvPr>
          <p:cNvSpPr txBox="1"/>
          <p:nvPr/>
        </p:nvSpPr>
        <p:spPr>
          <a:xfrm>
            <a:off x="6446999" y="1701631"/>
            <a:ext cx="17123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Marianne" panose="02000000000000000000" pitchFamily="2" charset="0"/>
              </a:rPr>
              <a:t>Eléments affichés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5A69FAC1-26A2-498D-AA8B-8BCE300D6C78}"/>
              </a:ext>
            </a:extLst>
          </p:cNvPr>
          <p:cNvSpPr txBox="1"/>
          <p:nvPr/>
        </p:nvSpPr>
        <p:spPr>
          <a:xfrm>
            <a:off x="6501698" y="2031659"/>
            <a:ext cx="1560042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SPC</a:t>
            </a:r>
          </a:p>
          <a:p>
            <a:pPr marL="228600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Territoires</a:t>
            </a:r>
          </a:p>
          <a:p>
            <a:pPr marL="228600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Tronçons</a:t>
            </a:r>
          </a:p>
          <a:p>
            <a:pPr marL="228600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Zones de vigilance</a:t>
            </a:r>
          </a:p>
          <a:p>
            <a:pPr marL="228600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Stations</a:t>
            </a:r>
          </a:p>
          <a:p>
            <a:pPr marL="685800" lvl="1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Avancées</a:t>
            </a:r>
          </a:p>
          <a:p>
            <a:pPr marL="685800" lvl="1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Standard</a:t>
            </a:r>
          </a:p>
          <a:p>
            <a:pPr marL="685800" lvl="1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Vigilance</a:t>
            </a:r>
          </a:p>
          <a:p>
            <a:pPr marL="685800" lvl="1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Vigicrues</a:t>
            </a:r>
          </a:p>
          <a:p>
            <a:pPr marL="685800" lvl="1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ZIP</a:t>
            </a:r>
          </a:p>
          <a:p>
            <a:pPr marL="228600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Cours d’eau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9DB7CE57-69EC-4803-8020-D12CB008E83F}"/>
              </a:ext>
            </a:extLst>
          </p:cNvPr>
          <p:cNvSpPr txBox="1"/>
          <p:nvPr/>
        </p:nvSpPr>
        <p:spPr>
          <a:xfrm>
            <a:off x="6501698" y="2435278"/>
            <a:ext cx="526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dirty="0"/>
              <a:t> 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5157DD40-1C15-4F7F-B88F-7FDE75A6E37F}"/>
              </a:ext>
            </a:extLst>
          </p:cNvPr>
          <p:cNvSpPr txBox="1"/>
          <p:nvPr/>
        </p:nvSpPr>
        <p:spPr>
          <a:xfrm>
            <a:off x="6958897" y="3114149"/>
            <a:ext cx="526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dirty="0"/>
              <a:t> 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EF44C8E0-0698-437E-B17D-C16D7F321171}"/>
              </a:ext>
            </a:extLst>
          </p:cNvPr>
          <p:cNvSpPr txBox="1"/>
          <p:nvPr/>
        </p:nvSpPr>
        <p:spPr>
          <a:xfrm>
            <a:off x="6963519" y="3340440"/>
            <a:ext cx="526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dirty="0"/>
              <a:t> </a:t>
            </a:r>
          </a:p>
        </p:txBody>
      </p: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2B7D61CF-A8B8-4B00-B5A4-4E1D091B5AA2}"/>
              </a:ext>
            </a:extLst>
          </p:cNvPr>
          <p:cNvCxnSpPr/>
          <p:nvPr/>
        </p:nvCxnSpPr>
        <p:spPr>
          <a:xfrm>
            <a:off x="8097600" y="2619944"/>
            <a:ext cx="3694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Ellipse 50">
            <a:extLst>
              <a:ext uri="{FF2B5EF4-FFF2-40B4-BE49-F238E27FC236}">
                <a16:creationId xmlns:a16="http://schemas.microsoft.com/office/drawing/2014/main" id="{B28D2046-E5CF-433D-A583-CD896152163B}"/>
              </a:ext>
            </a:extLst>
          </p:cNvPr>
          <p:cNvSpPr/>
          <p:nvPr/>
        </p:nvSpPr>
        <p:spPr>
          <a:xfrm>
            <a:off x="8163945" y="3240616"/>
            <a:ext cx="101330" cy="99824"/>
          </a:xfrm>
          <a:prstGeom prst="ellips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0589C545-2C83-4367-8DB1-C52031B09331}"/>
              </a:ext>
            </a:extLst>
          </p:cNvPr>
          <p:cNvSpPr/>
          <p:nvPr/>
        </p:nvSpPr>
        <p:spPr>
          <a:xfrm>
            <a:off x="8159327" y="3476140"/>
            <a:ext cx="101330" cy="99824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6F79E2DA-6770-4628-85AC-2D38B4E45979}"/>
              </a:ext>
            </a:extLst>
          </p:cNvPr>
          <p:cNvSpPr txBox="1"/>
          <p:nvPr/>
        </p:nvSpPr>
        <p:spPr>
          <a:xfrm>
            <a:off x="6435495" y="4727181"/>
            <a:ext cx="18437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Marianne" panose="02000000000000000000" pitchFamily="2" charset="0"/>
              </a:rPr>
              <a:t>Date du référentiel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68ED0196-F5C1-4430-85BB-750EC7F074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7377" y="4658588"/>
            <a:ext cx="369455" cy="376361"/>
          </a:xfrm>
          <a:prstGeom prst="rect">
            <a:avLst/>
          </a:prstGeom>
        </p:spPr>
      </p:pic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379C4B0A-B217-4ECB-80AD-DB266D2CD418}"/>
              </a:ext>
            </a:extLst>
          </p:cNvPr>
          <p:cNvSpPr/>
          <p:nvPr/>
        </p:nvSpPr>
        <p:spPr>
          <a:xfrm>
            <a:off x="8260657" y="4727181"/>
            <a:ext cx="1028854" cy="307768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200" dirty="0">
                <a:solidFill>
                  <a:schemeClr val="tx1"/>
                </a:solidFill>
              </a:rPr>
              <a:t>05/07/2025</a:t>
            </a:r>
          </a:p>
        </p:txBody>
      </p:sp>
      <p:grpSp>
        <p:nvGrpSpPr>
          <p:cNvPr id="53" name="Groupe 52">
            <a:extLst>
              <a:ext uri="{FF2B5EF4-FFF2-40B4-BE49-F238E27FC236}">
                <a16:creationId xmlns:a16="http://schemas.microsoft.com/office/drawing/2014/main" id="{1C807583-71DA-481D-9D3D-1AFDFC6CA1A6}"/>
              </a:ext>
            </a:extLst>
          </p:cNvPr>
          <p:cNvGrpSpPr/>
          <p:nvPr/>
        </p:nvGrpSpPr>
        <p:grpSpPr>
          <a:xfrm>
            <a:off x="3077427" y="1123442"/>
            <a:ext cx="228600" cy="133509"/>
            <a:chOff x="1997075" y="631825"/>
            <a:chExt cx="228600" cy="133509"/>
          </a:xfrm>
        </p:grpSpPr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45B773C2-FBF2-4B14-B636-FEE9F5B70BAE}"/>
                </a:ext>
              </a:extLst>
            </p:cNvPr>
            <p:cNvCxnSpPr/>
            <p:nvPr/>
          </p:nvCxnSpPr>
          <p:spPr>
            <a:xfrm>
              <a:off x="1997075" y="631825"/>
              <a:ext cx="114300" cy="1335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B159B7CA-80AB-49DB-AF1B-8021DAACC83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11375" y="631825"/>
              <a:ext cx="114300" cy="1335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e 59">
            <a:extLst>
              <a:ext uri="{FF2B5EF4-FFF2-40B4-BE49-F238E27FC236}">
                <a16:creationId xmlns:a16="http://schemas.microsoft.com/office/drawing/2014/main" id="{2AAA507E-F99A-47EC-8504-1F24A33668C1}"/>
              </a:ext>
            </a:extLst>
          </p:cNvPr>
          <p:cNvGrpSpPr/>
          <p:nvPr/>
        </p:nvGrpSpPr>
        <p:grpSpPr>
          <a:xfrm>
            <a:off x="7523279" y="1121471"/>
            <a:ext cx="228600" cy="133509"/>
            <a:chOff x="1997075" y="631825"/>
            <a:chExt cx="228600" cy="133509"/>
          </a:xfrm>
        </p:grpSpPr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744EC424-87EF-4260-8ED7-C291468A51EC}"/>
                </a:ext>
              </a:extLst>
            </p:cNvPr>
            <p:cNvCxnSpPr/>
            <p:nvPr/>
          </p:nvCxnSpPr>
          <p:spPr>
            <a:xfrm>
              <a:off x="1997075" y="631825"/>
              <a:ext cx="114300" cy="1335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B891FF37-FDE9-4179-A197-516441641B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11375" y="631825"/>
              <a:ext cx="114300" cy="1335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A99EEBAE-3311-4915-BD57-D99844D26256}"/>
              </a:ext>
            </a:extLst>
          </p:cNvPr>
          <p:cNvSpPr/>
          <p:nvPr/>
        </p:nvSpPr>
        <p:spPr>
          <a:xfrm>
            <a:off x="9665238" y="214525"/>
            <a:ext cx="1172357" cy="2575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L. CLAVEL   </a:t>
            </a:r>
            <a:r>
              <a:rPr lang="fr-F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</a:t>
            </a:r>
            <a:r>
              <a:rPr lang="fr-FR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2B16CA2-A0F4-478F-B11F-839777409526}"/>
              </a:ext>
            </a:extLst>
          </p:cNvPr>
          <p:cNvSpPr/>
          <p:nvPr/>
        </p:nvSpPr>
        <p:spPr>
          <a:xfrm>
            <a:off x="9665237" y="472050"/>
            <a:ext cx="1172358" cy="99978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5400000" algn="t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ysClr val="windowText" lastClr="000000"/>
                </a:solidFill>
                <a:highlight>
                  <a:srgbClr val="FFFF00"/>
                </a:highlight>
              </a:rPr>
              <a:t>préférences</a:t>
            </a:r>
          </a:p>
          <a:p>
            <a:pPr algn="ctr"/>
            <a:r>
              <a:rPr lang="fr-FR" sz="1200" dirty="0">
                <a:solidFill>
                  <a:sysClr val="windowText" lastClr="000000"/>
                </a:solidFill>
                <a:highlight>
                  <a:srgbClr val="FFFF00"/>
                </a:highlight>
              </a:rPr>
              <a:t>recherches</a:t>
            </a:r>
          </a:p>
          <a:p>
            <a:pPr algn="ctr"/>
            <a:r>
              <a:rPr lang="fr-FR" sz="1200" dirty="0">
                <a:solidFill>
                  <a:sysClr val="windowText" lastClr="000000"/>
                </a:solidFill>
                <a:highlight>
                  <a:srgbClr val="FFFF00"/>
                </a:highlight>
              </a:rPr>
              <a:t>sauvegardes</a:t>
            </a:r>
            <a:br>
              <a:rPr lang="fr-FR" sz="1200" dirty="0">
                <a:solidFill>
                  <a:sysClr val="windowText" lastClr="000000"/>
                </a:solidFill>
                <a:highlight>
                  <a:srgbClr val="FFFF00"/>
                </a:highlight>
              </a:rPr>
            </a:br>
            <a:endParaRPr lang="fr-FR" sz="1200" dirty="0">
              <a:solidFill>
                <a:sysClr val="windowText" lastClr="000000"/>
              </a:solidFill>
              <a:highlight>
                <a:srgbClr val="FFFF00"/>
              </a:highlight>
            </a:endParaRPr>
          </a:p>
          <a:p>
            <a:pPr algn="ctr"/>
            <a:r>
              <a:rPr lang="fr-FR" sz="1200" i="1" dirty="0">
                <a:solidFill>
                  <a:sysClr val="windowText" lastClr="000000"/>
                </a:solidFill>
                <a:highlight>
                  <a:srgbClr val="FFFF00"/>
                </a:highlight>
              </a:rPr>
              <a:t>me déconnecter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E3C01B32-7A9C-43FE-9644-D541569C8C91}"/>
              </a:ext>
            </a:extLst>
          </p:cNvPr>
          <p:cNvSpPr txBox="1"/>
          <p:nvPr/>
        </p:nvSpPr>
        <p:spPr>
          <a:xfrm>
            <a:off x="759724" y="1558195"/>
            <a:ext cx="23217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rgbClr val="FF0000"/>
                </a:solidFill>
              </a:rPr>
              <a:t>La recherche se fait à partir d’un type d’objet que l’on consulte par la suite (diapos ‘zones de vigilance’)</a:t>
            </a:r>
          </a:p>
        </p:txBody>
      </p:sp>
      <p:cxnSp>
        <p:nvCxnSpPr>
          <p:cNvPr id="34" name="Connecteur droit avec flèche 33">
            <a:extLst>
              <a:ext uri="{FF2B5EF4-FFF2-40B4-BE49-F238E27FC236}">
                <a16:creationId xmlns:a16="http://schemas.microsoft.com/office/drawing/2014/main" id="{69FFDD29-E3B1-4E10-8057-81ABEC680CFB}"/>
              </a:ext>
            </a:extLst>
          </p:cNvPr>
          <p:cNvCxnSpPr>
            <a:cxnSpLocks/>
            <a:stCxn id="33" idx="0"/>
          </p:cNvCxnSpPr>
          <p:nvPr/>
        </p:nvCxnSpPr>
        <p:spPr>
          <a:xfrm flipH="1" flipV="1">
            <a:off x="1725433" y="1238093"/>
            <a:ext cx="195182" cy="320102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ZoneTexte 36">
            <a:extLst>
              <a:ext uri="{FF2B5EF4-FFF2-40B4-BE49-F238E27FC236}">
                <a16:creationId xmlns:a16="http://schemas.microsoft.com/office/drawing/2014/main" id="{A4629176-9AD3-4326-965F-9BB094DAD13F}"/>
              </a:ext>
            </a:extLst>
          </p:cNvPr>
          <p:cNvSpPr txBox="1"/>
          <p:nvPr/>
        </p:nvSpPr>
        <p:spPr>
          <a:xfrm>
            <a:off x="4818513" y="1799687"/>
            <a:ext cx="1463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rgbClr val="FF0000"/>
                </a:solidFill>
              </a:rPr>
              <a:t>visible uniquement si profil administrateur</a:t>
            </a:r>
          </a:p>
        </p:txBody>
      </p: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0EED9E38-3EF9-4857-9CB0-66CBDD6242FB}"/>
              </a:ext>
            </a:extLst>
          </p:cNvPr>
          <p:cNvCxnSpPr>
            <a:cxnSpLocks/>
          </p:cNvCxnSpPr>
          <p:nvPr/>
        </p:nvCxnSpPr>
        <p:spPr>
          <a:xfrm flipV="1">
            <a:off x="5595432" y="1311446"/>
            <a:ext cx="1065885" cy="502047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745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BE590DE-FF0C-4357-9406-D80BDB53574F}"/>
              </a:ext>
            </a:extLst>
          </p:cNvPr>
          <p:cNvSpPr/>
          <p:nvPr/>
        </p:nvSpPr>
        <p:spPr>
          <a:xfrm>
            <a:off x="787790" y="973352"/>
            <a:ext cx="2580641" cy="4394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00"/>
                </a:highlight>
              </a:rPr>
              <a:t>Recherche  / </a:t>
            </a:r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Consultation</a:t>
            </a:r>
            <a:endParaRPr lang="fr-FR" sz="1200" dirty="0">
              <a:solidFill>
                <a:schemeClr val="tx1">
                  <a:lumMod val="65000"/>
                  <a:lumOff val="35000"/>
                </a:schemeClr>
              </a:solidFill>
              <a:highlight>
                <a:srgbClr val="FFFF00"/>
              </a:highlight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CB38A1-C714-48BA-8291-50F3AF7F4B1B}"/>
              </a:ext>
            </a:extLst>
          </p:cNvPr>
          <p:cNvSpPr/>
          <p:nvPr/>
        </p:nvSpPr>
        <p:spPr>
          <a:xfrm>
            <a:off x="3377591" y="953010"/>
            <a:ext cx="2500581" cy="459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Gestion des demandes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A3EAF20-36FD-4F82-951C-6F4A856B8920}"/>
              </a:ext>
            </a:extLst>
          </p:cNvPr>
          <p:cNvSpPr/>
          <p:nvPr/>
        </p:nvSpPr>
        <p:spPr>
          <a:xfrm>
            <a:off x="5887330" y="950061"/>
            <a:ext cx="1959248" cy="459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Administration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8D0BB61-0C86-46B5-ADF0-20B810FDDDAC}"/>
              </a:ext>
            </a:extLst>
          </p:cNvPr>
          <p:cNvSpPr/>
          <p:nvPr/>
        </p:nvSpPr>
        <p:spPr>
          <a:xfrm>
            <a:off x="7837426" y="950061"/>
            <a:ext cx="3149442" cy="459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/>
              <a:t>…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A16FE205-882F-4DD1-83A6-B38DF9380DBC}"/>
              </a:ext>
            </a:extLst>
          </p:cNvPr>
          <p:cNvCxnSpPr/>
          <p:nvPr/>
        </p:nvCxnSpPr>
        <p:spPr>
          <a:xfrm>
            <a:off x="778630" y="1431515"/>
            <a:ext cx="10217400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152400" dist="76200" dir="8400000" sx="101000" sy="101000" algn="ctr" rotWithShape="0">
              <a:schemeClr val="accent1">
                <a:lumMod val="50000"/>
              </a:schemeClr>
            </a:outerShdw>
          </a:effectLst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CAB415E7-8314-4298-BBDF-DA3F74B28925}"/>
              </a:ext>
            </a:extLst>
          </p:cNvPr>
          <p:cNvSpPr/>
          <p:nvPr/>
        </p:nvSpPr>
        <p:spPr>
          <a:xfrm>
            <a:off x="10744396" y="144778"/>
            <a:ext cx="332509" cy="654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DA310DB6-19F5-4385-A59C-4A38F7FD9C92}"/>
              </a:ext>
            </a:extLst>
          </p:cNvPr>
          <p:cNvCxnSpPr>
            <a:cxnSpLocks/>
          </p:cNvCxnSpPr>
          <p:nvPr/>
        </p:nvCxnSpPr>
        <p:spPr>
          <a:xfrm>
            <a:off x="787790" y="977765"/>
            <a:ext cx="10406682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6CA34C4A-BC44-45B3-96A5-ADE31D98DA60}"/>
              </a:ext>
            </a:extLst>
          </p:cNvPr>
          <p:cNvSpPr/>
          <p:nvPr/>
        </p:nvSpPr>
        <p:spPr>
          <a:xfrm>
            <a:off x="858982" y="120076"/>
            <a:ext cx="64654" cy="756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3744687D-D5D0-4F2B-8AC5-84A3B858A1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432" y="1558195"/>
            <a:ext cx="6166485" cy="3794071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BC4166EF-03FC-47C2-A59C-CD28CDFEAB21}"/>
              </a:ext>
            </a:extLst>
          </p:cNvPr>
          <p:cNvSpPr txBox="1"/>
          <p:nvPr/>
        </p:nvSpPr>
        <p:spPr>
          <a:xfrm>
            <a:off x="6446999" y="1701631"/>
            <a:ext cx="17123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Marianne" panose="02000000000000000000" pitchFamily="2" charset="0"/>
              </a:rPr>
              <a:t>Eléments affichés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5A69FAC1-26A2-498D-AA8B-8BCE300D6C78}"/>
              </a:ext>
            </a:extLst>
          </p:cNvPr>
          <p:cNvSpPr txBox="1"/>
          <p:nvPr/>
        </p:nvSpPr>
        <p:spPr>
          <a:xfrm>
            <a:off x="6501698" y="2031659"/>
            <a:ext cx="1560042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SPC</a:t>
            </a:r>
          </a:p>
          <a:p>
            <a:pPr marL="228600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Territoires</a:t>
            </a:r>
          </a:p>
          <a:p>
            <a:pPr marL="228600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Tronçons</a:t>
            </a:r>
          </a:p>
          <a:p>
            <a:pPr marL="228600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Zones de vigilance</a:t>
            </a:r>
          </a:p>
          <a:p>
            <a:pPr marL="228600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Stations</a:t>
            </a:r>
          </a:p>
          <a:p>
            <a:pPr marL="685800" lvl="1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Avancées</a:t>
            </a:r>
          </a:p>
          <a:p>
            <a:pPr marL="685800" lvl="1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Standard</a:t>
            </a:r>
          </a:p>
          <a:p>
            <a:pPr marL="685800" lvl="1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Vigilance</a:t>
            </a:r>
          </a:p>
          <a:p>
            <a:pPr marL="685800" lvl="1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Vigicrues</a:t>
            </a:r>
          </a:p>
          <a:p>
            <a:pPr marL="685800" lvl="1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ZIP</a:t>
            </a:r>
          </a:p>
          <a:p>
            <a:pPr marL="228600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Cours d’eau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9DB7CE57-69EC-4803-8020-D12CB008E83F}"/>
              </a:ext>
            </a:extLst>
          </p:cNvPr>
          <p:cNvSpPr txBox="1"/>
          <p:nvPr/>
        </p:nvSpPr>
        <p:spPr>
          <a:xfrm>
            <a:off x="6501698" y="2435278"/>
            <a:ext cx="526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dirty="0"/>
              <a:t> 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5157DD40-1C15-4F7F-B88F-7FDE75A6E37F}"/>
              </a:ext>
            </a:extLst>
          </p:cNvPr>
          <p:cNvSpPr txBox="1"/>
          <p:nvPr/>
        </p:nvSpPr>
        <p:spPr>
          <a:xfrm>
            <a:off x="6958897" y="3114149"/>
            <a:ext cx="526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dirty="0"/>
              <a:t> 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EF44C8E0-0698-437E-B17D-C16D7F321171}"/>
              </a:ext>
            </a:extLst>
          </p:cNvPr>
          <p:cNvSpPr txBox="1"/>
          <p:nvPr/>
        </p:nvSpPr>
        <p:spPr>
          <a:xfrm>
            <a:off x="6963519" y="3340440"/>
            <a:ext cx="526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dirty="0"/>
              <a:t> </a:t>
            </a:r>
          </a:p>
        </p:txBody>
      </p: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2B7D61CF-A8B8-4B00-B5A4-4E1D091B5AA2}"/>
              </a:ext>
            </a:extLst>
          </p:cNvPr>
          <p:cNvCxnSpPr/>
          <p:nvPr/>
        </p:nvCxnSpPr>
        <p:spPr>
          <a:xfrm>
            <a:off x="8097600" y="2619944"/>
            <a:ext cx="3694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Ellipse 50">
            <a:extLst>
              <a:ext uri="{FF2B5EF4-FFF2-40B4-BE49-F238E27FC236}">
                <a16:creationId xmlns:a16="http://schemas.microsoft.com/office/drawing/2014/main" id="{B28D2046-E5CF-433D-A583-CD896152163B}"/>
              </a:ext>
            </a:extLst>
          </p:cNvPr>
          <p:cNvSpPr/>
          <p:nvPr/>
        </p:nvSpPr>
        <p:spPr>
          <a:xfrm>
            <a:off x="8163945" y="3240616"/>
            <a:ext cx="101330" cy="99824"/>
          </a:xfrm>
          <a:prstGeom prst="ellips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0589C545-2C83-4367-8DB1-C52031B09331}"/>
              </a:ext>
            </a:extLst>
          </p:cNvPr>
          <p:cNvSpPr/>
          <p:nvPr/>
        </p:nvSpPr>
        <p:spPr>
          <a:xfrm>
            <a:off x="8159327" y="3476140"/>
            <a:ext cx="101330" cy="99824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6F79E2DA-6770-4628-85AC-2D38B4E45979}"/>
              </a:ext>
            </a:extLst>
          </p:cNvPr>
          <p:cNvSpPr txBox="1"/>
          <p:nvPr/>
        </p:nvSpPr>
        <p:spPr>
          <a:xfrm>
            <a:off x="6435495" y="4727181"/>
            <a:ext cx="18437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Marianne" panose="02000000000000000000" pitchFamily="2" charset="0"/>
              </a:rPr>
              <a:t>Date du référentiel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5F9877B2-0A21-4F89-B8C0-24A8894E1F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581" y="5603955"/>
            <a:ext cx="8380251" cy="1661601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68ED0196-F5C1-4430-85BB-750EC7F074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7377" y="4658588"/>
            <a:ext cx="369455" cy="376361"/>
          </a:xfrm>
          <a:prstGeom prst="rect">
            <a:avLst/>
          </a:prstGeom>
        </p:spPr>
      </p:pic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379C4B0A-B217-4ECB-80AD-DB266D2CD418}"/>
              </a:ext>
            </a:extLst>
          </p:cNvPr>
          <p:cNvSpPr/>
          <p:nvPr/>
        </p:nvSpPr>
        <p:spPr>
          <a:xfrm>
            <a:off x="8260657" y="4727181"/>
            <a:ext cx="1028854" cy="307768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200" dirty="0">
                <a:solidFill>
                  <a:schemeClr val="tx1"/>
                </a:solidFill>
              </a:rPr>
              <a:t>05/07/2025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7766A8B-7DEF-4191-B361-693A4367B67A}"/>
              </a:ext>
            </a:extLst>
          </p:cNvPr>
          <p:cNvSpPr/>
          <p:nvPr/>
        </p:nvSpPr>
        <p:spPr>
          <a:xfrm>
            <a:off x="778552" y="1409874"/>
            <a:ext cx="2580640" cy="2166088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5400000" algn="t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ysClr val="windowText" lastClr="000000"/>
                </a:solidFill>
              </a:rPr>
              <a:t>SPC</a:t>
            </a:r>
          </a:p>
          <a:p>
            <a:pPr algn="ctr"/>
            <a:r>
              <a:rPr lang="fr-FR" sz="1200" dirty="0">
                <a:solidFill>
                  <a:sysClr val="windowText" lastClr="000000"/>
                </a:solidFill>
              </a:rPr>
              <a:t>Territoire</a:t>
            </a:r>
          </a:p>
          <a:p>
            <a:pPr algn="ctr"/>
            <a:r>
              <a:rPr lang="fr-FR" sz="1200" dirty="0">
                <a:solidFill>
                  <a:sysClr val="windowText" lastClr="000000"/>
                </a:solidFill>
              </a:rPr>
              <a:t>Tronçon</a:t>
            </a:r>
          </a:p>
          <a:p>
            <a:pPr algn="ctr"/>
            <a:r>
              <a:rPr lang="fr-FR" sz="1200" dirty="0">
                <a:solidFill>
                  <a:sysClr val="windowText" lastClr="000000"/>
                </a:solidFill>
              </a:rPr>
              <a:t>Zone de vigilance</a:t>
            </a:r>
          </a:p>
          <a:p>
            <a:pPr algn="ctr"/>
            <a:r>
              <a:rPr lang="fr-FR" sz="1200" dirty="0">
                <a:solidFill>
                  <a:sysClr val="windowText" lastClr="000000"/>
                </a:solidFill>
              </a:rPr>
              <a:t>Station de vigilance</a:t>
            </a:r>
          </a:p>
          <a:p>
            <a:pPr algn="ctr"/>
            <a:r>
              <a:rPr lang="fr-FR" sz="1200" dirty="0">
                <a:solidFill>
                  <a:sysClr val="windowText" lastClr="000000"/>
                </a:solidFill>
              </a:rPr>
              <a:t>Destinataire de la vigilance</a:t>
            </a:r>
          </a:p>
          <a:p>
            <a:pPr algn="ctr"/>
            <a:r>
              <a:rPr lang="fr-FR" sz="1200" dirty="0">
                <a:solidFill>
                  <a:sysClr val="windowText" lastClr="000000"/>
                </a:solidFill>
              </a:rPr>
              <a:t>Département</a:t>
            </a:r>
          </a:p>
          <a:p>
            <a:pPr algn="ctr"/>
            <a:r>
              <a:rPr lang="fr-FR" sz="1200" dirty="0">
                <a:solidFill>
                  <a:sysClr val="windowText" lastClr="000000"/>
                </a:solidFill>
              </a:rPr>
              <a:t>Commune</a:t>
            </a:r>
            <a:br>
              <a:rPr lang="fr-FR" sz="1200" strike="sngStrike" dirty="0">
                <a:solidFill>
                  <a:sysClr val="windowText" lastClr="000000"/>
                </a:solidFill>
                <a:highlight>
                  <a:srgbClr val="FFFF00"/>
                </a:highlight>
              </a:rPr>
            </a:br>
            <a:r>
              <a:rPr lang="fr-FR" sz="1200" dirty="0">
                <a:solidFill>
                  <a:sysClr val="windowText" lastClr="000000"/>
                </a:solidFill>
                <a:highlight>
                  <a:srgbClr val="FFFF00"/>
                </a:highlight>
              </a:rPr>
              <a:t>Utilisateur du référentiel</a:t>
            </a:r>
          </a:p>
          <a:p>
            <a:pPr algn="ctr"/>
            <a:r>
              <a:rPr lang="fr-FR" sz="1200" dirty="0">
                <a:solidFill>
                  <a:sysClr val="windowText" lastClr="000000"/>
                </a:solidFill>
                <a:highlight>
                  <a:srgbClr val="FFFF00"/>
                </a:highlight>
              </a:rPr>
              <a:t>Couleur de vigilance</a:t>
            </a:r>
          </a:p>
          <a:p>
            <a:pPr algn="ctr"/>
            <a:endParaRPr lang="fr-FR" sz="1200" dirty="0">
              <a:solidFill>
                <a:sysClr val="windowText" lastClr="000000"/>
              </a:solidFill>
              <a:highlight>
                <a:srgbClr val="FFFF00"/>
              </a:highlight>
            </a:endParaRPr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EE48C9BA-59C0-4677-8730-D679F66F5AE0}"/>
              </a:ext>
            </a:extLst>
          </p:cNvPr>
          <p:cNvGrpSpPr/>
          <p:nvPr/>
        </p:nvGrpSpPr>
        <p:grpSpPr>
          <a:xfrm>
            <a:off x="3077427" y="1123442"/>
            <a:ext cx="228600" cy="133509"/>
            <a:chOff x="1997075" y="631825"/>
            <a:chExt cx="228600" cy="133509"/>
          </a:xfrm>
        </p:grpSpPr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6D96D24B-CC17-476E-98EA-A1A82F3259F6}"/>
                </a:ext>
              </a:extLst>
            </p:cNvPr>
            <p:cNvCxnSpPr/>
            <p:nvPr/>
          </p:nvCxnSpPr>
          <p:spPr>
            <a:xfrm>
              <a:off x="1997075" y="631825"/>
              <a:ext cx="114300" cy="1335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DED20FF8-3E27-4A1B-B131-E0D910EA97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11375" y="631825"/>
              <a:ext cx="114300" cy="1335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447EA42E-6DC0-48B6-B47E-F266DAC75D03}"/>
              </a:ext>
            </a:extLst>
          </p:cNvPr>
          <p:cNvGrpSpPr/>
          <p:nvPr/>
        </p:nvGrpSpPr>
        <p:grpSpPr>
          <a:xfrm>
            <a:off x="7523279" y="1121471"/>
            <a:ext cx="228600" cy="133509"/>
            <a:chOff x="1997075" y="631825"/>
            <a:chExt cx="228600" cy="133509"/>
          </a:xfrm>
        </p:grpSpPr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E1AEDF31-05B7-4B47-ABDF-E81F57409FD8}"/>
                </a:ext>
              </a:extLst>
            </p:cNvPr>
            <p:cNvCxnSpPr/>
            <p:nvPr/>
          </p:nvCxnSpPr>
          <p:spPr>
            <a:xfrm>
              <a:off x="1997075" y="631825"/>
              <a:ext cx="114300" cy="1335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FC6DB978-A58F-4926-9B04-93945B6A2B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11375" y="631825"/>
              <a:ext cx="114300" cy="1335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oneTexte 29">
            <a:extLst>
              <a:ext uri="{FF2B5EF4-FFF2-40B4-BE49-F238E27FC236}">
                <a16:creationId xmlns:a16="http://schemas.microsoft.com/office/drawing/2014/main" id="{99AD4603-4004-483D-AE8B-6D221F0D763D}"/>
              </a:ext>
            </a:extLst>
          </p:cNvPr>
          <p:cNvSpPr txBox="1"/>
          <p:nvPr/>
        </p:nvSpPr>
        <p:spPr>
          <a:xfrm>
            <a:off x="4226754" y="3076030"/>
            <a:ext cx="14635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rgbClr val="FF0000"/>
                </a:solidFill>
              </a:rPr>
              <a:t>Si profil  &gt;=  pré-valideur</a:t>
            </a:r>
          </a:p>
        </p:txBody>
      </p:sp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22955F88-24FD-4152-B4C2-6931D5991B2A}"/>
              </a:ext>
            </a:extLst>
          </p:cNvPr>
          <p:cNvCxnSpPr>
            <a:cxnSpLocks/>
            <a:stCxn id="30" idx="1"/>
          </p:cNvCxnSpPr>
          <p:nvPr/>
        </p:nvCxnSpPr>
        <p:spPr>
          <a:xfrm flipH="1" flipV="1">
            <a:off x="2862470" y="3076030"/>
            <a:ext cx="1364284" cy="123111"/>
          </a:xfrm>
          <a:prstGeom prst="straightConnector1">
            <a:avLst/>
          </a:prstGeom>
          <a:ln cap="rnd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3026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ACB38A1-C714-48BA-8291-50F3AF7F4B1B}"/>
              </a:ext>
            </a:extLst>
          </p:cNvPr>
          <p:cNvSpPr/>
          <p:nvPr/>
        </p:nvSpPr>
        <p:spPr>
          <a:xfrm>
            <a:off x="3377591" y="953010"/>
            <a:ext cx="2500581" cy="459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Gestion des demandes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A3EAF20-36FD-4F82-951C-6F4A856B8920}"/>
              </a:ext>
            </a:extLst>
          </p:cNvPr>
          <p:cNvSpPr/>
          <p:nvPr/>
        </p:nvSpPr>
        <p:spPr>
          <a:xfrm>
            <a:off x="5877479" y="985550"/>
            <a:ext cx="1959248" cy="4321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Administration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8D0BB61-0C86-46B5-ADF0-20B810FDDDAC}"/>
              </a:ext>
            </a:extLst>
          </p:cNvPr>
          <p:cNvSpPr/>
          <p:nvPr/>
        </p:nvSpPr>
        <p:spPr>
          <a:xfrm>
            <a:off x="7837426" y="950061"/>
            <a:ext cx="3149442" cy="459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/>
              <a:t>…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A16FE205-882F-4DD1-83A6-B38DF9380DBC}"/>
              </a:ext>
            </a:extLst>
          </p:cNvPr>
          <p:cNvCxnSpPr/>
          <p:nvPr/>
        </p:nvCxnSpPr>
        <p:spPr>
          <a:xfrm>
            <a:off x="778630" y="1431515"/>
            <a:ext cx="10217400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152400" dist="76200" dir="8400000" sx="101000" sy="101000" algn="ctr" rotWithShape="0">
              <a:schemeClr val="accent1">
                <a:lumMod val="50000"/>
              </a:schemeClr>
            </a:outerShdw>
          </a:effectLst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CAB415E7-8314-4298-BBDF-DA3F74B28925}"/>
              </a:ext>
            </a:extLst>
          </p:cNvPr>
          <p:cNvSpPr/>
          <p:nvPr/>
        </p:nvSpPr>
        <p:spPr>
          <a:xfrm>
            <a:off x="10744396" y="144778"/>
            <a:ext cx="332509" cy="654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DA310DB6-19F5-4385-A59C-4A38F7FD9C92}"/>
              </a:ext>
            </a:extLst>
          </p:cNvPr>
          <p:cNvCxnSpPr>
            <a:cxnSpLocks/>
          </p:cNvCxnSpPr>
          <p:nvPr/>
        </p:nvCxnSpPr>
        <p:spPr>
          <a:xfrm>
            <a:off x="787790" y="977765"/>
            <a:ext cx="10406682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6CA34C4A-BC44-45B3-96A5-ADE31D98DA60}"/>
              </a:ext>
            </a:extLst>
          </p:cNvPr>
          <p:cNvSpPr/>
          <p:nvPr/>
        </p:nvSpPr>
        <p:spPr>
          <a:xfrm>
            <a:off x="858982" y="120076"/>
            <a:ext cx="64654" cy="756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3744687D-D5D0-4F2B-8AC5-84A3B858A1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432" y="1558195"/>
            <a:ext cx="6166485" cy="3794071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BC4166EF-03FC-47C2-A59C-CD28CDFEAB21}"/>
              </a:ext>
            </a:extLst>
          </p:cNvPr>
          <p:cNvSpPr txBox="1"/>
          <p:nvPr/>
        </p:nvSpPr>
        <p:spPr>
          <a:xfrm>
            <a:off x="6446999" y="1701631"/>
            <a:ext cx="17123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Marianne" panose="02000000000000000000" pitchFamily="2" charset="0"/>
              </a:rPr>
              <a:t>Eléments affichés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5A69FAC1-26A2-498D-AA8B-8BCE300D6C78}"/>
              </a:ext>
            </a:extLst>
          </p:cNvPr>
          <p:cNvSpPr txBox="1"/>
          <p:nvPr/>
        </p:nvSpPr>
        <p:spPr>
          <a:xfrm>
            <a:off x="6501698" y="2031659"/>
            <a:ext cx="1560042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SPC</a:t>
            </a:r>
          </a:p>
          <a:p>
            <a:pPr marL="228600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Territoires</a:t>
            </a:r>
          </a:p>
          <a:p>
            <a:pPr marL="228600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Tronçons</a:t>
            </a:r>
          </a:p>
          <a:p>
            <a:pPr marL="228600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Zones de vigilance</a:t>
            </a:r>
          </a:p>
          <a:p>
            <a:pPr marL="228600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Stations</a:t>
            </a:r>
          </a:p>
          <a:p>
            <a:pPr marL="685800" lvl="1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Avancées</a:t>
            </a:r>
          </a:p>
          <a:p>
            <a:pPr marL="685800" lvl="1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Standard</a:t>
            </a:r>
          </a:p>
          <a:p>
            <a:pPr marL="685800" lvl="1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Vigilance</a:t>
            </a:r>
          </a:p>
          <a:p>
            <a:pPr marL="685800" lvl="1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Vigicrues</a:t>
            </a:r>
          </a:p>
          <a:p>
            <a:pPr marL="685800" lvl="1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ZIP</a:t>
            </a:r>
          </a:p>
          <a:p>
            <a:pPr marL="228600" indent="-2286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fr-FR" sz="1000" dirty="0">
                <a:latin typeface="Marianne" panose="02000000000000000000" pitchFamily="2" charset="0"/>
              </a:rPr>
              <a:t>Cours d’eau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9DB7CE57-69EC-4803-8020-D12CB008E83F}"/>
              </a:ext>
            </a:extLst>
          </p:cNvPr>
          <p:cNvSpPr txBox="1"/>
          <p:nvPr/>
        </p:nvSpPr>
        <p:spPr>
          <a:xfrm>
            <a:off x="6501698" y="2435278"/>
            <a:ext cx="526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dirty="0"/>
              <a:t> 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5157DD40-1C15-4F7F-B88F-7FDE75A6E37F}"/>
              </a:ext>
            </a:extLst>
          </p:cNvPr>
          <p:cNvSpPr txBox="1"/>
          <p:nvPr/>
        </p:nvSpPr>
        <p:spPr>
          <a:xfrm>
            <a:off x="6958897" y="3114149"/>
            <a:ext cx="526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dirty="0"/>
              <a:t> 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EF44C8E0-0698-437E-B17D-C16D7F321171}"/>
              </a:ext>
            </a:extLst>
          </p:cNvPr>
          <p:cNvSpPr txBox="1"/>
          <p:nvPr/>
        </p:nvSpPr>
        <p:spPr>
          <a:xfrm>
            <a:off x="6963519" y="3340440"/>
            <a:ext cx="526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dirty="0"/>
              <a:t> </a:t>
            </a:r>
          </a:p>
        </p:txBody>
      </p: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2B7D61CF-A8B8-4B00-B5A4-4E1D091B5AA2}"/>
              </a:ext>
            </a:extLst>
          </p:cNvPr>
          <p:cNvCxnSpPr/>
          <p:nvPr/>
        </p:nvCxnSpPr>
        <p:spPr>
          <a:xfrm>
            <a:off x="8097600" y="2619944"/>
            <a:ext cx="3694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Ellipse 50">
            <a:extLst>
              <a:ext uri="{FF2B5EF4-FFF2-40B4-BE49-F238E27FC236}">
                <a16:creationId xmlns:a16="http://schemas.microsoft.com/office/drawing/2014/main" id="{B28D2046-E5CF-433D-A583-CD896152163B}"/>
              </a:ext>
            </a:extLst>
          </p:cNvPr>
          <p:cNvSpPr/>
          <p:nvPr/>
        </p:nvSpPr>
        <p:spPr>
          <a:xfrm>
            <a:off x="8163945" y="3240616"/>
            <a:ext cx="101330" cy="99824"/>
          </a:xfrm>
          <a:prstGeom prst="ellips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0589C545-2C83-4367-8DB1-C52031B09331}"/>
              </a:ext>
            </a:extLst>
          </p:cNvPr>
          <p:cNvSpPr/>
          <p:nvPr/>
        </p:nvSpPr>
        <p:spPr>
          <a:xfrm>
            <a:off x="8159327" y="3476140"/>
            <a:ext cx="101330" cy="99824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6F79E2DA-6770-4628-85AC-2D38B4E45979}"/>
              </a:ext>
            </a:extLst>
          </p:cNvPr>
          <p:cNvSpPr txBox="1"/>
          <p:nvPr/>
        </p:nvSpPr>
        <p:spPr>
          <a:xfrm>
            <a:off x="6435495" y="4727181"/>
            <a:ext cx="18437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latin typeface="Marianne" panose="02000000000000000000" pitchFamily="2" charset="0"/>
              </a:rPr>
              <a:t>Date du référentiel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68ED0196-F5C1-4430-85BB-750EC7F074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7377" y="4658588"/>
            <a:ext cx="369455" cy="376361"/>
          </a:xfrm>
          <a:prstGeom prst="rect">
            <a:avLst/>
          </a:prstGeom>
        </p:spPr>
      </p:pic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379C4B0A-B217-4ECB-80AD-DB266D2CD418}"/>
              </a:ext>
            </a:extLst>
          </p:cNvPr>
          <p:cNvSpPr/>
          <p:nvPr/>
        </p:nvSpPr>
        <p:spPr>
          <a:xfrm>
            <a:off x="8260657" y="4727181"/>
            <a:ext cx="1028854" cy="307768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200" dirty="0">
                <a:solidFill>
                  <a:schemeClr val="tx1"/>
                </a:solidFill>
              </a:rPr>
              <a:t>05/07/2025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7766A8B-7DEF-4191-B361-693A4367B67A}"/>
              </a:ext>
            </a:extLst>
          </p:cNvPr>
          <p:cNvSpPr/>
          <p:nvPr/>
        </p:nvSpPr>
        <p:spPr>
          <a:xfrm>
            <a:off x="5887331" y="1385720"/>
            <a:ext cx="1949745" cy="74001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5400000" algn="t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ysClr val="windowText" lastClr="000000"/>
                </a:solidFill>
              </a:rPr>
              <a:t>Profils et droits</a:t>
            </a:r>
          </a:p>
          <a:p>
            <a:pPr algn="ctr"/>
            <a:r>
              <a:rPr lang="fr-FR" sz="1200" dirty="0">
                <a:solidFill>
                  <a:sysClr val="windowText" lastClr="000000"/>
                </a:solidFill>
              </a:rPr>
              <a:t>Notifications</a:t>
            </a:r>
          </a:p>
          <a:p>
            <a:pPr algn="ctr"/>
            <a:r>
              <a:rPr lang="fr-FR" sz="1200" dirty="0">
                <a:solidFill>
                  <a:sysClr val="windowText" lastClr="000000"/>
                </a:solidFill>
              </a:rPr>
              <a:t>Couleurs</a:t>
            </a:r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EE48C9BA-59C0-4677-8730-D679F66F5AE0}"/>
              </a:ext>
            </a:extLst>
          </p:cNvPr>
          <p:cNvGrpSpPr/>
          <p:nvPr/>
        </p:nvGrpSpPr>
        <p:grpSpPr>
          <a:xfrm>
            <a:off x="3077427" y="1123442"/>
            <a:ext cx="228600" cy="133509"/>
            <a:chOff x="1997075" y="631825"/>
            <a:chExt cx="228600" cy="133509"/>
          </a:xfrm>
        </p:grpSpPr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6D96D24B-CC17-476E-98EA-A1A82F3259F6}"/>
                </a:ext>
              </a:extLst>
            </p:cNvPr>
            <p:cNvCxnSpPr/>
            <p:nvPr/>
          </p:nvCxnSpPr>
          <p:spPr>
            <a:xfrm>
              <a:off x="1997075" y="631825"/>
              <a:ext cx="114300" cy="1335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DED20FF8-3E27-4A1B-B131-E0D910EA97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11375" y="631825"/>
              <a:ext cx="114300" cy="1335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447EA42E-6DC0-48B6-B47E-F266DAC75D03}"/>
              </a:ext>
            </a:extLst>
          </p:cNvPr>
          <p:cNvGrpSpPr/>
          <p:nvPr/>
        </p:nvGrpSpPr>
        <p:grpSpPr>
          <a:xfrm>
            <a:off x="7523279" y="1121471"/>
            <a:ext cx="228600" cy="133509"/>
            <a:chOff x="1997075" y="631825"/>
            <a:chExt cx="228600" cy="133509"/>
          </a:xfrm>
        </p:grpSpPr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E1AEDF31-05B7-4B47-ABDF-E81F57409FD8}"/>
                </a:ext>
              </a:extLst>
            </p:cNvPr>
            <p:cNvCxnSpPr/>
            <p:nvPr/>
          </p:nvCxnSpPr>
          <p:spPr>
            <a:xfrm>
              <a:off x="1997075" y="631825"/>
              <a:ext cx="114300" cy="1335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FC6DB978-A58F-4926-9B04-93945B6A2B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11375" y="631825"/>
              <a:ext cx="114300" cy="1335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53063AB2-B1E1-4E85-9917-5B729768E646}"/>
              </a:ext>
            </a:extLst>
          </p:cNvPr>
          <p:cNvSpPr txBox="1"/>
          <p:nvPr/>
        </p:nvSpPr>
        <p:spPr>
          <a:xfrm>
            <a:off x="8539701" y="1049540"/>
            <a:ext cx="23217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rgbClr val="FF0000"/>
                </a:solidFill>
              </a:rPr>
              <a:t>Administrateur fonctionnel ou technique</a:t>
            </a:r>
          </a:p>
        </p:txBody>
      </p:sp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5111E7D9-9F9A-4905-B664-B17562625EC6}"/>
              </a:ext>
            </a:extLst>
          </p:cNvPr>
          <p:cNvCxnSpPr>
            <a:cxnSpLocks/>
            <a:stCxn id="29" idx="0"/>
          </p:cNvCxnSpPr>
          <p:nvPr/>
        </p:nvCxnSpPr>
        <p:spPr>
          <a:xfrm flipV="1">
            <a:off x="9700592" y="483106"/>
            <a:ext cx="263859" cy="566434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1EEA2600-00DD-4A89-A952-73C82800D6CD}"/>
              </a:ext>
            </a:extLst>
          </p:cNvPr>
          <p:cNvSpPr/>
          <p:nvPr/>
        </p:nvSpPr>
        <p:spPr>
          <a:xfrm>
            <a:off x="796950" y="1819449"/>
            <a:ext cx="2580641" cy="38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Recherche  / Consultation</a:t>
            </a:r>
          </a:p>
        </p:txBody>
      </p:sp>
    </p:spTree>
    <p:extLst>
      <p:ext uri="{BB962C8B-B14F-4D97-AF65-F5344CB8AC3E}">
        <p14:creationId xmlns:p14="http://schemas.microsoft.com/office/powerpoint/2010/main" val="761992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FC0FCA18-CABF-42F6-9BB5-CA857CF1A329}"/>
              </a:ext>
            </a:extLst>
          </p:cNvPr>
          <p:cNvSpPr/>
          <p:nvPr/>
        </p:nvSpPr>
        <p:spPr>
          <a:xfrm>
            <a:off x="7694729" y="4791158"/>
            <a:ext cx="2246750" cy="42951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dirty="0"/>
              <a:t>Ajouter une zone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BE590DE-FF0C-4357-9406-D80BDB53574F}"/>
              </a:ext>
            </a:extLst>
          </p:cNvPr>
          <p:cNvSpPr/>
          <p:nvPr/>
        </p:nvSpPr>
        <p:spPr>
          <a:xfrm>
            <a:off x="787790" y="980394"/>
            <a:ext cx="2580641" cy="4394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Recherche  / Consultation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CB38A1-C714-48BA-8291-50F3AF7F4B1B}"/>
              </a:ext>
            </a:extLst>
          </p:cNvPr>
          <p:cNvSpPr/>
          <p:nvPr/>
        </p:nvSpPr>
        <p:spPr>
          <a:xfrm>
            <a:off x="3377591" y="953010"/>
            <a:ext cx="2500581" cy="459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Gestion des demandes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A3EAF20-36FD-4F82-951C-6F4A856B8920}"/>
              </a:ext>
            </a:extLst>
          </p:cNvPr>
          <p:cNvSpPr/>
          <p:nvPr/>
        </p:nvSpPr>
        <p:spPr>
          <a:xfrm>
            <a:off x="5877479" y="985550"/>
            <a:ext cx="1959248" cy="43210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Administration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8D0BB61-0C86-46B5-ADF0-20B810FDDDAC}"/>
              </a:ext>
            </a:extLst>
          </p:cNvPr>
          <p:cNvSpPr/>
          <p:nvPr/>
        </p:nvSpPr>
        <p:spPr>
          <a:xfrm>
            <a:off x="7837426" y="950061"/>
            <a:ext cx="3149442" cy="459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/>
              <a:t>…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A16FE205-882F-4DD1-83A6-B38DF9380DBC}"/>
              </a:ext>
            </a:extLst>
          </p:cNvPr>
          <p:cNvCxnSpPr/>
          <p:nvPr/>
        </p:nvCxnSpPr>
        <p:spPr>
          <a:xfrm>
            <a:off x="778630" y="1431515"/>
            <a:ext cx="10217400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152400" dist="76200" dir="8400000" sx="101000" sy="101000" algn="ctr" rotWithShape="0">
              <a:schemeClr val="accent1">
                <a:lumMod val="50000"/>
              </a:schemeClr>
            </a:outerShdw>
          </a:effectLst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CAB415E7-8314-4298-BBDF-DA3F74B28925}"/>
              </a:ext>
            </a:extLst>
          </p:cNvPr>
          <p:cNvSpPr/>
          <p:nvPr/>
        </p:nvSpPr>
        <p:spPr>
          <a:xfrm>
            <a:off x="10744396" y="144778"/>
            <a:ext cx="332509" cy="654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DA310DB6-19F5-4385-A59C-4A38F7FD9C92}"/>
              </a:ext>
            </a:extLst>
          </p:cNvPr>
          <p:cNvCxnSpPr>
            <a:cxnSpLocks/>
          </p:cNvCxnSpPr>
          <p:nvPr/>
        </p:nvCxnSpPr>
        <p:spPr>
          <a:xfrm>
            <a:off x="787790" y="977765"/>
            <a:ext cx="10406682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6CA34C4A-BC44-45B3-96A5-ADE31D98DA60}"/>
              </a:ext>
            </a:extLst>
          </p:cNvPr>
          <p:cNvSpPr/>
          <p:nvPr/>
        </p:nvSpPr>
        <p:spPr>
          <a:xfrm>
            <a:off x="858982" y="120076"/>
            <a:ext cx="64654" cy="756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EE48C9BA-59C0-4677-8730-D679F66F5AE0}"/>
              </a:ext>
            </a:extLst>
          </p:cNvPr>
          <p:cNvGrpSpPr/>
          <p:nvPr/>
        </p:nvGrpSpPr>
        <p:grpSpPr>
          <a:xfrm>
            <a:off x="3077427" y="1123442"/>
            <a:ext cx="228600" cy="133509"/>
            <a:chOff x="1997075" y="631825"/>
            <a:chExt cx="228600" cy="133509"/>
          </a:xfrm>
          <a:solidFill>
            <a:schemeClr val="accent1">
              <a:lumMod val="20000"/>
              <a:lumOff val="80000"/>
            </a:schemeClr>
          </a:solidFill>
        </p:grpSpPr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6D96D24B-CC17-476E-98EA-A1A82F3259F6}"/>
                </a:ext>
              </a:extLst>
            </p:cNvPr>
            <p:cNvCxnSpPr/>
            <p:nvPr/>
          </p:nvCxnSpPr>
          <p:spPr>
            <a:xfrm>
              <a:off x="1997075" y="631825"/>
              <a:ext cx="114300" cy="133509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DED20FF8-3E27-4A1B-B131-E0D910EA97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11375" y="631825"/>
              <a:ext cx="114300" cy="133509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447EA42E-6DC0-48B6-B47E-F266DAC75D03}"/>
              </a:ext>
            </a:extLst>
          </p:cNvPr>
          <p:cNvGrpSpPr/>
          <p:nvPr/>
        </p:nvGrpSpPr>
        <p:grpSpPr>
          <a:xfrm>
            <a:off x="7523279" y="1121471"/>
            <a:ext cx="228600" cy="133509"/>
            <a:chOff x="1997075" y="631825"/>
            <a:chExt cx="228600" cy="133509"/>
          </a:xfrm>
        </p:grpSpPr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E1AEDF31-05B7-4B47-ABDF-E81F57409FD8}"/>
                </a:ext>
              </a:extLst>
            </p:cNvPr>
            <p:cNvCxnSpPr/>
            <p:nvPr/>
          </p:nvCxnSpPr>
          <p:spPr>
            <a:xfrm>
              <a:off x="1997075" y="631825"/>
              <a:ext cx="114300" cy="1335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FC6DB978-A58F-4926-9B04-93945B6A2B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11375" y="631825"/>
              <a:ext cx="114300" cy="1335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0EAC642D-83E5-4529-B349-2A5C9A6EDE63}"/>
              </a:ext>
            </a:extLst>
          </p:cNvPr>
          <p:cNvSpPr txBox="1"/>
          <p:nvPr/>
        </p:nvSpPr>
        <p:spPr>
          <a:xfrm>
            <a:off x="805399" y="1476657"/>
            <a:ext cx="2689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i="1" dirty="0"/>
              <a:t>Accueil &gt; </a:t>
            </a:r>
            <a:r>
              <a:rPr lang="fr-FR" sz="1200" i="1" dirty="0">
                <a:highlight>
                  <a:srgbClr val="FFFF00"/>
                </a:highlight>
              </a:rPr>
              <a:t>Recherche</a:t>
            </a:r>
            <a:r>
              <a:rPr lang="fr-FR" sz="1200" i="1" dirty="0"/>
              <a:t> &gt; Zones de vigilance</a:t>
            </a:r>
          </a:p>
        </p:txBody>
      </p:sp>
      <p:graphicFrame>
        <p:nvGraphicFramePr>
          <p:cNvPr id="41" name="Tableau 50">
            <a:extLst>
              <a:ext uri="{FF2B5EF4-FFF2-40B4-BE49-F238E27FC236}">
                <a16:creationId xmlns:a16="http://schemas.microsoft.com/office/drawing/2014/main" id="{6C642ADD-1B0B-4215-AD4E-9F8FDCF65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163278"/>
              </p:ext>
            </p:extLst>
          </p:nvPr>
        </p:nvGraphicFramePr>
        <p:xfrm>
          <a:off x="1813479" y="3215633"/>
          <a:ext cx="8128000" cy="137882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33386">
                  <a:extLst>
                    <a:ext uri="{9D8B030D-6E8A-4147-A177-3AD203B41FA5}">
                      <a16:colId xmlns:a16="http://schemas.microsoft.com/office/drawing/2014/main" val="3134628208"/>
                    </a:ext>
                  </a:extLst>
                </a:gridCol>
                <a:gridCol w="2512381">
                  <a:extLst>
                    <a:ext uri="{9D8B030D-6E8A-4147-A177-3AD203B41FA5}">
                      <a16:colId xmlns:a16="http://schemas.microsoft.com/office/drawing/2014/main" val="3943053406"/>
                    </a:ext>
                  </a:extLst>
                </a:gridCol>
                <a:gridCol w="2228295">
                  <a:extLst>
                    <a:ext uri="{9D8B030D-6E8A-4147-A177-3AD203B41FA5}">
                      <a16:colId xmlns:a16="http://schemas.microsoft.com/office/drawing/2014/main" val="3328753747"/>
                    </a:ext>
                  </a:extLst>
                </a:gridCol>
                <a:gridCol w="953938">
                  <a:extLst>
                    <a:ext uri="{9D8B030D-6E8A-4147-A177-3AD203B41FA5}">
                      <a16:colId xmlns:a16="http://schemas.microsoft.com/office/drawing/2014/main" val="3125835377"/>
                    </a:ext>
                  </a:extLst>
                </a:gridCol>
              </a:tblGrid>
              <a:tr h="275765">
                <a:tc>
                  <a:txBody>
                    <a:bodyPr/>
                    <a:lstStyle/>
                    <a:p>
                      <a:r>
                        <a:rPr lang="fr-FR" sz="1200" dirty="0"/>
                        <a:t>Code Zone de Vigilance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/>
                        <a:t>Libellé Zone de Vigilance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SPC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Actions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356628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200" dirty="0"/>
                        <a:t>Z1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 err="1"/>
                        <a:t>Piemonts</a:t>
                      </a:r>
                      <a:r>
                        <a:rPr lang="fr-FR" sz="1200" dirty="0"/>
                        <a:t> gardois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GD</a:t>
                      </a:r>
                      <a:endParaRPr kumimoji="0" lang="fr-F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3023751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200" dirty="0"/>
                        <a:t>Z2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Ecrins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GD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959010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200" dirty="0"/>
                        <a:t>Z3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Albigeois et Sud </a:t>
                      </a:r>
                      <a:r>
                        <a:rPr lang="fr-FR" sz="1200" dirty="0" err="1"/>
                        <a:t>Segala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/>
                        <a:t>GTL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4246514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200" dirty="0"/>
                        <a:t>Z4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/>
                        <a:t>Lannemezan et Bas </a:t>
                      </a:r>
                      <a:r>
                        <a:rPr lang="fr-FR" sz="1200" dirty="0" err="1"/>
                        <a:t>Comminge</a:t>
                      </a:r>
                      <a:endParaRPr lang="fr-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/>
                        <a:t>GTL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8746261"/>
                  </a:ext>
                </a:extLst>
              </a:tr>
            </a:tbl>
          </a:graphicData>
        </a:graphic>
      </p:graphicFrame>
      <p:grpSp>
        <p:nvGrpSpPr>
          <p:cNvPr id="42" name="Groupe 41">
            <a:extLst>
              <a:ext uri="{FF2B5EF4-FFF2-40B4-BE49-F238E27FC236}">
                <a16:creationId xmlns:a16="http://schemas.microsoft.com/office/drawing/2014/main" id="{1DE70C86-614F-4C0C-8875-F14531097A66}"/>
              </a:ext>
            </a:extLst>
          </p:cNvPr>
          <p:cNvGrpSpPr/>
          <p:nvPr/>
        </p:nvGrpSpPr>
        <p:grpSpPr>
          <a:xfrm>
            <a:off x="3386424" y="3281058"/>
            <a:ext cx="323373" cy="144774"/>
            <a:chOff x="3027978" y="3229772"/>
            <a:chExt cx="323373" cy="144774"/>
          </a:xfrm>
        </p:grpSpPr>
        <p:pic>
          <p:nvPicPr>
            <p:cNvPr id="43" name="Graphique 42" descr="Transférer avec un remplissage uni">
              <a:extLst>
                <a:ext uri="{FF2B5EF4-FFF2-40B4-BE49-F238E27FC236}">
                  <a16:creationId xmlns:a16="http://schemas.microsoft.com/office/drawing/2014/main" id="{C7CAE199-F1CA-4DE3-9D01-5FF07710A8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44" name="Forme libre : forme 43">
              <a:extLst>
                <a:ext uri="{FF2B5EF4-FFF2-40B4-BE49-F238E27FC236}">
                  <a16:creationId xmlns:a16="http://schemas.microsoft.com/office/drawing/2014/main" id="{5FA4F8C0-650D-464E-A914-3573D33B966C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DC8A2FE6-D598-4059-86A1-BE1F798D313F}"/>
              </a:ext>
            </a:extLst>
          </p:cNvPr>
          <p:cNvGrpSpPr/>
          <p:nvPr/>
        </p:nvGrpSpPr>
        <p:grpSpPr>
          <a:xfrm>
            <a:off x="6290664" y="3284128"/>
            <a:ext cx="323373" cy="144774"/>
            <a:chOff x="3027978" y="3229772"/>
            <a:chExt cx="323373" cy="144774"/>
          </a:xfrm>
        </p:grpSpPr>
        <p:pic>
          <p:nvPicPr>
            <p:cNvPr id="53" name="Graphique 52" descr="Transférer avec un remplissage uni">
              <a:extLst>
                <a:ext uri="{FF2B5EF4-FFF2-40B4-BE49-F238E27FC236}">
                  <a16:creationId xmlns:a16="http://schemas.microsoft.com/office/drawing/2014/main" id="{5AFF6876-6C51-4DC4-84C6-6A074CC8E9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55" name="Forme libre : forme 54">
              <a:extLst>
                <a:ext uri="{FF2B5EF4-FFF2-40B4-BE49-F238E27FC236}">
                  <a16:creationId xmlns:a16="http://schemas.microsoft.com/office/drawing/2014/main" id="{1C636EF5-43F6-460E-B64A-482372AC6B9E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E707C37D-A3E1-4C17-8257-51382A362FE5}"/>
              </a:ext>
            </a:extLst>
          </p:cNvPr>
          <p:cNvGrpSpPr/>
          <p:nvPr/>
        </p:nvGrpSpPr>
        <p:grpSpPr>
          <a:xfrm>
            <a:off x="8473782" y="3282005"/>
            <a:ext cx="323373" cy="144774"/>
            <a:chOff x="3027978" y="3229772"/>
            <a:chExt cx="323373" cy="144774"/>
          </a:xfrm>
        </p:grpSpPr>
        <p:pic>
          <p:nvPicPr>
            <p:cNvPr id="57" name="Graphique 56" descr="Transférer avec un remplissage uni">
              <a:extLst>
                <a:ext uri="{FF2B5EF4-FFF2-40B4-BE49-F238E27FC236}">
                  <a16:creationId xmlns:a16="http://schemas.microsoft.com/office/drawing/2014/main" id="{3B6F5F2D-9150-43FD-81FC-BB7E48C1ED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58" name="Forme libre : forme 57">
              <a:extLst>
                <a:ext uri="{FF2B5EF4-FFF2-40B4-BE49-F238E27FC236}">
                  <a16:creationId xmlns:a16="http://schemas.microsoft.com/office/drawing/2014/main" id="{592FD10A-9DC4-4A35-9D78-1ECF8C439D2C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4E1655B6-D818-44F3-A56A-F7FFC0017C03}"/>
              </a:ext>
            </a:extLst>
          </p:cNvPr>
          <p:cNvSpPr/>
          <p:nvPr/>
        </p:nvSpPr>
        <p:spPr>
          <a:xfrm>
            <a:off x="3232865" y="1822185"/>
            <a:ext cx="1926454" cy="2308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1100" i="1" dirty="0">
                <a:solidFill>
                  <a:schemeClr val="bg1">
                    <a:lumMod val="65000"/>
                  </a:schemeClr>
                </a:solidFill>
              </a:rPr>
              <a:t>Code, Nom</a:t>
            </a:r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CF68498B-0E77-499E-A194-564C0494108A}"/>
              </a:ext>
            </a:extLst>
          </p:cNvPr>
          <p:cNvSpPr txBox="1"/>
          <p:nvPr/>
        </p:nvSpPr>
        <p:spPr>
          <a:xfrm>
            <a:off x="6857103" y="2402606"/>
            <a:ext cx="11379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u="sng" dirty="0">
                <a:solidFill>
                  <a:schemeClr val="accent1"/>
                </a:solidFill>
              </a:rPr>
              <a:t>Plus de critères</a:t>
            </a:r>
          </a:p>
        </p:txBody>
      </p:sp>
      <p:pic>
        <p:nvPicPr>
          <p:cNvPr id="70" name="Graphique 69" descr="Œil avec un remplissage uni">
            <a:extLst>
              <a:ext uri="{FF2B5EF4-FFF2-40B4-BE49-F238E27FC236}">
                <a16:creationId xmlns:a16="http://schemas.microsoft.com/office/drawing/2014/main" id="{E1DCAA90-C27D-4683-8C8A-F80CC1AB34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93078" y="4049865"/>
            <a:ext cx="272301" cy="272301"/>
          </a:xfrm>
          <a:prstGeom prst="rect">
            <a:avLst/>
          </a:prstGeom>
        </p:spPr>
      </p:pic>
      <p:grpSp>
        <p:nvGrpSpPr>
          <p:cNvPr id="76" name="Groupe 75">
            <a:extLst>
              <a:ext uri="{FF2B5EF4-FFF2-40B4-BE49-F238E27FC236}">
                <a16:creationId xmlns:a16="http://schemas.microsoft.com/office/drawing/2014/main" id="{E73F53B0-57F7-4D27-850D-F7843B33E075}"/>
              </a:ext>
            </a:extLst>
          </p:cNvPr>
          <p:cNvGrpSpPr/>
          <p:nvPr/>
        </p:nvGrpSpPr>
        <p:grpSpPr>
          <a:xfrm>
            <a:off x="9093078" y="3772424"/>
            <a:ext cx="766117" cy="272301"/>
            <a:chOff x="9093077" y="4049865"/>
            <a:chExt cx="766117" cy="272301"/>
          </a:xfrm>
        </p:grpSpPr>
        <p:pic>
          <p:nvPicPr>
            <p:cNvPr id="77" name="Graphique 76" descr="Œil avec un remplissage uni">
              <a:extLst>
                <a:ext uri="{FF2B5EF4-FFF2-40B4-BE49-F238E27FC236}">
                  <a16:creationId xmlns:a16="http://schemas.microsoft.com/office/drawing/2014/main" id="{A9897B5B-9754-40A6-BD4B-375F64565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93077" y="4049865"/>
              <a:ext cx="272301" cy="272301"/>
            </a:xfrm>
            <a:prstGeom prst="rect">
              <a:avLst/>
            </a:prstGeom>
          </p:spPr>
        </p:pic>
        <p:pic>
          <p:nvPicPr>
            <p:cNvPr id="78" name="Graphique 77" descr="Crayon avec un remplissage uni">
              <a:extLst>
                <a:ext uri="{FF2B5EF4-FFF2-40B4-BE49-F238E27FC236}">
                  <a16:creationId xmlns:a16="http://schemas.microsoft.com/office/drawing/2014/main" id="{122F6527-E462-46E7-9565-8D0B517D36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425152" y="4096015"/>
              <a:ext cx="180000" cy="180000"/>
            </a:xfrm>
            <a:prstGeom prst="rect">
              <a:avLst/>
            </a:prstGeom>
          </p:spPr>
        </p:pic>
        <p:pic>
          <p:nvPicPr>
            <p:cNvPr id="79" name="Image 78">
              <a:extLst>
                <a:ext uri="{FF2B5EF4-FFF2-40B4-BE49-F238E27FC236}">
                  <a16:creationId xmlns:a16="http://schemas.microsoft.com/office/drawing/2014/main" id="{D6DDA2C1-5CF3-453C-B9A8-D64FE77D5FD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679194" y="4096015"/>
              <a:ext cx="180000" cy="180000"/>
            </a:xfrm>
            <a:prstGeom prst="rect">
              <a:avLst/>
            </a:prstGeom>
          </p:spPr>
        </p:pic>
      </p:grpSp>
      <p:grpSp>
        <p:nvGrpSpPr>
          <p:cNvPr id="80" name="Groupe 79">
            <a:extLst>
              <a:ext uri="{FF2B5EF4-FFF2-40B4-BE49-F238E27FC236}">
                <a16:creationId xmlns:a16="http://schemas.microsoft.com/office/drawing/2014/main" id="{1F9134D6-BD6F-4CF8-9663-42BE42880489}"/>
              </a:ext>
            </a:extLst>
          </p:cNvPr>
          <p:cNvGrpSpPr/>
          <p:nvPr/>
        </p:nvGrpSpPr>
        <p:grpSpPr>
          <a:xfrm>
            <a:off x="9093078" y="3498879"/>
            <a:ext cx="766117" cy="272301"/>
            <a:chOff x="9093077" y="4049865"/>
            <a:chExt cx="766117" cy="272301"/>
          </a:xfrm>
        </p:grpSpPr>
        <p:pic>
          <p:nvPicPr>
            <p:cNvPr id="81" name="Graphique 80" descr="Œil avec un remplissage uni">
              <a:extLst>
                <a:ext uri="{FF2B5EF4-FFF2-40B4-BE49-F238E27FC236}">
                  <a16:creationId xmlns:a16="http://schemas.microsoft.com/office/drawing/2014/main" id="{E1A83697-8AFE-4059-BC8D-20D15B4E7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93077" y="4049865"/>
              <a:ext cx="272301" cy="272301"/>
            </a:xfrm>
            <a:prstGeom prst="rect">
              <a:avLst/>
            </a:prstGeom>
          </p:spPr>
        </p:pic>
        <p:pic>
          <p:nvPicPr>
            <p:cNvPr id="82" name="Graphique 81" descr="Crayon avec un remplissage uni">
              <a:extLst>
                <a:ext uri="{FF2B5EF4-FFF2-40B4-BE49-F238E27FC236}">
                  <a16:creationId xmlns:a16="http://schemas.microsoft.com/office/drawing/2014/main" id="{BA4954E1-A5FE-48F0-8EF7-81FB5C20F1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425152" y="4096015"/>
              <a:ext cx="180000" cy="180000"/>
            </a:xfrm>
            <a:prstGeom prst="rect">
              <a:avLst/>
            </a:prstGeom>
          </p:spPr>
        </p:pic>
        <p:pic>
          <p:nvPicPr>
            <p:cNvPr id="83" name="Image 82">
              <a:extLst>
                <a:ext uri="{FF2B5EF4-FFF2-40B4-BE49-F238E27FC236}">
                  <a16:creationId xmlns:a16="http://schemas.microsoft.com/office/drawing/2014/main" id="{9FF85DA3-CF9B-4CC3-B596-66A74044158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679194" y="4096015"/>
              <a:ext cx="180000" cy="180000"/>
            </a:xfrm>
            <a:prstGeom prst="rect">
              <a:avLst/>
            </a:prstGeom>
          </p:spPr>
        </p:pic>
      </p:grpSp>
      <p:pic>
        <p:nvPicPr>
          <p:cNvPr id="85" name="Graphique 84" descr="Œil avec un remplissage uni">
            <a:extLst>
              <a:ext uri="{FF2B5EF4-FFF2-40B4-BE49-F238E27FC236}">
                <a16:creationId xmlns:a16="http://schemas.microsoft.com/office/drawing/2014/main" id="{529834ED-9098-4268-B104-BF51480A0B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93078" y="4303862"/>
            <a:ext cx="272301" cy="272301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B7D09AB8-9552-42B8-9251-6D5919E8F5A6}"/>
              </a:ext>
            </a:extLst>
          </p:cNvPr>
          <p:cNvSpPr/>
          <p:nvPr/>
        </p:nvSpPr>
        <p:spPr>
          <a:xfrm>
            <a:off x="8313904" y="2719133"/>
            <a:ext cx="1627575" cy="28158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sz="1200" dirty="0"/>
              <a:t>Lancer la recherche 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A6F4678-D520-435C-BEF8-034D7ACB50C0}"/>
              </a:ext>
            </a:extLst>
          </p:cNvPr>
          <p:cNvSpPr/>
          <p:nvPr/>
        </p:nvSpPr>
        <p:spPr>
          <a:xfrm>
            <a:off x="3232865" y="2118420"/>
            <a:ext cx="1926454" cy="2308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</a:rPr>
              <a:t>Code, Nom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3C7766C-9C8B-4CB6-AD69-29CEF8A6C84C}"/>
              </a:ext>
            </a:extLst>
          </p:cNvPr>
          <p:cNvSpPr txBox="1"/>
          <p:nvPr/>
        </p:nvSpPr>
        <p:spPr>
          <a:xfrm>
            <a:off x="1813478" y="1805233"/>
            <a:ext cx="14193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100" dirty="0"/>
              <a:t>Zone de vigilance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4A7DACCE-8935-46A7-AD28-0C11BB296F10}"/>
              </a:ext>
            </a:extLst>
          </p:cNvPr>
          <p:cNvSpPr txBox="1"/>
          <p:nvPr/>
        </p:nvSpPr>
        <p:spPr>
          <a:xfrm>
            <a:off x="1825906" y="2103025"/>
            <a:ext cx="14069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100" dirty="0"/>
              <a:t>Station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146680F9-ABE5-4F83-9039-632A5C284A24}"/>
              </a:ext>
            </a:extLst>
          </p:cNvPr>
          <p:cNvSpPr/>
          <p:nvPr/>
        </p:nvSpPr>
        <p:spPr>
          <a:xfrm>
            <a:off x="3232865" y="2410418"/>
            <a:ext cx="1926454" cy="2308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</a:rPr>
              <a:t>Code, Nom</a:t>
            </a:r>
          </a:p>
        </p:txBody>
      </p:sp>
      <p:sp>
        <p:nvSpPr>
          <p:cNvPr id="68" name="ZoneTexte 67">
            <a:extLst>
              <a:ext uri="{FF2B5EF4-FFF2-40B4-BE49-F238E27FC236}">
                <a16:creationId xmlns:a16="http://schemas.microsoft.com/office/drawing/2014/main" id="{D36C2CF6-F48A-4ADE-8B16-09D4C715418C}"/>
              </a:ext>
            </a:extLst>
          </p:cNvPr>
          <p:cNvSpPr txBox="1"/>
          <p:nvPr/>
        </p:nvSpPr>
        <p:spPr>
          <a:xfrm>
            <a:off x="1825907" y="2395795"/>
            <a:ext cx="14069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100" dirty="0"/>
              <a:t>Région, département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CCB40792-D8C4-4E87-8909-579E51C0C991}"/>
              </a:ext>
            </a:extLst>
          </p:cNvPr>
          <p:cNvSpPr/>
          <p:nvPr/>
        </p:nvSpPr>
        <p:spPr>
          <a:xfrm>
            <a:off x="6870701" y="1805233"/>
            <a:ext cx="1926454" cy="2308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1100" i="1" dirty="0">
                <a:solidFill>
                  <a:schemeClr val="bg1">
                    <a:lumMod val="65000"/>
                  </a:schemeClr>
                </a:solidFill>
              </a:rPr>
              <a:t>Code, Nom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B63387E3-CCBB-4360-80C1-5030446097A6}"/>
              </a:ext>
            </a:extLst>
          </p:cNvPr>
          <p:cNvSpPr/>
          <p:nvPr/>
        </p:nvSpPr>
        <p:spPr>
          <a:xfrm>
            <a:off x="6870701" y="2101468"/>
            <a:ext cx="1926454" cy="2308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1200" i="1" dirty="0">
                <a:solidFill>
                  <a:schemeClr val="bg1">
                    <a:lumMod val="65000"/>
                  </a:schemeClr>
                </a:solidFill>
              </a:rPr>
              <a:t>Code, Nom</a:t>
            </a:r>
          </a:p>
        </p:txBody>
      </p:sp>
      <p:sp>
        <p:nvSpPr>
          <p:cNvPr id="74" name="ZoneTexte 73">
            <a:extLst>
              <a:ext uri="{FF2B5EF4-FFF2-40B4-BE49-F238E27FC236}">
                <a16:creationId xmlns:a16="http://schemas.microsoft.com/office/drawing/2014/main" id="{0BCF2A01-488E-4C4D-938F-4E14BE4DDFD8}"/>
              </a:ext>
            </a:extLst>
          </p:cNvPr>
          <p:cNvSpPr txBox="1"/>
          <p:nvPr/>
        </p:nvSpPr>
        <p:spPr>
          <a:xfrm>
            <a:off x="5451314" y="1788281"/>
            <a:ext cx="14193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100" dirty="0"/>
              <a:t>Cours d’eau</a:t>
            </a:r>
          </a:p>
        </p:txBody>
      </p:sp>
      <p:sp>
        <p:nvSpPr>
          <p:cNvPr id="75" name="ZoneTexte 74">
            <a:extLst>
              <a:ext uri="{FF2B5EF4-FFF2-40B4-BE49-F238E27FC236}">
                <a16:creationId xmlns:a16="http://schemas.microsoft.com/office/drawing/2014/main" id="{2FD4F772-10E3-4030-9B94-81628A835AAF}"/>
              </a:ext>
            </a:extLst>
          </p:cNvPr>
          <p:cNvSpPr txBox="1"/>
          <p:nvPr/>
        </p:nvSpPr>
        <p:spPr>
          <a:xfrm>
            <a:off x="5463742" y="2086073"/>
            <a:ext cx="14069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100" dirty="0"/>
              <a:t>Territoire ou SPC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B99F59DF-D4D5-4A0D-96CF-8D8C74718219}"/>
              </a:ext>
            </a:extLst>
          </p:cNvPr>
          <p:cNvSpPr/>
          <p:nvPr/>
        </p:nvSpPr>
        <p:spPr>
          <a:xfrm>
            <a:off x="8854833" y="1822185"/>
            <a:ext cx="179612" cy="1837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latin typeface="Times" panose="02020603050405020304" pitchFamily="18" charset="0"/>
              </a:rPr>
              <a:t>i</a:t>
            </a:r>
          </a:p>
        </p:txBody>
      </p:sp>
      <p:sp>
        <p:nvSpPr>
          <p:cNvPr id="90" name="Ellipse 89">
            <a:extLst>
              <a:ext uri="{FF2B5EF4-FFF2-40B4-BE49-F238E27FC236}">
                <a16:creationId xmlns:a16="http://schemas.microsoft.com/office/drawing/2014/main" id="{01699009-6D4F-47BE-95D8-710280C139A1}"/>
              </a:ext>
            </a:extLst>
          </p:cNvPr>
          <p:cNvSpPr/>
          <p:nvPr/>
        </p:nvSpPr>
        <p:spPr>
          <a:xfrm>
            <a:off x="8868441" y="2114596"/>
            <a:ext cx="179612" cy="1837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latin typeface="Times" panose="02020603050405020304" pitchFamily="18" charset="0"/>
              </a:rPr>
              <a:t>i</a:t>
            </a:r>
          </a:p>
        </p:txBody>
      </p:sp>
      <p:sp>
        <p:nvSpPr>
          <p:cNvPr id="91" name="Ellipse 90">
            <a:extLst>
              <a:ext uri="{FF2B5EF4-FFF2-40B4-BE49-F238E27FC236}">
                <a16:creationId xmlns:a16="http://schemas.microsoft.com/office/drawing/2014/main" id="{6123863E-D48A-4EDB-84C0-CBA0AF5E971C}"/>
              </a:ext>
            </a:extLst>
          </p:cNvPr>
          <p:cNvSpPr/>
          <p:nvPr/>
        </p:nvSpPr>
        <p:spPr>
          <a:xfrm>
            <a:off x="5214024" y="1845075"/>
            <a:ext cx="179612" cy="1837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latin typeface="Times" panose="02020603050405020304" pitchFamily="18" charset="0"/>
              </a:rPr>
              <a:t>i</a:t>
            </a:r>
          </a:p>
        </p:txBody>
      </p:sp>
      <p:sp>
        <p:nvSpPr>
          <p:cNvPr id="92" name="Ellipse 91">
            <a:extLst>
              <a:ext uri="{FF2B5EF4-FFF2-40B4-BE49-F238E27FC236}">
                <a16:creationId xmlns:a16="http://schemas.microsoft.com/office/drawing/2014/main" id="{9B54C1DD-CA27-4945-99B4-A7BC2B7F9B0A}"/>
              </a:ext>
            </a:extLst>
          </p:cNvPr>
          <p:cNvSpPr/>
          <p:nvPr/>
        </p:nvSpPr>
        <p:spPr>
          <a:xfrm>
            <a:off x="5212844" y="2139848"/>
            <a:ext cx="179612" cy="1837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latin typeface="Times" panose="02020603050405020304" pitchFamily="18" charset="0"/>
              </a:rPr>
              <a:t>i</a:t>
            </a:r>
          </a:p>
        </p:txBody>
      </p:sp>
      <p:sp>
        <p:nvSpPr>
          <p:cNvPr id="93" name="Ellipse 92">
            <a:extLst>
              <a:ext uri="{FF2B5EF4-FFF2-40B4-BE49-F238E27FC236}">
                <a16:creationId xmlns:a16="http://schemas.microsoft.com/office/drawing/2014/main" id="{7E40C814-D8E5-44B5-B0E2-CD64F733CE27}"/>
              </a:ext>
            </a:extLst>
          </p:cNvPr>
          <p:cNvSpPr/>
          <p:nvPr/>
        </p:nvSpPr>
        <p:spPr>
          <a:xfrm>
            <a:off x="5225597" y="2433965"/>
            <a:ext cx="179612" cy="1837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latin typeface="Times" panose="02020603050405020304" pitchFamily="18" charset="0"/>
              </a:rPr>
              <a:t>i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2C3C9775-E082-4EAE-9EC3-E7E6643370A3}"/>
              </a:ext>
            </a:extLst>
          </p:cNvPr>
          <p:cNvSpPr/>
          <p:nvPr/>
        </p:nvSpPr>
        <p:spPr>
          <a:xfrm>
            <a:off x="7833928" y="4882981"/>
            <a:ext cx="250092" cy="245871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+</a:t>
            </a: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0164ACF4-1ECD-471E-917D-747EC3EDCDE6}"/>
              </a:ext>
            </a:extLst>
          </p:cNvPr>
          <p:cNvSpPr txBox="1"/>
          <p:nvPr/>
        </p:nvSpPr>
        <p:spPr>
          <a:xfrm>
            <a:off x="9249809" y="1708565"/>
            <a:ext cx="1827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rgbClr val="FF0000"/>
                </a:solidFill>
              </a:rPr>
              <a:t>Actualisation du tableau de recherche (ci-dessous) une fois le bouton ‘Lancer la recherche’ cliqué</a:t>
            </a:r>
          </a:p>
        </p:txBody>
      </p:sp>
      <p:cxnSp>
        <p:nvCxnSpPr>
          <p:cNvPr id="65" name="Connecteur droit avec flèche 64">
            <a:extLst>
              <a:ext uri="{FF2B5EF4-FFF2-40B4-BE49-F238E27FC236}">
                <a16:creationId xmlns:a16="http://schemas.microsoft.com/office/drawing/2014/main" id="{2785416A-6C65-4D7F-B15E-701075FAE8D2}"/>
              </a:ext>
            </a:extLst>
          </p:cNvPr>
          <p:cNvCxnSpPr>
            <a:cxnSpLocks/>
          </p:cNvCxnSpPr>
          <p:nvPr/>
        </p:nvCxnSpPr>
        <p:spPr>
          <a:xfrm flipH="1">
            <a:off x="9859197" y="2231711"/>
            <a:ext cx="159446" cy="447894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5620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BE590DE-FF0C-4357-9406-D80BDB53574F}"/>
              </a:ext>
            </a:extLst>
          </p:cNvPr>
          <p:cNvSpPr/>
          <p:nvPr/>
        </p:nvSpPr>
        <p:spPr>
          <a:xfrm>
            <a:off x="787790" y="999406"/>
            <a:ext cx="2580641" cy="4204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Consultation du référentiel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CB38A1-C714-48BA-8291-50F3AF7F4B1B}"/>
              </a:ext>
            </a:extLst>
          </p:cNvPr>
          <p:cNvSpPr/>
          <p:nvPr/>
        </p:nvSpPr>
        <p:spPr>
          <a:xfrm>
            <a:off x="3377591" y="953010"/>
            <a:ext cx="2500581" cy="459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Gestion des demandes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A3EAF20-36FD-4F82-951C-6F4A856B8920}"/>
              </a:ext>
            </a:extLst>
          </p:cNvPr>
          <p:cNvSpPr/>
          <p:nvPr/>
        </p:nvSpPr>
        <p:spPr>
          <a:xfrm>
            <a:off x="5877479" y="985550"/>
            <a:ext cx="1959248" cy="43210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Administration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8D0BB61-0C86-46B5-ADF0-20B810FDDDAC}"/>
              </a:ext>
            </a:extLst>
          </p:cNvPr>
          <p:cNvSpPr/>
          <p:nvPr/>
        </p:nvSpPr>
        <p:spPr>
          <a:xfrm>
            <a:off x="7837426" y="950061"/>
            <a:ext cx="3149442" cy="459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/>
              <a:t>…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A16FE205-882F-4DD1-83A6-B38DF9380DBC}"/>
              </a:ext>
            </a:extLst>
          </p:cNvPr>
          <p:cNvCxnSpPr/>
          <p:nvPr/>
        </p:nvCxnSpPr>
        <p:spPr>
          <a:xfrm>
            <a:off x="778630" y="1431515"/>
            <a:ext cx="10217400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152400" dist="76200" dir="8400000" sx="101000" sy="101000" algn="ctr" rotWithShape="0">
              <a:schemeClr val="accent1">
                <a:lumMod val="50000"/>
              </a:schemeClr>
            </a:outerShdw>
          </a:effectLst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CAB415E7-8314-4298-BBDF-DA3F74B28925}"/>
              </a:ext>
            </a:extLst>
          </p:cNvPr>
          <p:cNvSpPr/>
          <p:nvPr/>
        </p:nvSpPr>
        <p:spPr>
          <a:xfrm>
            <a:off x="10744396" y="144778"/>
            <a:ext cx="332509" cy="654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DA310DB6-19F5-4385-A59C-4A38F7FD9C92}"/>
              </a:ext>
            </a:extLst>
          </p:cNvPr>
          <p:cNvCxnSpPr>
            <a:cxnSpLocks/>
          </p:cNvCxnSpPr>
          <p:nvPr/>
        </p:nvCxnSpPr>
        <p:spPr>
          <a:xfrm>
            <a:off x="787790" y="977765"/>
            <a:ext cx="10406682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6CA34C4A-BC44-45B3-96A5-ADE31D98DA60}"/>
              </a:ext>
            </a:extLst>
          </p:cNvPr>
          <p:cNvSpPr/>
          <p:nvPr/>
        </p:nvSpPr>
        <p:spPr>
          <a:xfrm>
            <a:off x="858982" y="120076"/>
            <a:ext cx="64654" cy="756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EE48C9BA-59C0-4677-8730-D679F66F5AE0}"/>
              </a:ext>
            </a:extLst>
          </p:cNvPr>
          <p:cNvGrpSpPr/>
          <p:nvPr/>
        </p:nvGrpSpPr>
        <p:grpSpPr>
          <a:xfrm>
            <a:off x="3077427" y="1123442"/>
            <a:ext cx="228600" cy="133509"/>
            <a:chOff x="1997075" y="631825"/>
            <a:chExt cx="228600" cy="133509"/>
          </a:xfrm>
          <a:solidFill>
            <a:schemeClr val="accent1">
              <a:lumMod val="20000"/>
              <a:lumOff val="80000"/>
            </a:schemeClr>
          </a:solidFill>
        </p:grpSpPr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6D96D24B-CC17-476E-98EA-A1A82F3259F6}"/>
                </a:ext>
              </a:extLst>
            </p:cNvPr>
            <p:cNvCxnSpPr/>
            <p:nvPr/>
          </p:nvCxnSpPr>
          <p:spPr>
            <a:xfrm>
              <a:off x="1997075" y="631825"/>
              <a:ext cx="114300" cy="133509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DED20FF8-3E27-4A1B-B131-E0D910EA97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11375" y="631825"/>
              <a:ext cx="114300" cy="133509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447EA42E-6DC0-48B6-B47E-F266DAC75D03}"/>
              </a:ext>
            </a:extLst>
          </p:cNvPr>
          <p:cNvGrpSpPr/>
          <p:nvPr/>
        </p:nvGrpSpPr>
        <p:grpSpPr>
          <a:xfrm>
            <a:off x="7523279" y="1121471"/>
            <a:ext cx="228600" cy="133509"/>
            <a:chOff x="1997075" y="631825"/>
            <a:chExt cx="228600" cy="133509"/>
          </a:xfrm>
        </p:grpSpPr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E1AEDF31-05B7-4B47-ABDF-E81F57409FD8}"/>
                </a:ext>
              </a:extLst>
            </p:cNvPr>
            <p:cNvCxnSpPr/>
            <p:nvPr/>
          </p:nvCxnSpPr>
          <p:spPr>
            <a:xfrm>
              <a:off x="1997075" y="631825"/>
              <a:ext cx="114300" cy="1335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FC6DB978-A58F-4926-9B04-93945B6A2B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11375" y="631825"/>
              <a:ext cx="114300" cy="1335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0EAC642D-83E5-4529-B349-2A5C9A6EDE63}"/>
              </a:ext>
            </a:extLst>
          </p:cNvPr>
          <p:cNvSpPr txBox="1"/>
          <p:nvPr/>
        </p:nvSpPr>
        <p:spPr>
          <a:xfrm>
            <a:off x="805399" y="1476657"/>
            <a:ext cx="40472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i="1" dirty="0"/>
              <a:t>Accueil &gt; </a:t>
            </a:r>
            <a:r>
              <a:rPr lang="fr-FR" sz="1200" i="1" dirty="0">
                <a:highlight>
                  <a:srgbClr val="FFFF00"/>
                </a:highlight>
              </a:rPr>
              <a:t>Consultation</a:t>
            </a:r>
            <a:r>
              <a:rPr lang="fr-FR" sz="1200" i="1" dirty="0"/>
              <a:t> &gt; Zones de vigilance &gt; </a:t>
            </a:r>
            <a:r>
              <a:rPr lang="fr-FR" sz="1200" i="1" dirty="0" err="1"/>
              <a:t>Piemonts</a:t>
            </a:r>
            <a:r>
              <a:rPr lang="fr-FR" sz="1200" i="1" dirty="0"/>
              <a:t> gardois</a:t>
            </a:r>
          </a:p>
        </p:txBody>
      </p: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1DE70C86-614F-4C0C-8875-F14531097A66}"/>
              </a:ext>
            </a:extLst>
          </p:cNvPr>
          <p:cNvGrpSpPr/>
          <p:nvPr/>
        </p:nvGrpSpPr>
        <p:grpSpPr>
          <a:xfrm>
            <a:off x="3386424" y="3281058"/>
            <a:ext cx="323373" cy="144774"/>
            <a:chOff x="3027978" y="3229772"/>
            <a:chExt cx="323373" cy="144774"/>
          </a:xfrm>
        </p:grpSpPr>
        <p:pic>
          <p:nvPicPr>
            <p:cNvPr id="43" name="Graphique 42" descr="Transférer avec un remplissage uni">
              <a:extLst>
                <a:ext uri="{FF2B5EF4-FFF2-40B4-BE49-F238E27FC236}">
                  <a16:creationId xmlns:a16="http://schemas.microsoft.com/office/drawing/2014/main" id="{C7CAE199-F1CA-4DE3-9D01-5FF07710A8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44" name="Forme libre : forme 43">
              <a:extLst>
                <a:ext uri="{FF2B5EF4-FFF2-40B4-BE49-F238E27FC236}">
                  <a16:creationId xmlns:a16="http://schemas.microsoft.com/office/drawing/2014/main" id="{5FA4F8C0-650D-464E-A914-3573D33B966C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DC8A2FE6-D598-4059-86A1-BE1F798D313F}"/>
              </a:ext>
            </a:extLst>
          </p:cNvPr>
          <p:cNvGrpSpPr/>
          <p:nvPr/>
        </p:nvGrpSpPr>
        <p:grpSpPr>
          <a:xfrm>
            <a:off x="6290664" y="3284128"/>
            <a:ext cx="323373" cy="144774"/>
            <a:chOff x="3027978" y="3229772"/>
            <a:chExt cx="323373" cy="144774"/>
          </a:xfrm>
        </p:grpSpPr>
        <p:pic>
          <p:nvPicPr>
            <p:cNvPr id="53" name="Graphique 52" descr="Transférer avec un remplissage uni">
              <a:extLst>
                <a:ext uri="{FF2B5EF4-FFF2-40B4-BE49-F238E27FC236}">
                  <a16:creationId xmlns:a16="http://schemas.microsoft.com/office/drawing/2014/main" id="{5AFF6876-6C51-4DC4-84C6-6A074CC8E9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55" name="Forme libre : forme 54">
              <a:extLst>
                <a:ext uri="{FF2B5EF4-FFF2-40B4-BE49-F238E27FC236}">
                  <a16:creationId xmlns:a16="http://schemas.microsoft.com/office/drawing/2014/main" id="{1C636EF5-43F6-460E-B64A-482372AC6B9E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E707C37D-A3E1-4C17-8257-51382A362FE5}"/>
              </a:ext>
            </a:extLst>
          </p:cNvPr>
          <p:cNvGrpSpPr/>
          <p:nvPr/>
        </p:nvGrpSpPr>
        <p:grpSpPr>
          <a:xfrm>
            <a:off x="8473782" y="3282005"/>
            <a:ext cx="323373" cy="144774"/>
            <a:chOff x="3027978" y="3229772"/>
            <a:chExt cx="323373" cy="144774"/>
          </a:xfrm>
        </p:grpSpPr>
        <p:pic>
          <p:nvPicPr>
            <p:cNvPr id="57" name="Graphique 56" descr="Transférer avec un remplissage uni">
              <a:extLst>
                <a:ext uri="{FF2B5EF4-FFF2-40B4-BE49-F238E27FC236}">
                  <a16:creationId xmlns:a16="http://schemas.microsoft.com/office/drawing/2014/main" id="{3B6F5F2D-9150-43FD-81FC-BB7E48C1ED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58" name="Forme libre : forme 57">
              <a:extLst>
                <a:ext uri="{FF2B5EF4-FFF2-40B4-BE49-F238E27FC236}">
                  <a16:creationId xmlns:a16="http://schemas.microsoft.com/office/drawing/2014/main" id="{592FD10A-9DC4-4A35-9D78-1ECF8C439D2C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3" name="Ellipse 2">
            <a:extLst>
              <a:ext uri="{FF2B5EF4-FFF2-40B4-BE49-F238E27FC236}">
                <a16:creationId xmlns:a16="http://schemas.microsoft.com/office/drawing/2014/main" id="{4585FE87-20A0-4F0F-B41C-16D066E9FB4E}"/>
              </a:ext>
            </a:extLst>
          </p:cNvPr>
          <p:cNvSpPr/>
          <p:nvPr/>
        </p:nvSpPr>
        <p:spPr>
          <a:xfrm>
            <a:off x="9515153" y="761184"/>
            <a:ext cx="1621489" cy="11789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S’ouvre dans un nouvel onglet ?</a:t>
            </a: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A33AF9C9-C966-48A6-A0D4-E393B73167FB}"/>
              </a:ext>
            </a:extLst>
          </p:cNvPr>
          <p:cNvSpPr txBox="1"/>
          <p:nvPr/>
        </p:nvSpPr>
        <p:spPr>
          <a:xfrm>
            <a:off x="1723568" y="1798797"/>
            <a:ext cx="14681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Piemonts</a:t>
            </a:r>
            <a:r>
              <a:rPr lang="fr-F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gardois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276CF89-252A-4D3E-9008-3FF33786F7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1338" y="1863623"/>
            <a:ext cx="1868223" cy="1603436"/>
          </a:xfrm>
          <a:prstGeom prst="rect">
            <a:avLst/>
          </a:prstGeom>
        </p:spPr>
      </p:pic>
      <p:graphicFrame>
        <p:nvGraphicFramePr>
          <p:cNvPr id="15" name="Tableau 15">
            <a:extLst>
              <a:ext uri="{FF2B5EF4-FFF2-40B4-BE49-F238E27FC236}">
                <a16:creationId xmlns:a16="http://schemas.microsoft.com/office/drawing/2014/main" id="{95C781AA-0BA1-4E1B-9222-FEB81AA254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714898"/>
              </p:ext>
            </p:extLst>
          </p:nvPr>
        </p:nvGraphicFramePr>
        <p:xfrm>
          <a:off x="1972695" y="2317124"/>
          <a:ext cx="4661579" cy="2072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5305">
                  <a:extLst>
                    <a:ext uri="{9D8B030D-6E8A-4147-A177-3AD203B41FA5}">
                      <a16:colId xmlns:a16="http://schemas.microsoft.com/office/drawing/2014/main" val="1759552039"/>
                    </a:ext>
                  </a:extLst>
                </a:gridCol>
                <a:gridCol w="476738">
                  <a:extLst>
                    <a:ext uri="{9D8B030D-6E8A-4147-A177-3AD203B41FA5}">
                      <a16:colId xmlns:a16="http://schemas.microsoft.com/office/drawing/2014/main" val="2591381910"/>
                    </a:ext>
                  </a:extLst>
                </a:gridCol>
                <a:gridCol w="3109536">
                  <a:extLst>
                    <a:ext uri="{9D8B030D-6E8A-4147-A177-3AD203B41FA5}">
                      <a16:colId xmlns:a16="http://schemas.microsoft.com/office/drawing/2014/main" val="682680624"/>
                    </a:ext>
                  </a:extLst>
                </a:gridCol>
              </a:tblGrid>
              <a:tr h="256862">
                <a:tc>
                  <a:txBody>
                    <a:bodyPr/>
                    <a:lstStyle/>
                    <a:p>
                      <a:r>
                        <a:rPr lang="fr-FR" sz="1100" b="1" dirty="0"/>
                        <a:t>Code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GD_ZV4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2370160"/>
                  </a:ext>
                </a:extLst>
              </a:tr>
              <a:tr h="256862">
                <a:tc>
                  <a:txBody>
                    <a:bodyPr/>
                    <a:lstStyle/>
                    <a:p>
                      <a:r>
                        <a:rPr lang="fr-FR" sz="1100" b="1" dirty="0"/>
                        <a:t>Libellé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Piémonts gardois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7923564"/>
                  </a:ext>
                </a:extLst>
              </a:tr>
              <a:tr h="256862">
                <a:tc>
                  <a:txBody>
                    <a:bodyPr/>
                    <a:lstStyle/>
                    <a:p>
                      <a:r>
                        <a:rPr lang="fr-FR" sz="1100" b="1" dirty="0"/>
                        <a:t>SPC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Grand-Delta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8611679"/>
                  </a:ext>
                </a:extLst>
              </a:tr>
              <a:tr h="256862">
                <a:tc>
                  <a:txBody>
                    <a:bodyPr/>
                    <a:lstStyle/>
                    <a:p>
                      <a:r>
                        <a:rPr lang="fr-FR" sz="1100" b="1" dirty="0"/>
                        <a:t>territoire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Grand-Delta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7584779"/>
                  </a:ext>
                </a:extLst>
              </a:tr>
              <a:tr h="256862">
                <a:tc>
                  <a:txBody>
                    <a:bodyPr/>
                    <a:lstStyle/>
                    <a:p>
                      <a:r>
                        <a:rPr lang="fr-FR" sz="1100" b="1" dirty="0"/>
                        <a:t>départements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8515597"/>
                  </a:ext>
                </a:extLst>
              </a:tr>
              <a:tr h="256862">
                <a:tc>
                  <a:txBody>
                    <a:bodyPr/>
                    <a:lstStyle/>
                    <a:p>
                      <a:r>
                        <a:rPr lang="fr-FR" sz="1100" b="1" dirty="0"/>
                        <a:t>Régions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809784"/>
                  </a:ext>
                </a:extLst>
              </a:tr>
              <a:tr h="256862">
                <a:tc>
                  <a:txBody>
                    <a:bodyPr/>
                    <a:lstStyle/>
                    <a:p>
                      <a:r>
                        <a:rPr lang="fr-FR" sz="1100" b="1" dirty="0"/>
                        <a:t>Cours d’eau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809969"/>
                  </a:ext>
                </a:extLst>
              </a:tr>
              <a:tr h="256862">
                <a:tc>
                  <a:txBody>
                    <a:bodyPr/>
                    <a:lstStyle/>
                    <a:p>
                      <a:endParaRPr lang="fr-FR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5602157"/>
                  </a:ext>
                </a:extLst>
              </a:tr>
            </a:tbl>
          </a:graphicData>
        </a:graphic>
      </p:graphicFrame>
      <p:sp>
        <p:nvSpPr>
          <p:cNvPr id="16" name="Rectangle 15">
            <a:extLst>
              <a:ext uri="{FF2B5EF4-FFF2-40B4-BE49-F238E27FC236}">
                <a16:creationId xmlns:a16="http://schemas.microsoft.com/office/drawing/2014/main" id="{982CA25F-7BE0-47CA-90E7-27827CAE2067}"/>
              </a:ext>
            </a:extLst>
          </p:cNvPr>
          <p:cNvSpPr/>
          <p:nvPr/>
        </p:nvSpPr>
        <p:spPr>
          <a:xfrm>
            <a:off x="3139447" y="3385627"/>
            <a:ext cx="222333" cy="1905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+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32FADCEA-4311-401F-89C9-44A9EBA50889}"/>
              </a:ext>
            </a:extLst>
          </p:cNvPr>
          <p:cNvSpPr/>
          <p:nvPr/>
        </p:nvSpPr>
        <p:spPr>
          <a:xfrm>
            <a:off x="3134577" y="3631975"/>
            <a:ext cx="222333" cy="1905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+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01082643-7287-4B32-93C3-8D7477797D50}"/>
              </a:ext>
            </a:extLst>
          </p:cNvPr>
          <p:cNvSpPr/>
          <p:nvPr/>
        </p:nvSpPr>
        <p:spPr>
          <a:xfrm>
            <a:off x="3134577" y="3887695"/>
            <a:ext cx="222333" cy="1905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+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886EF9B-A4C7-4504-BB40-E5F128326EA6}"/>
              </a:ext>
            </a:extLst>
          </p:cNvPr>
          <p:cNvSpPr txBox="1"/>
          <p:nvPr/>
        </p:nvSpPr>
        <p:spPr>
          <a:xfrm>
            <a:off x="2269119" y="4644671"/>
            <a:ext cx="11198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rgbClr val="FF0000"/>
                </a:solidFill>
              </a:rPr>
              <a:t>Liste dépliante</a:t>
            </a:r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AEC8709B-694C-4338-B610-59CE746C9075}"/>
              </a:ext>
            </a:extLst>
          </p:cNvPr>
          <p:cNvCxnSpPr>
            <a:stCxn id="11" idx="0"/>
            <a:endCxn id="89" idx="2"/>
          </p:cNvCxnSpPr>
          <p:nvPr/>
        </p:nvCxnSpPr>
        <p:spPr>
          <a:xfrm flipV="1">
            <a:off x="2829030" y="4078236"/>
            <a:ext cx="416714" cy="566435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 : coins arrondis 40">
            <a:extLst>
              <a:ext uri="{FF2B5EF4-FFF2-40B4-BE49-F238E27FC236}">
                <a16:creationId xmlns:a16="http://schemas.microsoft.com/office/drawing/2014/main" id="{44DC5679-3601-4CAA-9815-6B3DE7B2E9EC}"/>
              </a:ext>
            </a:extLst>
          </p:cNvPr>
          <p:cNvSpPr/>
          <p:nvPr/>
        </p:nvSpPr>
        <p:spPr>
          <a:xfrm>
            <a:off x="6653358" y="4825168"/>
            <a:ext cx="1102426" cy="42951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dirty="0"/>
              <a:t>Modifier</a:t>
            </a:r>
          </a:p>
        </p:txBody>
      </p:sp>
      <p:sp>
        <p:nvSpPr>
          <p:cNvPr id="45" name="Rectangle : coins arrondis 44">
            <a:extLst>
              <a:ext uri="{FF2B5EF4-FFF2-40B4-BE49-F238E27FC236}">
                <a16:creationId xmlns:a16="http://schemas.microsoft.com/office/drawing/2014/main" id="{78EA4BFA-FD76-4B19-BC0A-B89470320589}"/>
              </a:ext>
            </a:extLst>
          </p:cNvPr>
          <p:cNvSpPr/>
          <p:nvPr/>
        </p:nvSpPr>
        <p:spPr>
          <a:xfrm>
            <a:off x="7922569" y="4825167"/>
            <a:ext cx="1102426" cy="42951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dirty="0"/>
              <a:t>Exporter</a:t>
            </a:r>
          </a:p>
        </p:txBody>
      </p:sp>
      <p:sp>
        <p:nvSpPr>
          <p:cNvPr id="46" name="Rectangle : coins arrondis 45">
            <a:extLst>
              <a:ext uri="{FF2B5EF4-FFF2-40B4-BE49-F238E27FC236}">
                <a16:creationId xmlns:a16="http://schemas.microsoft.com/office/drawing/2014/main" id="{8A4F3309-3930-4F22-AFFA-A92A655A1304}"/>
              </a:ext>
            </a:extLst>
          </p:cNvPr>
          <p:cNvSpPr/>
          <p:nvPr/>
        </p:nvSpPr>
        <p:spPr>
          <a:xfrm>
            <a:off x="9199745" y="4825166"/>
            <a:ext cx="1294391" cy="42951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dirty="0"/>
              <a:t>Supprimer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F80CAC2-6B52-4CFC-BCD2-96F59FA95C0F}"/>
              </a:ext>
            </a:extLst>
          </p:cNvPr>
          <p:cNvSpPr/>
          <p:nvPr/>
        </p:nvSpPr>
        <p:spPr>
          <a:xfrm>
            <a:off x="787790" y="985201"/>
            <a:ext cx="2580641" cy="403769"/>
          </a:xfrm>
          <a:prstGeom prst="rect">
            <a:avLst/>
          </a:prstGeom>
          <a:solidFill>
            <a:srgbClr val="DAE3F3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Recherche  / Consultation</a:t>
            </a:r>
          </a:p>
        </p:txBody>
      </p: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5FF7CD05-5530-474F-9D14-570C0436CDBA}"/>
              </a:ext>
            </a:extLst>
          </p:cNvPr>
          <p:cNvGrpSpPr/>
          <p:nvPr/>
        </p:nvGrpSpPr>
        <p:grpSpPr>
          <a:xfrm>
            <a:off x="3081071" y="1114033"/>
            <a:ext cx="228600" cy="133509"/>
            <a:chOff x="1997075" y="631825"/>
            <a:chExt cx="228600" cy="133509"/>
          </a:xfrm>
        </p:grpSpPr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1BF4CCCD-FB9B-42BC-915C-5D61C910ECC4}"/>
                </a:ext>
              </a:extLst>
            </p:cNvPr>
            <p:cNvCxnSpPr/>
            <p:nvPr/>
          </p:nvCxnSpPr>
          <p:spPr>
            <a:xfrm>
              <a:off x="1997075" y="631825"/>
              <a:ext cx="114300" cy="1335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2F66D75A-8275-4E22-805D-5DEAF0CD2C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11375" y="631825"/>
              <a:ext cx="114300" cy="133509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47451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6A3AC08-BBC2-4485-922C-16745A3B458F}"/>
              </a:ext>
            </a:extLst>
          </p:cNvPr>
          <p:cNvSpPr/>
          <p:nvPr/>
        </p:nvSpPr>
        <p:spPr>
          <a:xfrm>
            <a:off x="3413759" y="980394"/>
            <a:ext cx="2580641" cy="4394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Gestion des demandes</a:t>
            </a:r>
          </a:p>
        </p:txBody>
      </p:sp>
      <p:graphicFrame>
        <p:nvGraphicFramePr>
          <p:cNvPr id="16" name="Tableau 50">
            <a:extLst>
              <a:ext uri="{FF2B5EF4-FFF2-40B4-BE49-F238E27FC236}">
                <a16:creationId xmlns:a16="http://schemas.microsoft.com/office/drawing/2014/main" id="{69656C2B-1EC0-442F-AFBF-6917FBAB11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605607"/>
              </p:ext>
            </p:extLst>
          </p:nvPr>
        </p:nvGraphicFramePr>
        <p:xfrm>
          <a:off x="1113861" y="2330177"/>
          <a:ext cx="9088983" cy="2632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34805">
                  <a:extLst>
                    <a:ext uri="{9D8B030D-6E8A-4147-A177-3AD203B41FA5}">
                      <a16:colId xmlns:a16="http://schemas.microsoft.com/office/drawing/2014/main" val="3134628208"/>
                    </a:ext>
                  </a:extLst>
                </a:gridCol>
                <a:gridCol w="1531791">
                  <a:extLst>
                    <a:ext uri="{9D8B030D-6E8A-4147-A177-3AD203B41FA5}">
                      <a16:colId xmlns:a16="http://schemas.microsoft.com/office/drawing/2014/main" val="3943053406"/>
                    </a:ext>
                  </a:extLst>
                </a:gridCol>
                <a:gridCol w="897837">
                  <a:extLst>
                    <a:ext uri="{9D8B030D-6E8A-4147-A177-3AD203B41FA5}">
                      <a16:colId xmlns:a16="http://schemas.microsoft.com/office/drawing/2014/main" val="3328753747"/>
                    </a:ext>
                  </a:extLst>
                </a:gridCol>
                <a:gridCol w="897837">
                  <a:extLst>
                    <a:ext uri="{9D8B030D-6E8A-4147-A177-3AD203B41FA5}">
                      <a16:colId xmlns:a16="http://schemas.microsoft.com/office/drawing/2014/main" val="1765601749"/>
                    </a:ext>
                  </a:extLst>
                </a:gridCol>
                <a:gridCol w="1254536">
                  <a:extLst>
                    <a:ext uri="{9D8B030D-6E8A-4147-A177-3AD203B41FA5}">
                      <a16:colId xmlns:a16="http://schemas.microsoft.com/office/drawing/2014/main" val="3609698235"/>
                    </a:ext>
                  </a:extLst>
                </a:gridCol>
                <a:gridCol w="986030">
                  <a:extLst>
                    <a:ext uri="{9D8B030D-6E8A-4147-A177-3AD203B41FA5}">
                      <a16:colId xmlns:a16="http://schemas.microsoft.com/office/drawing/2014/main" val="2992906900"/>
                    </a:ext>
                  </a:extLst>
                </a:gridCol>
                <a:gridCol w="1486147">
                  <a:extLst>
                    <a:ext uri="{9D8B030D-6E8A-4147-A177-3AD203B41FA5}">
                      <a16:colId xmlns:a16="http://schemas.microsoft.com/office/drawing/2014/main" val="3125835377"/>
                    </a:ext>
                  </a:extLst>
                </a:gridCol>
              </a:tblGrid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Objet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Entité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SPC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Historique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statut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Actions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356628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Z1 – </a:t>
                      </a:r>
                      <a:r>
                        <a:rPr lang="fr-FR" sz="1100" dirty="0" err="1"/>
                        <a:t>Piemont</a:t>
                      </a:r>
                      <a:r>
                        <a:rPr lang="fr-FR" sz="1100" dirty="0"/>
                        <a:t> gardois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Zone de vigilance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Modification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En cours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3023751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Z2 – Ecrins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Zone de vigilance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Modification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À </a:t>
                      </a:r>
                      <a:r>
                        <a:rPr lang="fr-FR" sz="1100" dirty="0" err="1"/>
                        <a:t>prévalider</a:t>
                      </a:r>
                      <a:endParaRPr lang="fr-FR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959010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 err="1"/>
                        <a:t>Vistre</a:t>
                      </a:r>
                      <a:endParaRPr lang="fr-FR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Tronçon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Ajout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A valider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4246514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Y352501301 – Vergèze (</a:t>
                      </a:r>
                      <a:r>
                        <a:rPr lang="fr-FR" sz="1100" dirty="0" err="1"/>
                        <a:t>Rhony</a:t>
                      </a:r>
                      <a:r>
                        <a:rPr lang="fr-FR" sz="11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station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Modification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rejetée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8746261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V422501001 – Chatillon-en-Diois (</a:t>
                      </a:r>
                      <a:r>
                        <a:rPr lang="fr-FR" sz="1100" dirty="0" err="1"/>
                        <a:t>Bes</a:t>
                      </a:r>
                      <a:r>
                        <a:rPr lang="fr-FR" sz="11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station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Suppression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À </a:t>
                      </a:r>
                      <a:r>
                        <a:rPr lang="fr-FR" sz="1100" dirty="0" err="1"/>
                        <a:t>prévalider</a:t>
                      </a:r>
                      <a:endParaRPr lang="fr-FR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2257969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SDIS30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destinataire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Ajout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À </a:t>
                      </a:r>
                      <a:r>
                        <a:rPr lang="fr-FR" sz="1100" dirty="0" err="1"/>
                        <a:t>prévalider</a:t>
                      </a:r>
                      <a:endParaRPr lang="fr-FR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2609695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Ardèche amont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Tronçon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Suppression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A valider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5303773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Drome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Tronçon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Ajout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rejetée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691554"/>
                  </a:ext>
                </a:extLst>
              </a:tr>
            </a:tbl>
          </a:graphicData>
        </a:graphic>
      </p:graphicFrame>
      <p:pic>
        <p:nvPicPr>
          <p:cNvPr id="26" name="Graphique 25" descr="Œil avec un remplissage uni">
            <a:extLst>
              <a:ext uri="{FF2B5EF4-FFF2-40B4-BE49-F238E27FC236}">
                <a16:creationId xmlns:a16="http://schemas.microsoft.com/office/drawing/2014/main" id="{A3CB3BC5-BBF8-43E1-A041-13C70C2369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06992" y="3145654"/>
            <a:ext cx="272301" cy="272301"/>
          </a:xfrm>
          <a:prstGeom prst="rect">
            <a:avLst/>
          </a:prstGeom>
        </p:spPr>
      </p:pic>
      <p:grpSp>
        <p:nvGrpSpPr>
          <p:cNvPr id="27" name="Groupe 26">
            <a:extLst>
              <a:ext uri="{FF2B5EF4-FFF2-40B4-BE49-F238E27FC236}">
                <a16:creationId xmlns:a16="http://schemas.microsoft.com/office/drawing/2014/main" id="{75F863CD-CEDD-4C27-BC67-FDFB43A3AA00}"/>
              </a:ext>
            </a:extLst>
          </p:cNvPr>
          <p:cNvGrpSpPr/>
          <p:nvPr/>
        </p:nvGrpSpPr>
        <p:grpSpPr>
          <a:xfrm>
            <a:off x="8797565" y="2587145"/>
            <a:ext cx="766117" cy="272301"/>
            <a:chOff x="9093077" y="4049865"/>
            <a:chExt cx="766117" cy="272301"/>
          </a:xfrm>
        </p:grpSpPr>
        <p:pic>
          <p:nvPicPr>
            <p:cNvPr id="28" name="Graphique 27" descr="Œil avec un remplissage uni">
              <a:extLst>
                <a:ext uri="{FF2B5EF4-FFF2-40B4-BE49-F238E27FC236}">
                  <a16:creationId xmlns:a16="http://schemas.microsoft.com/office/drawing/2014/main" id="{2CBAFE5B-CDBA-4A91-951B-F7898C5311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093077" y="4049865"/>
              <a:ext cx="272301" cy="272301"/>
            </a:xfrm>
            <a:prstGeom prst="rect">
              <a:avLst/>
            </a:prstGeom>
          </p:spPr>
        </p:pic>
        <p:pic>
          <p:nvPicPr>
            <p:cNvPr id="29" name="Graphique 28" descr="Crayon avec un remplissage uni">
              <a:extLst>
                <a:ext uri="{FF2B5EF4-FFF2-40B4-BE49-F238E27FC236}">
                  <a16:creationId xmlns:a16="http://schemas.microsoft.com/office/drawing/2014/main" id="{C3B75447-B880-4175-ABF0-2B195E7743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425152" y="4096015"/>
              <a:ext cx="180000" cy="180000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741810D3-685B-440A-A148-DF94B2103C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679194" y="4096015"/>
              <a:ext cx="180000" cy="180000"/>
            </a:xfrm>
            <a:prstGeom prst="rect">
              <a:avLst/>
            </a:prstGeom>
          </p:spPr>
        </p:pic>
      </p:grpSp>
      <p:grpSp>
        <p:nvGrpSpPr>
          <p:cNvPr id="57" name="Groupe 56">
            <a:extLst>
              <a:ext uri="{FF2B5EF4-FFF2-40B4-BE49-F238E27FC236}">
                <a16:creationId xmlns:a16="http://schemas.microsoft.com/office/drawing/2014/main" id="{025B7478-19A9-421B-885A-8447D40D16C6}"/>
              </a:ext>
            </a:extLst>
          </p:cNvPr>
          <p:cNvGrpSpPr/>
          <p:nvPr/>
        </p:nvGrpSpPr>
        <p:grpSpPr>
          <a:xfrm>
            <a:off x="8806993" y="2852013"/>
            <a:ext cx="1395850" cy="311945"/>
            <a:chOff x="8913324" y="4327310"/>
            <a:chExt cx="1395850" cy="311945"/>
          </a:xfrm>
        </p:grpSpPr>
        <p:grpSp>
          <p:nvGrpSpPr>
            <p:cNvPr id="31" name="Groupe 30">
              <a:extLst>
                <a:ext uri="{FF2B5EF4-FFF2-40B4-BE49-F238E27FC236}">
                  <a16:creationId xmlns:a16="http://schemas.microsoft.com/office/drawing/2014/main" id="{F4344E22-20AC-4AF1-9613-66AC05462062}"/>
                </a:ext>
              </a:extLst>
            </p:cNvPr>
            <p:cNvGrpSpPr/>
            <p:nvPr/>
          </p:nvGrpSpPr>
          <p:grpSpPr>
            <a:xfrm>
              <a:off x="8913324" y="4327310"/>
              <a:ext cx="766117" cy="272301"/>
              <a:chOff x="9093077" y="4049865"/>
              <a:chExt cx="766117" cy="272301"/>
            </a:xfrm>
          </p:grpSpPr>
          <p:pic>
            <p:nvPicPr>
              <p:cNvPr id="32" name="Graphique 31" descr="Œil avec un remplissage uni">
                <a:extLst>
                  <a:ext uri="{FF2B5EF4-FFF2-40B4-BE49-F238E27FC236}">
                    <a16:creationId xmlns:a16="http://schemas.microsoft.com/office/drawing/2014/main" id="{F246C8D5-A866-4783-8713-89726D56BB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093077" y="4049865"/>
                <a:ext cx="272301" cy="272301"/>
              </a:xfrm>
              <a:prstGeom prst="rect">
                <a:avLst/>
              </a:prstGeom>
            </p:spPr>
          </p:pic>
          <p:pic>
            <p:nvPicPr>
              <p:cNvPr id="33" name="Graphique 32" descr="Crayon avec un remplissage uni">
                <a:extLst>
                  <a:ext uri="{FF2B5EF4-FFF2-40B4-BE49-F238E27FC236}">
                    <a16:creationId xmlns:a16="http://schemas.microsoft.com/office/drawing/2014/main" id="{E375623C-8557-4E65-81CC-2D2D59444C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425152" y="4096015"/>
                <a:ext cx="180000" cy="180000"/>
              </a:xfrm>
              <a:prstGeom prst="rect">
                <a:avLst/>
              </a:prstGeom>
            </p:spPr>
          </p:pic>
          <p:pic>
            <p:nvPicPr>
              <p:cNvPr id="34" name="Image 33">
                <a:extLst>
                  <a:ext uri="{FF2B5EF4-FFF2-40B4-BE49-F238E27FC236}">
                    <a16:creationId xmlns:a16="http://schemas.microsoft.com/office/drawing/2014/main" id="{BC823320-8D07-4E65-B9E3-5DF57B7AAD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679194" y="4096015"/>
                <a:ext cx="180000" cy="180000"/>
              </a:xfrm>
              <a:prstGeom prst="rect">
                <a:avLst/>
              </a:prstGeom>
            </p:spPr>
          </p:pic>
        </p:grpSp>
        <p:pic>
          <p:nvPicPr>
            <p:cNvPr id="39" name="Image 38">
              <a:extLst>
                <a:ext uri="{FF2B5EF4-FFF2-40B4-BE49-F238E27FC236}">
                  <a16:creationId xmlns:a16="http://schemas.microsoft.com/office/drawing/2014/main" id="{859C4BE1-E121-4EE0-9AA3-8A028AFBFC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46187" b="8847"/>
            <a:stretch/>
          </p:blipFill>
          <p:spPr>
            <a:xfrm>
              <a:off x="9716903" y="4353740"/>
              <a:ext cx="272301" cy="272301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4E5156C2-9C00-4A9C-ACC1-D870A8D0F8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23012" b="3920"/>
            <a:stretch/>
          </p:blipFill>
          <p:spPr>
            <a:xfrm>
              <a:off x="10041638" y="4340524"/>
              <a:ext cx="267536" cy="298731"/>
            </a:xfrm>
            <a:prstGeom prst="rect">
              <a:avLst/>
            </a:prstGeom>
          </p:spPr>
        </p:pic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6F8D1DF8-297F-469D-A02E-E7D44DA0A3F5}"/>
              </a:ext>
            </a:extLst>
          </p:cNvPr>
          <p:cNvGrpSpPr/>
          <p:nvPr/>
        </p:nvGrpSpPr>
        <p:grpSpPr>
          <a:xfrm>
            <a:off x="2772221" y="2387913"/>
            <a:ext cx="323373" cy="144774"/>
            <a:chOff x="3027978" y="3229772"/>
            <a:chExt cx="323373" cy="144774"/>
          </a:xfrm>
        </p:grpSpPr>
        <p:pic>
          <p:nvPicPr>
            <p:cNvPr id="43" name="Graphique 42" descr="Transférer avec un remplissage uni">
              <a:extLst>
                <a:ext uri="{FF2B5EF4-FFF2-40B4-BE49-F238E27FC236}">
                  <a16:creationId xmlns:a16="http://schemas.microsoft.com/office/drawing/2014/main" id="{4A0D9B7F-7459-4576-8D58-58FAB168279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44" name="Forme libre : forme 43">
              <a:extLst>
                <a:ext uri="{FF2B5EF4-FFF2-40B4-BE49-F238E27FC236}">
                  <a16:creationId xmlns:a16="http://schemas.microsoft.com/office/drawing/2014/main" id="{7547F374-2767-4D38-A6CA-F2D0E322A428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B038D65B-F8E4-4829-9BAA-5EBFF900DF8F}"/>
              </a:ext>
            </a:extLst>
          </p:cNvPr>
          <p:cNvGrpSpPr/>
          <p:nvPr/>
        </p:nvGrpSpPr>
        <p:grpSpPr>
          <a:xfrm>
            <a:off x="4250934" y="2389041"/>
            <a:ext cx="323373" cy="144774"/>
            <a:chOff x="3027978" y="3229772"/>
            <a:chExt cx="323373" cy="144774"/>
          </a:xfrm>
        </p:grpSpPr>
        <p:pic>
          <p:nvPicPr>
            <p:cNvPr id="46" name="Graphique 45" descr="Transférer avec un remplissage uni">
              <a:extLst>
                <a:ext uri="{FF2B5EF4-FFF2-40B4-BE49-F238E27FC236}">
                  <a16:creationId xmlns:a16="http://schemas.microsoft.com/office/drawing/2014/main" id="{CE1D200A-B78A-47DC-A17C-4F1533B44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47" name="Forme libre : forme 46">
              <a:extLst>
                <a:ext uri="{FF2B5EF4-FFF2-40B4-BE49-F238E27FC236}">
                  <a16:creationId xmlns:a16="http://schemas.microsoft.com/office/drawing/2014/main" id="{3F9C1ACF-A254-4ACA-8E9D-D97102B90982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8281576D-062D-49FA-8424-B7498C0A2DF5}"/>
              </a:ext>
            </a:extLst>
          </p:cNvPr>
          <p:cNvGrpSpPr/>
          <p:nvPr/>
        </p:nvGrpSpPr>
        <p:grpSpPr>
          <a:xfrm>
            <a:off x="8334593" y="2396102"/>
            <a:ext cx="323373" cy="144774"/>
            <a:chOff x="3027978" y="3229772"/>
            <a:chExt cx="323373" cy="144774"/>
          </a:xfrm>
        </p:grpSpPr>
        <p:pic>
          <p:nvPicPr>
            <p:cNvPr id="49" name="Graphique 48" descr="Transférer avec un remplissage uni">
              <a:extLst>
                <a:ext uri="{FF2B5EF4-FFF2-40B4-BE49-F238E27FC236}">
                  <a16:creationId xmlns:a16="http://schemas.microsoft.com/office/drawing/2014/main" id="{EFB4F524-D8A5-42CE-A8F8-95BAE62F8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50" name="Forme libre : forme 49">
              <a:extLst>
                <a:ext uri="{FF2B5EF4-FFF2-40B4-BE49-F238E27FC236}">
                  <a16:creationId xmlns:a16="http://schemas.microsoft.com/office/drawing/2014/main" id="{FEEB4A91-EC24-4AA2-B110-76C29BCDD22B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F1C4462C-F7A3-4C80-AC63-02CAA8519C84}"/>
              </a:ext>
            </a:extLst>
          </p:cNvPr>
          <p:cNvGrpSpPr/>
          <p:nvPr/>
        </p:nvGrpSpPr>
        <p:grpSpPr>
          <a:xfrm>
            <a:off x="5197520" y="2396103"/>
            <a:ext cx="323373" cy="144774"/>
            <a:chOff x="3027978" y="3229772"/>
            <a:chExt cx="323373" cy="144774"/>
          </a:xfrm>
        </p:grpSpPr>
        <p:pic>
          <p:nvPicPr>
            <p:cNvPr id="52" name="Graphique 51" descr="Transférer avec un remplissage uni">
              <a:extLst>
                <a:ext uri="{FF2B5EF4-FFF2-40B4-BE49-F238E27FC236}">
                  <a16:creationId xmlns:a16="http://schemas.microsoft.com/office/drawing/2014/main" id="{A0EED870-E57F-4B5F-91A8-F6D01B407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53" name="Forme libre : forme 52">
              <a:extLst>
                <a:ext uri="{FF2B5EF4-FFF2-40B4-BE49-F238E27FC236}">
                  <a16:creationId xmlns:a16="http://schemas.microsoft.com/office/drawing/2014/main" id="{5FCFEAF2-EB2E-45D7-AF80-4C700F4BE11A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54" name="Groupe 53">
            <a:extLst>
              <a:ext uri="{FF2B5EF4-FFF2-40B4-BE49-F238E27FC236}">
                <a16:creationId xmlns:a16="http://schemas.microsoft.com/office/drawing/2014/main" id="{7656448C-8B54-4E5F-AABB-FA2A0516A899}"/>
              </a:ext>
            </a:extLst>
          </p:cNvPr>
          <p:cNvGrpSpPr/>
          <p:nvPr/>
        </p:nvGrpSpPr>
        <p:grpSpPr>
          <a:xfrm>
            <a:off x="7371094" y="2402306"/>
            <a:ext cx="323373" cy="144774"/>
            <a:chOff x="3027978" y="3229772"/>
            <a:chExt cx="323373" cy="144774"/>
          </a:xfrm>
        </p:grpSpPr>
        <p:pic>
          <p:nvPicPr>
            <p:cNvPr id="55" name="Graphique 54" descr="Transférer avec un remplissage uni">
              <a:extLst>
                <a:ext uri="{FF2B5EF4-FFF2-40B4-BE49-F238E27FC236}">
                  <a16:creationId xmlns:a16="http://schemas.microsoft.com/office/drawing/2014/main" id="{CC22BB3A-06F3-4A1F-9F5E-4E96820E60C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56" name="Forme libre : forme 55">
              <a:extLst>
                <a:ext uri="{FF2B5EF4-FFF2-40B4-BE49-F238E27FC236}">
                  <a16:creationId xmlns:a16="http://schemas.microsoft.com/office/drawing/2014/main" id="{2ACCB22D-77B7-40F8-B85E-F891BF65E164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58" name="Groupe 57">
            <a:extLst>
              <a:ext uri="{FF2B5EF4-FFF2-40B4-BE49-F238E27FC236}">
                <a16:creationId xmlns:a16="http://schemas.microsoft.com/office/drawing/2014/main" id="{89190B66-52BB-458F-AE87-DED611ED40AE}"/>
              </a:ext>
            </a:extLst>
          </p:cNvPr>
          <p:cNvGrpSpPr/>
          <p:nvPr/>
        </p:nvGrpSpPr>
        <p:grpSpPr>
          <a:xfrm>
            <a:off x="8806993" y="3424908"/>
            <a:ext cx="766117" cy="272301"/>
            <a:chOff x="9093077" y="4049865"/>
            <a:chExt cx="766117" cy="272301"/>
          </a:xfrm>
        </p:grpSpPr>
        <p:pic>
          <p:nvPicPr>
            <p:cNvPr id="59" name="Graphique 58" descr="Œil avec un remplissage uni">
              <a:extLst>
                <a:ext uri="{FF2B5EF4-FFF2-40B4-BE49-F238E27FC236}">
                  <a16:creationId xmlns:a16="http://schemas.microsoft.com/office/drawing/2014/main" id="{B2645D95-8C02-4D03-A832-D3B4D128AA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093077" y="4049865"/>
              <a:ext cx="272301" cy="272301"/>
            </a:xfrm>
            <a:prstGeom prst="rect">
              <a:avLst/>
            </a:prstGeom>
          </p:spPr>
        </p:pic>
        <p:pic>
          <p:nvPicPr>
            <p:cNvPr id="60" name="Graphique 59" descr="Crayon avec un remplissage uni">
              <a:extLst>
                <a:ext uri="{FF2B5EF4-FFF2-40B4-BE49-F238E27FC236}">
                  <a16:creationId xmlns:a16="http://schemas.microsoft.com/office/drawing/2014/main" id="{D6C9A1CF-16BB-4A75-A27D-82E9B24308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425152" y="4096015"/>
              <a:ext cx="180000" cy="180000"/>
            </a:xfrm>
            <a:prstGeom prst="rect">
              <a:avLst/>
            </a:prstGeom>
          </p:spPr>
        </p:pic>
        <p:pic>
          <p:nvPicPr>
            <p:cNvPr id="61" name="Image 60">
              <a:extLst>
                <a:ext uri="{FF2B5EF4-FFF2-40B4-BE49-F238E27FC236}">
                  <a16:creationId xmlns:a16="http://schemas.microsoft.com/office/drawing/2014/main" id="{2880027C-AEF3-48FF-90F7-E32E85E6F31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679194" y="4096015"/>
              <a:ext cx="180000" cy="180000"/>
            </a:xfrm>
            <a:prstGeom prst="rect">
              <a:avLst/>
            </a:prstGeom>
          </p:spPr>
        </p:pic>
      </p:grp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F69EE816-0B49-4B14-AF78-F640BAB82409}"/>
              </a:ext>
            </a:extLst>
          </p:cNvPr>
          <p:cNvGrpSpPr/>
          <p:nvPr/>
        </p:nvGrpSpPr>
        <p:grpSpPr>
          <a:xfrm>
            <a:off x="8797565" y="4113276"/>
            <a:ext cx="1395850" cy="311945"/>
            <a:chOff x="8913324" y="4327310"/>
            <a:chExt cx="1395850" cy="311945"/>
          </a:xfrm>
        </p:grpSpPr>
        <p:grpSp>
          <p:nvGrpSpPr>
            <p:cNvPr id="67" name="Groupe 66">
              <a:extLst>
                <a:ext uri="{FF2B5EF4-FFF2-40B4-BE49-F238E27FC236}">
                  <a16:creationId xmlns:a16="http://schemas.microsoft.com/office/drawing/2014/main" id="{4C4778C5-8363-4A29-B5D8-2E66946983AD}"/>
                </a:ext>
              </a:extLst>
            </p:cNvPr>
            <p:cNvGrpSpPr/>
            <p:nvPr/>
          </p:nvGrpSpPr>
          <p:grpSpPr>
            <a:xfrm>
              <a:off x="8913324" y="4327310"/>
              <a:ext cx="766117" cy="272301"/>
              <a:chOff x="9093077" y="4049865"/>
              <a:chExt cx="766117" cy="272301"/>
            </a:xfrm>
          </p:grpSpPr>
          <p:pic>
            <p:nvPicPr>
              <p:cNvPr id="70" name="Graphique 69" descr="Œil avec un remplissage uni">
                <a:extLst>
                  <a:ext uri="{FF2B5EF4-FFF2-40B4-BE49-F238E27FC236}">
                    <a16:creationId xmlns:a16="http://schemas.microsoft.com/office/drawing/2014/main" id="{5E159763-2C64-4028-BB41-9B08E3B8C7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093077" y="4049865"/>
                <a:ext cx="272301" cy="272301"/>
              </a:xfrm>
              <a:prstGeom prst="rect">
                <a:avLst/>
              </a:prstGeom>
            </p:spPr>
          </p:pic>
          <p:pic>
            <p:nvPicPr>
              <p:cNvPr id="71" name="Graphique 70" descr="Crayon avec un remplissage uni">
                <a:extLst>
                  <a:ext uri="{FF2B5EF4-FFF2-40B4-BE49-F238E27FC236}">
                    <a16:creationId xmlns:a16="http://schemas.microsoft.com/office/drawing/2014/main" id="{E7327A63-C0A1-452B-9FB2-3F1D191E39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425152" y="4096015"/>
                <a:ext cx="180000" cy="180000"/>
              </a:xfrm>
              <a:prstGeom prst="rect">
                <a:avLst/>
              </a:prstGeom>
            </p:spPr>
          </p:pic>
          <p:pic>
            <p:nvPicPr>
              <p:cNvPr id="72" name="Image 71">
                <a:extLst>
                  <a:ext uri="{FF2B5EF4-FFF2-40B4-BE49-F238E27FC236}">
                    <a16:creationId xmlns:a16="http://schemas.microsoft.com/office/drawing/2014/main" id="{83CE3CEC-F1D1-4DB0-9EE8-C7BC350E67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679194" y="4096015"/>
                <a:ext cx="180000" cy="180000"/>
              </a:xfrm>
              <a:prstGeom prst="rect">
                <a:avLst/>
              </a:prstGeom>
            </p:spPr>
          </p:pic>
        </p:grpSp>
        <p:pic>
          <p:nvPicPr>
            <p:cNvPr id="68" name="Image 67">
              <a:extLst>
                <a:ext uri="{FF2B5EF4-FFF2-40B4-BE49-F238E27FC236}">
                  <a16:creationId xmlns:a16="http://schemas.microsoft.com/office/drawing/2014/main" id="{2B69BC76-3F20-455D-A59C-9C14C4C07D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46187" b="8847"/>
            <a:stretch/>
          </p:blipFill>
          <p:spPr>
            <a:xfrm>
              <a:off x="9716903" y="4353740"/>
              <a:ext cx="272301" cy="272301"/>
            </a:xfrm>
            <a:prstGeom prst="rect">
              <a:avLst/>
            </a:prstGeom>
          </p:spPr>
        </p:pic>
        <p:pic>
          <p:nvPicPr>
            <p:cNvPr id="69" name="Image 68">
              <a:extLst>
                <a:ext uri="{FF2B5EF4-FFF2-40B4-BE49-F238E27FC236}">
                  <a16:creationId xmlns:a16="http://schemas.microsoft.com/office/drawing/2014/main" id="{C09BFE51-87DB-497D-A3C7-4EEB9E7E15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23012" b="3920"/>
            <a:stretch/>
          </p:blipFill>
          <p:spPr>
            <a:xfrm>
              <a:off x="10041638" y="4340524"/>
              <a:ext cx="267536" cy="298731"/>
            </a:xfrm>
            <a:prstGeom prst="rect">
              <a:avLst/>
            </a:prstGeom>
          </p:spPr>
        </p:pic>
      </p:grpSp>
      <p:pic>
        <p:nvPicPr>
          <p:cNvPr id="73" name="Graphique 72" descr="Œil avec un remplissage uni">
            <a:extLst>
              <a:ext uri="{FF2B5EF4-FFF2-40B4-BE49-F238E27FC236}">
                <a16:creationId xmlns:a16="http://schemas.microsoft.com/office/drawing/2014/main" id="{4D2FE424-79F3-4768-81F5-3A441586B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07388" y="4419590"/>
            <a:ext cx="272301" cy="272301"/>
          </a:xfrm>
          <a:prstGeom prst="rect">
            <a:avLst/>
          </a:prstGeom>
        </p:spPr>
      </p:pic>
      <p:grpSp>
        <p:nvGrpSpPr>
          <p:cNvPr id="74" name="Groupe 73">
            <a:extLst>
              <a:ext uri="{FF2B5EF4-FFF2-40B4-BE49-F238E27FC236}">
                <a16:creationId xmlns:a16="http://schemas.microsoft.com/office/drawing/2014/main" id="{6E9589BC-E067-465D-9563-172325425854}"/>
              </a:ext>
            </a:extLst>
          </p:cNvPr>
          <p:cNvGrpSpPr/>
          <p:nvPr/>
        </p:nvGrpSpPr>
        <p:grpSpPr>
          <a:xfrm>
            <a:off x="8811979" y="4690716"/>
            <a:ext cx="766117" cy="272301"/>
            <a:chOff x="9093077" y="4049865"/>
            <a:chExt cx="766117" cy="272301"/>
          </a:xfrm>
        </p:grpSpPr>
        <p:pic>
          <p:nvPicPr>
            <p:cNvPr id="75" name="Graphique 74" descr="Œil avec un remplissage uni">
              <a:extLst>
                <a:ext uri="{FF2B5EF4-FFF2-40B4-BE49-F238E27FC236}">
                  <a16:creationId xmlns:a16="http://schemas.microsoft.com/office/drawing/2014/main" id="{9532E12B-89F4-4FBD-B787-775386BA7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093077" y="4049865"/>
              <a:ext cx="272301" cy="272301"/>
            </a:xfrm>
            <a:prstGeom prst="rect">
              <a:avLst/>
            </a:prstGeom>
          </p:spPr>
        </p:pic>
        <p:pic>
          <p:nvPicPr>
            <p:cNvPr id="76" name="Graphique 75" descr="Crayon avec un remplissage uni">
              <a:extLst>
                <a:ext uri="{FF2B5EF4-FFF2-40B4-BE49-F238E27FC236}">
                  <a16:creationId xmlns:a16="http://schemas.microsoft.com/office/drawing/2014/main" id="{6BFAACF7-5739-4295-A7F2-365C894D2F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425152" y="4096015"/>
              <a:ext cx="180000" cy="180000"/>
            </a:xfrm>
            <a:prstGeom prst="rect">
              <a:avLst/>
            </a:prstGeom>
          </p:spPr>
        </p:pic>
        <p:pic>
          <p:nvPicPr>
            <p:cNvPr id="77" name="Image 76">
              <a:extLst>
                <a:ext uri="{FF2B5EF4-FFF2-40B4-BE49-F238E27FC236}">
                  <a16:creationId xmlns:a16="http://schemas.microsoft.com/office/drawing/2014/main" id="{4E72868F-45DA-44CC-B48E-6D6BD8E1C46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679194" y="4096015"/>
              <a:ext cx="180000" cy="180000"/>
            </a:xfrm>
            <a:prstGeom prst="rect">
              <a:avLst/>
            </a:prstGeom>
          </p:spPr>
        </p:pic>
      </p:grpSp>
      <p:sp>
        <p:nvSpPr>
          <p:cNvPr id="78" name="ZoneTexte 77">
            <a:extLst>
              <a:ext uri="{FF2B5EF4-FFF2-40B4-BE49-F238E27FC236}">
                <a16:creationId xmlns:a16="http://schemas.microsoft.com/office/drawing/2014/main" id="{5D054BE4-DD3D-497F-BD76-334E592DB247}"/>
              </a:ext>
            </a:extLst>
          </p:cNvPr>
          <p:cNvSpPr txBox="1"/>
          <p:nvPr/>
        </p:nvSpPr>
        <p:spPr>
          <a:xfrm>
            <a:off x="8987825" y="1049540"/>
            <a:ext cx="12150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err="1">
                <a:solidFill>
                  <a:srgbClr val="FF0000"/>
                </a:solidFill>
              </a:rPr>
              <a:t>Prévalideur</a:t>
            </a:r>
            <a:r>
              <a:rPr lang="fr-FR" sz="1000" dirty="0">
                <a:solidFill>
                  <a:srgbClr val="FF0000"/>
                </a:solidFill>
              </a:rPr>
              <a:t> SPC GD</a:t>
            </a:r>
          </a:p>
        </p:txBody>
      </p:sp>
      <p:cxnSp>
        <p:nvCxnSpPr>
          <p:cNvPr id="79" name="Connecteur droit avec flèche 78">
            <a:extLst>
              <a:ext uri="{FF2B5EF4-FFF2-40B4-BE49-F238E27FC236}">
                <a16:creationId xmlns:a16="http://schemas.microsoft.com/office/drawing/2014/main" id="{D418E271-364F-4918-8112-C8728F9BA360}"/>
              </a:ext>
            </a:extLst>
          </p:cNvPr>
          <p:cNvCxnSpPr>
            <a:cxnSpLocks/>
            <a:stCxn id="78" idx="0"/>
          </p:cNvCxnSpPr>
          <p:nvPr/>
        </p:nvCxnSpPr>
        <p:spPr>
          <a:xfrm flipV="1">
            <a:off x="9595335" y="483106"/>
            <a:ext cx="369116" cy="566434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Groupe 81">
            <a:extLst>
              <a:ext uri="{FF2B5EF4-FFF2-40B4-BE49-F238E27FC236}">
                <a16:creationId xmlns:a16="http://schemas.microsoft.com/office/drawing/2014/main" id="{4D42D326-4AC9-4676-BED6-8BCEA94F0829}"/>
              </a:ext>
            </a:extLst>
          </p:cNvPr>
          <p:cNvGrpSpPr/>
          <p:nvPr/>
        </p:nvGrpSpPr>
        <p:grpSpPr>
          <a:xfrm>
            <a:off x="8797565" y="3762162"/>
            <a:ext cx="766117" cy="272301"/>
            <a:chOff x="9093077" y="4049865"/>
            <a:chExt cx="766117" cy="272301"/>
          </a:xfrm>
        </p:grpSpPr>
        <p:pic>
          <p:nvPicPr>
            <p:cNvPr id="85" name="Graphique 84" descr="Œil avec un remplissage uni">
              <a:extLst>
                <a:ext uri="{FF2B5EF4-FFF2-40B4-BE49-F238E27FC236}">
                  <a16:creationId xmlns:a16="http://schemas.microsoft.com/office/drawing/2014/main" id="{12980DAD-C5FF-4B0F-A38A-34ECE808A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093077" y="4049865"/>
              <a:ext cx="272301" cy="272301"/>
            </a:xfrm>
            <a:prstGeom prst="rect">
              <a:avLst/>
            </a:prstGeom>
          </p:spPr>
        </p:pic>
        <p:pic>
          <p:nvPicPr>
            <p:cNvPr id="86" name="Graphique 85" descr="Crayon avec un remplissage uni">
              <a:extLst>
                <a:ext uri="{FF2B5EF4-FFF2-40B4-BE49-F238E27FC236}">
                  <a16:creationId xmlns:a16="http://schemas.microsoft.com/office/drawing/2014/main" id="{D148740E-32E5-46C5-9BE9-C2EE6D7309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425152" y="4096015"/>
              <a:ext cx="180000" cy="180000"/>
            </a:xfrm>
            <a:prstGeom prst="rect">
              <a:avLst/>
            </a:prstGeom>
          </p:spPr>
        </p:pic>
        <p:pic>
          <p:nvPicPr>
            <p:cNvPr id="87" name="Image 86">
              <a:extLst>
                <a:ext uri="{FF2B5EF4-FFF2-40B4-BE49-F238E27FC236}">
                  <a16:creationId xmlns:a16="http://schemas.microsoft.com/office/drawing/2014/main" id="{61898505-B2DB-475F-84DC-C5E662BBCD2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679194" y="4096015"/>
              <a:ext cx="180000" cy="180000"/>
            </a:xfrm>
            <a:prstGeom prst="rect">
              <a:avLst/>
            </a:prstGeom>
          </p:spPr>
        </p:pic>
      </p:grpSp>
      <p:pic>
        <p:nvPicPr>
          <p:cNvPr id="83" name="Image 82">
            <a:extLst>
              <a:ext uri="{FF2B5EF4-FFF2-40B4-BE49-F238E27FC236}">
                <a16:creationId xmlns:a16="http://schemas.microsoft.com/office/drawing/2014/main" id="{55C76E2D-D828-48D5-AC7F-EE77A466FA8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46187" b="8847"/>
          <a:stretch/>
        </p:blipFill>
        <p:spPr>
          <a:xfrm>
            <a:off x="9601144" y="3788592"/>
            <a:ext cx="272301" cy="272301"/>
          </a:xfrm>
          <a:prstGeom prst="rect">
            <a:avLst/>
          </a:prstGeom>
        </p:spPr>
      </p:pic>
      <p:pic>
        <p:nvPicPr>
          <p:cNvPr id="84" name="Image 83">
            <a:extLst>
              <a:ext uri="{FF2B5EF4-FFF2-40B4-BE49-F238E27FC236}">
                <a16:creationId xmlns:a16="http://schemas.microsoft.com/office/drawing/2014/main" id="{D2FDDA99-1789-4A9E-80B9-7ACAD09FF85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23012" b="3920"/>
          <a:stretch/>
        </p:blipFill>
        <p:spPr>
          <a:xfrm>
            <a:off x="9925879" y="3775376"/>
            <a:ext cx="267536" cy="298731"/>
          </a:xfrm>
          <a:prstGeom prst="rect">
            <a:avLst/>
          </a:prstGeom>
        </p:spPr>
      </p:pic>
      <p:sp>
        <p:nvSpPr>
          <p:cNvPr id="91" name="ZoneTexte 90">
            <a:extLst>
              <a:ext uri="{FF2B5EF4-FFF2-40B4-BE49-F238E27FC236}">
                <a16:creationId xmlns:a16="http://schemas.microsoft.com/office/drawing/2014/main" id="{2B9027F1-8755-49DD-818C-C1D898148CB3}"/>
              </a:ext>
            </a:extLst>
          </p:cNvPr>
          <p:cNvSpPr txBox="1"/>
          <p:nvPr/>
        </p:nvSpPr>
        <p:spPr>
          <a:xfrm>
            <a:off x="805399" y="1476657"/>
            <a:ext cx="2177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i="1" dirty="0"/>
              <a:t>Accueil &gt; gestion des demandes</a:t>
            </a:r>
          </a:p>
        </p:txBody>
      </p:sp>
      <p:sp>
        <p:nvSpPr>
          <p:cNvPr id="92" name="ZoneTexte 91">
            <a:extLst>
              <a:ext uri="{FF2B5EF4-FFF2-40B4-BE49-F238E27FC236}">
                <a16:creationId xmlns:a16="http://schemas.microsoft.com/office/drawing/2014/main" id="{ED9A2869-A98F-4611-9B48-4CD48F7BDAC2}"/>
              </a:ext>
            </a:extLst>
          </p:cNvPr>
          <p:cNvSpPr txBox="1"/>
          <p:nvPr/>
        </p:nvSpPr>
        <p:spPr>
          <a:xfrm>
            <a:off x="1235099" y="1867592"/>
            <a:ext cx="1317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Mes demandes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29F8182-852B-4462-A2B5-08E705962F4E}"/>
              </a:ext>
            </a:extLst>
          </p:cNvPr>
          <p:cNvSpPr/>
          <p:nvPr/>
        </p:nvSpPr>
        <p:spPr>
          <a:xfrm>
            <a:off x="6273578" y="980394"/>
            <a:ext cx="1630019" cy="439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176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6A3AC08-BBC2-4485-922C-16745A3B458F}"/>
              </a:ext>
            </a:extLst>
          </p:cNvPr>
          <p:cNvSpPr/>
          <p:nvPr/>
        </p:nvSpPr>
        <p:spPr>
          <a:xfrm>
            <a:off x="3413759" y="980394"/>
            <a:ext cx="2580641" cy="4394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Gestion des demandes</a:t>
            </a:r>
          </a:p>
        </p:txBody>
      </p:sp>
      <p:graphicFrame>
        <p:nvGraphicFramePr>
          <p:cNvPr id="16" name="Tableau 50">
            <a:extLst>
              <a:ext uri="{FF2B5EF4-FFF2-40B4-BE49-F238E27FC236}">
                <a16:creationId xmlns:a16="http://schemas.microsoft.com/office/drawing/2014/main" id="{69656C2B-1EC0-442F-AFBF-6917FBAB1198}"/>
              </a:ext>
            </a:extLst>
          </p:cNvPr>
          <p:cNvGraphicFramePr>
            <a:graphicFrameLocks noGrp="1"/>
          </p:cNvGraphicFramePr>
          <p:nvPr/>
        </p:nvGraphicFramePr>
        <p:xfrm>
          <a:off x="1113861" y="2330177"/>
          <a:ext cx="9088983" cy="2632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34805">
                  <a:extLst>
                    <a:ext uri="{9D8B030D-6E8A-4147-A177-3AD203B41FA5}">
                      <a16:colId xmlns:a16="http://schemas.microsoft.com/office/drawing/2014/main" val="3134628208"/>
                    </a:ext>
                  </a:extLst>
                </a:gridCol>
                <a:gridCol w="1531791">
                  <a:extLst>
                    <a:ext uri="{9D8B030D-6E8A-4147-A177-3AD203B41FA5}">
                      <a16:colId xmlns:a16="http://schemas.microsoft.com/office/drawing/2014/main" val="3943053406"/>
                    </a:ext>
                  </a:extLst>
                </a:gridCol>
                <a:gridCol w="897837">
                  <a:extLst>
                    <a:ext uri="{9D8B030D-6E8A-4147-A177-3AD203B41FA5}">
                      <a16:colId xmlns:a16="http://schemas.microsoft.com/office/drawing/2014/main" val="3328753747"/>
                    </a:ext>
                  </a:extLst>
                </a:gridCol>
                <a:gridCol w="897837">
                  <a:extLst>
                    <a:ext uri="{9D8B030D-6E8A-4147-A177-3AD203B41FA5}">
                      <a16:colId xmlns:a16="http://schemas.microsoft.com/office/drawing/2014/main" val="1765601749"/>
                    </a:ext>
                  </a:extLst>
                </a:gridCol>
                <a:gridCol w="1254536">
                  <a:extLst>
                    <a:ext uri="{9D8B030D-6E8A-4147-A177-3AD203B41FA5}">
                      <a16:colId xmlns:a16="http://schemas.microsoft.com/office/drawing/2014/main" val="3609698235"/>
                    </a:ext>
                  </a:extLst>
                </a:gridCol>
                <a:gridCol w="986030">
                  <a:extLst>
                    <a:ext uri="{9D8B030D-6E8A-4147-A177-3AD203B41FA5}">
                      <a16:colId xmlns:a16="http://schemas.microsoft.com/office/drawing/2014/main" val="2992906900"/>
                    </a:ext>
                  </a:extLst>
                </a:gridCol>
                <a:gridCol w="1486147">
                  <a:extLst>
                    <a:ext uri="{9D8B030D-6E8A-4147-A177-3AD203B41FA5}">
                      <a16:colId xmlns:a16="http://schemas.microsoft.com/office/drawing/2014/main" val="3125835377"/>
                    </a:ext>
                  </a:extLst>
                </a:gridCol>
              </a:tblGrid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Objet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Entité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SPC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Historique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statut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Actions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356628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Z1 – </a:t>
                      </a:r>
                      <a:r>
                        <a:rPr lang="fr-FR" sz="1100" dirty="0" err="1"/>
                        <a:t>Piemont</a:t>
                      </a:r>
                      <a:r>
                        <a:rPr lang="fr-FR" sz="1100" dirty="0"/>
                        <a:t> gardois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Zone de vigilance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Modification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En cours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3023751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Z2 – Ecrins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Zone de vigilance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Modification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À </a:t>
                      </a:r>
                      <a:r>
                        <a:rPr lang="fr-FR" sz="1100" dirty="0" err="1"/>
                        <a:t>prévalider</a:t>
                      </a:r>
                      <a:endParaRPr lang="fr-FR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959010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 err="1"/>
                        <a:t>Vistre</a:t>
                      </a:r>
                      <a:endParaRPr lang="fr-FR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Tronçon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Ajout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A valider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4246514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Y352501301 – Vergèze (</a:t>
                      </a:r>
                      <a:r>
                        <a:rPr lang="fr-FR" sz="1100" dirty="0" err="1"/>
                        <a:t>Rhony</a:t>
                      </a:r>
                      <a:r>
                        <a:rPr lang="fr-FR" sz="11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station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Modification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rejetée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8746261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V422501001 – Chatillon-en-Diois (</a:t>
                      </a:r>
                      <a:r>
                        <a:rPr lang="fr-FR" sz="1100" dirty="0" err="1"/>
                        <a:t>Bes</a:t>
                      </a:r>
                      <a:r>
                        <a:rPr lang="fr-FR" sz="11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station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Suppression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À </a:t>
                      </a:r>
                      <a:r>
                        <a:rPr lang="fr-FR" sz="1100" dirty="0" err="1"/>
                        <a:t>prévalider</a:t>
                      </a:r>
                      <a:endParaRPr lang="fr-FR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2257969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SDIS30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destinataire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Ajout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À </a:t>
                      </a:r>
                      <a:r>
                        <a:rPr lang="fr-FR" sz="1100" dirty="0" err="1"/>
                        <a:t>prévalider</a:t>
                      </a:r>
                      <a:endParaRPr lang="fr-FR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2609695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Ardèche amont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Tronçon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Suppression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A valider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5303773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Drome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Tronçon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Ajout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rejetée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691554"/>
                  </a:ext>
                </a:extLst>
              </a:tr>
            </a:tbl>
          </a:graphicData>
        </a:graphic>
      </p:graphicFrame>
      <p:pic>
        <p:nvPicPr>
          <p:cNvPr id="26" name="Graphique 25" descr="Œil avec un remplissage uni">
            <a:extLst>
              <a:ext uri="{FF2B5EF4-FFF2-40B4-BE49-F238E27FC236}">
                <a16:creationId xmlns:a16="http://schemas.microsoft.com/office/drawing/2014/main" id="{A3CB3BC5-BBF8-43E1-A041-13C70C2369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06992" y="3145654"/>
            <a:ext cx="272301" cy="272301"/>
          </a:xfrm>
          <a:prstGeom prst="rect">
            <a:avLst/>
          </a:prstGeom>
        </p:spPr>
      </p:pic>
      <p:grpSp>
        <p:nvGrpSpPr>
          <p:cNvPr id="27" name="Groupe 26">
            <a:extLst>
              <a:ext uri="{FF2B5EF4-FFF2-40B4-BE49-F238E27FC236}">
                <a16:creationId xmlns:a16="http://schemas.microsoft.com/office/drawing/2014/main" id="{75F863CD-CEDD-4C27-BC67-FDFB43A3AA00}"/>
              </a:ext>
            </a:extLst>
          </p:cNvPr>
          <p:cNvGrpSpPr/>
          <p:nvPr/>
        </p:nvGrpSpPr>
        <p:grpSpPr>
          <a:xfrm>
            <a:off x="8797565" y="2587145"/>
            <a:ext cx="766117" cy="272301"/>
            <a:chOff x="9093077" y="4049865"/>
            <a:chExt cx="766117" cy="272301"/>
          </a:xfrm>
        </p:grpSpPr>
        <p:pic>
          <p:nvPicPr>
            <p:cNvPr id="28" name="Graphique 27" descr="Œil avec un remplissage uni">
              <a:extLst>
                <a:ext uri="{FF2B5EF4-FFF2-40B4-BE49-F238E27FC236}">
                  <a16:creationId xmlns:a16="http://schemas.microsoft.com/office/drawing/2014/main" id="{2CBAFE5B-CDBA-4A91-951B-F7898C5311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093077" y="4049865"/>
              <a:ext cx="272301" cy="272301"/>
            </a:xfrm>
            <a:prstGeom prst="rect">
              <a:avLst/>
            </a:prstGeom>
          </p:spPr>
        </p:pic>
        <p:pic>
          <p:nvPicPr>
            <p:cNvPr id="29" name="Graphique 28" descr="Crayon avec un remplissage uni">
              <a:extLst>
                <a:ext uri="{FF2B5EF4-FFF2-40B4-BE49-F238E27FC236}">
                  <a16:creationId xmlns:a16="http://schemas.microsoft.com/office/drawing/2014/main" id="{C3B75447-B880-4175-ABF0-2B195E7743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425152" y="4096015"/>
              <a:ext cx="180000" cy="180000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741810D3-685B-440A-A148-DF94B2103C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679194" y="4096015"/>
              <a:ext cx="180000" cy="180000"/>
            </a:xfrm>
            <a:prstGeom prst="rect">
              <a:avLst/>
            </a:prstGeom>
          </p:spPr>
        </p:pic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F4344E22-20AC-4AF1-9613-66AC05462062}"/>
              </a:ext>
            </a:extLst>
          </p:cNvPr>
          <p:cNvGrpSpPr/>
          <p:nvPr/>
        </p:nvGrpSpPr>
        <p:grpSpPr>
          <a:xfrm>
            <a:off x="8806993" y="2852013"/>
            <a:ext cx="766117" cy="272301"/>
            <a:chOff x="9093077" y="4049865"/>
            <a:chExt cx="766117" cy="272301"/>
          </a:xfrm>
        </p:grpSpPr>
        <p:pic>
          <p:nvPicPr>
            <p:cNvPr id="32" name="Graphique 31" descr="Œil avec un remplissage uni">
              <a:extLst>
                <a:ext uri="{FF2B5EF4-FFF2-40B4-BE49-F238E27FC236}">
                  <a16:creationId xmlns:a16="http://schemas.microsoft.com/office/drawing/2014/main" id="{F246C8D5-A866-4783-8713-89726D56BB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093077" y="4049865"/>
              <a:ext cx="272301" cy="272301"/>
            </a:xfrm>
            <a:prstGeom prst="rect">
              <a:avLst/>
            </a:prstGeom>
          </p:spPr>
        </p:pic>
        <p:pic>
          <p:nvPicPr>
            <p:cNvPr id="33" name="Graphique 32" descr="Crayon avec un remplissage uni">
              <a:extLst>
                <a:ext uri="{FF2B5EF4-FFF2-40B4-BE49-F238E27FC236}">
                  <a16:creationId xmlns:a16="http://schemas.microsoft.com/office/drawing/2014/main" id="{E375623C-8557-4E65-81CC-2D2D59444C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425152" y="4096015"/>
              <a:ext cx="180000" cy="180000"/>
            </a:xfrm>
            <a:prstGeom prst="rect">
              <a:avLst/>
            </a:prstGeom>
          </p:spPr>
        </p:pic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BC823320-8D07-4E65-B9E3-5DF57B7AAD7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679194" y="4096015"/>
              <a:ext cx="180000" cy="180000"/>
            </a:xfrm>
            <a:prstGeom prst="rect">
              <a:avLst/>
            </a:prstGeom>
          </p:spPr>
        </p:pic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6F8D1DF8-297F-469D-A02E-E7D44DA0A3F5}"/>
              </a:ext>
            </a:extLst>
          </p:cNvPr>
          <p:cNvGrpSpPr/>
          <p:nvPr/>
        </p:nvGrpSpPr>
        <p:grpSpPr>
          <a:xfrm>
            <a:off x="2772221" y="2387913"/>
            <a:ext cx="323373" cy="144774"/>
            <a:chOff x="3027978" y="3229772"/>
            <a:chExt cx="323373" cy="144774"/>
          </a:xfrm>
        </p:grpSpPr>
        <p:pic>
          <p:nvPicPr>
            <p:cNvPr id="43" name="Graphique 42" descr="Transférer avec un remplissage uni">
              <a:extLst>
                <a:ext uri="{FF2B5EF4-FFF2-40B4-BE49-F238E27FC236}">
                  <a16:creationId xmlns:a16="http://schemas.microsoft.com/office/drawing/2014/main" id="{4A0D9B7F-7459-4576-8D58-58FAB16827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44" name="Forme libre : forme 43">
              <a:extLst>
                <a:ext uri="{FF2B5EF4-FFF2-40B4-BE49-F238E27FC236}">
                  <a16:creationId xmlns:a16="http://schemas.microsoft.com/office/drawing/2014/main" id="{7547F374-2767-4D38-A6CA-F2D0E322A428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B038D65B-F8E4-4829-9BAA-5EBFF900DF8F}"/>
              </a:ext>
            </a:extLst>
          </p:cNvPr>
          <p:cNvGrpSpPr/>
          <p:nvPr/>
        </p:nvGrpSpPr>
        <p:grpSpPr>
          <a:xfrm>
            <a:off x="4250934" y="2389041"/>
            <a:ext cx="323373" cy="144774"/>
            <a:chOff x="3027978" y="3229772"/>
            <a:chExt cx="323373" cy="144774"/>
          </a:xfrm>
        </p:grpSpPr>
        <p:pic>
          <p:nvPicPr>
            <p:cNvPr id="46" name="Graphique 45" descr="Transférer avec un remplissage uni">
              <a:extLst>
                <a:ext uri="{FF2B5EF4-FFF2-40B4-BE49-F238E27FC236}">
                  <a16:creationId xmlns:a16="http://schemas.microsoft.com/office/drawing/2014/main" id="{CE1D200A-B78A-47DC-A17C-4F1533B44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47" name="Forme libre : forme 46">
              <a:extLst>
                <a:ext uri="{FF2B5EF4-FFF2-40B4-BE49-F238E27FC236}">
                  <a16:creationId xmlns:a16="http://schemas.microsoft.com/office/drawing/2014/main" id="{3F9C1ACF-A254-4ACA-8E9D-D97102B90982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8281576D-062D-49FA-8424-B7498C0A2DF5}"/>
              </a:ext>
            </a:extLst>
          </p:cNvPr>
          <p:cNvGrpSpPr/>
          <p:nvPr/>
        </p:nvGrpSpPr>
        <p:grpSpPr>
          <a:xfrm>
            <a:off x="8334593" y="2396102"/>
            <a:ext cx="323373" cy="144774"/>
            <a:chOff x="3027978" y="3229772"/>
            <a:chExt cx="323373" cy="144774"/>
          </a:xfrm>
        </p:grpSpPr>
        <p:pic>
          <p:nvPicPr>
            <p:cNvPr id="49" name="Graphique 48" descr="Transférer avec un remplissage uni">
              <a:extLst>
                <a:ext uri="{FF2B5EF4-FFF2-40B4-BE49-F238E27FC236}">
                  <a16:creationId xmlns:a16="http://schemas.microsoft.com/office/drawing/2014/main" id="{EFB4F524-D8A5-42CE-A8F8-95BAE62F8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50" name="Forme libre : forme 49">
              <a:extLst>
                <a:ext uri="{FF2B5EF4-FFF2-40B4-BE49-F238E27FC236}">
                  <a16:creationId xmlns:a16="http://schemas.microsoft.com/office/drawing/2014/main" id="{FEEB4A91-EC24-4AA2-B110-76C29BCDD22B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F1C4462C-F7A3-4C80-AC63-02CAA8519C84}"/>
              </a:ext>
            </a:extLst>
          </p:cNvPr>
          <p:cNvGrpSpPr/>
          <p:nvPr/>
        </p:nvGrpSpPr>
        <p:grpSpPr>
          <a:xfrm>
            <a:off x="5197520" y="2396103"/>
            <a:ext cx="323373" cy="144774"/>
            <a:chOff x="3027978" y="3229772"/>
            <a:chExt cx="323373" cy="144774"/>
          </a:xfrm>
        </p:grpSpPr>
        <p:pic>
          <p:nvPicPr>
            <p:cNvPr id="52" name="Graphique 51" descr="Transférer avec un remplissage uni">
              <a:extLst>
                <a:ext uri="{FF2B5EF4-FFF2-40B4-BE49-F238E27FC236}">
                  <a16:creationId xmlns:a16="http://schemas.microsoft.com/office/drawing/2014/main" id="{A0EED870-E57F-4B5F-91A8-F6D01B407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53" name="Forme libre : forme 52">
              <a:extLst>
                <a:ext uri="{FF2B5EF4-FFF2-40B4-BE49-F238E27FC236}">
                  <a16:creationId xmlns:a16="http://schemas.microsoft.com/office/drawing/2014/main" id="{5FCFEAF2-EB2E-45D7-AF80-4C700F4BE11A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54" name="Groupe 53">
            <a:extLst>
              <a:ext uri="{FF2B5EF4-FFF2-40B4-BE49-F238E27FC236}">
                <a16:creationId xmlns:a16="http://schemas.microsoft.com/office/drawing/2014/main" id="{7656448C-8B54-4E5F-AABB-FA2A0516A899}"/>
              </a:ext>
            </a:extLst>
          </p:cNvPr>
          <p:cNvGrpSpPr/>
          <p:nvPr/>
        </p:nvGrpSpPr>
        <p:grpSpPr>
          <a:xfrm>
            <a:off x="7371094" y="2402306"/>
            <a:ext cx="323373" cy="144774"/>
            <a:chOff x="3027978" y="3229772"/>
            <a:chExt cx="323373" cy="144774"/>
          </a:xfrm>
        </p:grpSpPr>
        <p:pic>
          <p:nvPicPr>
            <p:cNvPr id="55" name="Graphique 54" descr="Transférer avec un remplissage uni">
              <a:extLst>
                <a:ext uri="{FF2B5EF4-FFF2-40B4-BE49-F238E27FC236}">
                  <a16:creationId xmlns:a16="http://schemas.microsoft.com/office/drawing/2014/main" id="{CC22BB3A-06F3-4A1F-9F5E-4E96820E60C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56" name="Forme libre : forme 55">
              <a:extLst>
                <a:ext uri="{FF2B5EF4-FFF2-40B4-BE49-F238E27FC236}">
                  <a16:creationId xmlns:a16="http://schemas.microsoft.com/office/drawing/2014/main" id="{2ACCB22D-77B7-40F8-B85E-F891BF65E164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58" name="Groupe 57">
            <a:extLst>
              <a:ext uri="{FF2B5EF4-FFF2-40B4-BE49-F238E27FC236}">
                <a16:creationId xmlns:a16="http://schemas.microsoft.com/office/drawing/2014/main" id="{89190B66-52BB-458F-AE87-DED611ED40AE}"/>
              </a:ext>
            </a:extLst>
          </p:cNvPr>
          <p:cNvGrpSpPr/>
          <p:nvPr/>
        </p:nvGrpSpPr>
        <p:grpSpPr>
          <a:xfrm>
            <a:off x="8806993" y="3424908"/>
            <a:ext cx="766117" cy="272301"/>
            <a:chOff x="9093077" y="4049865"/>
            <a:chExt cx="766117" cy="272301"/>
          </a:xfrm>
        </p:grpSpPr>
        <p:pic>
          <p:nvPicPr>
            <p:cNvPr id="59" name="Graphique 58" descr="Œil avec un remplissage uni">
              <a:extLst>
                <a:ext uri="{FF2B5EF4-FFF2-40B4-BE49-F238E27FC236}">
                  <a16:creationId xmlns:a16="http://schemas.microsoft.com/office/drawing/2014/main" id="{B2645D95-8C02-4D03-A832-D3B4D128AA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093077" y="4049865"/>
              <a:ext cx="272301" cy="272301"/>
            </a:xfrm>
            <a:prstGeom prst="rect">
              <a:avLst/>
            </a:prstGeom>
          </p:spPr>
        </p:pic>
        <p:pic>
          <p:nvPicPr>
            <p:cNvPr id="60" name="Graphique 59" descr="Crayon avec un remplissage uni">
              <a:extLst>
                <a:ext uri="{FF2B5EF4-FFF2-40B4-BE49-F238E27FC236}">
                  <a16:creationId xmlns:a16="http://schemas.microsoft.com/office/drawing/2014/main" id="{D6C9A1CF-16BB-4A75-A27D-82E9B24308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425152" y="4096015"/>
              <a:ext cx="180000" cy="180000"/>
            </a:xfrm>
            <a:prstGeom prst="rect">
              <a:avLst/>
            </a:prstGeom>
          </p:spPr>
        </p:pic>
        <p:pic>
          <p:nvPicPr>
            <p:cNvPr id="61" name="Image 60">
              <a:extLst>
                <a:ext uri="{FF2B5EF4-FFF2-40B4-BE49-F238E27FC236}">
                  <a16:creationId xmlns:a16="http://schemas.microsoft.com/office/drawing/2014/main" id="{2880027C-AEF3-48FF-90F7-E32E85E6F31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679194" y="4096015"/>
              <a:ext cx="180000" cy="180000"/>
            </a:xfrm>
            <a:prstGeom prst="rect">
              <a:avLst/>
            </a:prstGeom>
          </p:spPr>
        </p:pic>
      </p:grpSp>
      <p:grpSp>
        <p:nvGrpSpPr>
          <p:cNvPr id="67" name="Groupe 66">
            <a:extLst>
              <a:ext uri="{FF2B5EF4-FFF2-40B4-BE49-F238E27FC236}">
                <a16:creationId xmlns:a16="http://schemas.microsoft.com/office/drawing/2014/main" id="{4C4778C5-8363-4A29-B5D8-2E66946983AD}"/>
              </a:ext>
            </a:extLst>
          </p:cNvPr>
          <p:cNvGrpSpPr/>
          <p:nvPr/>
        </p:nvGrpSpPr>
        <p:grpSpPr>
          <a:xfrm>
            <a:off x="8797565" y="4113276"/>
            <a:ext cx="766117" cy="272301"/>
            <a:chOff x="9093077" y="4049865"/>
            <a:chExt cx="766117" cy="272301"/>
          </a:xfrm>
        </p:grpSpPr>
        <p:pic>
          <p:nvPicPr>
            <p:cNvPr id="70" name="Graphique 69" descr="Œil avec un remplissage uni">
              <a:extLst>
                <a:ext uri="{FF2B5EF4-FFF2-40B4-BE49-F238E27FC236}">
                  <a16:creationId xmlns:a16="http://schemas.microsoft.com/office/drawing/2014/main" id="{5E159763-2C64-4028-BB41-9B08E3B8C7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093077" y="4049865"/>
              <a:ext cx="272301" cy="272301"/>
            </a:xfrm>
            <a:prstGeom prst="rect">
              <a:avLst/>
            </a:prstGeom>
          </p:spPr>
        </p:pic>
        <p:pic>
          <p:nvPicPr>
            <p:cNvPr id="71" name="Graphique 70" descr="Crayon avec un remplissage uni">
              <a:extLst>
                <a:ext uri="{FF2B5EF4-FFF2-40B4-BE49-F238E27FC236}">
                  <a16:creationId xmlns:a16="http://schemas.microsoft.com/office/drawing/2014/main" id="{E7327A63-C0A1-452B-9FB2-3F1D191E3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425152" y="4096015"/>
              <a:ext cx="180000" cy="180000"/>
            </a:xfrm>
            <a:prstGeom prst="rect">
              <a:avLst/>
            </a:prstGeom>
          </p:spPr>
        </p:pic>
        <p:pic>
          <p:nvPicPr>
            <p:cNvPr id="72" name="Image 71">
              <a:extLst>
                <a:ext uri="{FF2B5EF4-FFF2-40B4-BE49-F238E27FC236}">
                  <a16:creationId xmlns:a16="http://schemas.microsoft.com/office/drawing/2014/main" id="{83CE3CEC-F1D1-4DB0-9EE8-C7BC350E675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679194" y="4096015"/>
              <a:ext cx="180000" cy="180000"/>
            </a:xfrm>
            <a:prstGeom prst="rect">
              <a:avLst/>
            </a:prstGeom>
          </p:spPr>
        </p:pic>
      </p:grpSp>
      <p:pic>
        <p:nvPicPr>
          <p:cNvPr id="73" name="Graphique 72" descr="Œil avec un remplissage uni">
            <a:extLst>
              <a:ext uri="{FF2B5EF4-FFF2-40B4-BE49-F238E27FC236}">
                <a16:creationId xmlns:a16="http://schemas.microsoft.com/office/drawing/2014/main" id="{4D2FE424-79F3-4768-81F5-3A441586B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07388" y="4419590"/>
            <a:ext cx="272301" cy="272301"/>
          </a:xfrm>
          <a:prstGeom prst="rect">
            <a:avLst/>
          </a:prstGeom>
        </p:spPr>
      </p:pic>
      <p:grpSp>
        <p:nvGrpSpPr>
          <p:cNvPr id="74" name="Groupe 73">
            <a:extLst>
              <a:ext uri="{FF2B5EF4-FFF2-40B4-BE49-F238E27FC236}">
                <a16:creationId xmlns:a16="http://schemas.microsoft.com/office/drawing/2014/main" id="{6E9589BC-E067-465D-9563-172325425854}"/>
              </a:ext>
            </a:extLst>
          </p:cNvPr>
          <p:cNvGrpSpPr/>
          <p:nvPr/>
        </p:nvGrpSpPr>
        <p:grpSpPr>
          <a:xfrm>
            <a:off x="8811979" y="4690716"/>
            <a:ext cx="766117" cy="272301"/>
            <a:chOff x="9093077" y="4049865"/>
            <a:chExt cx="766117" cy="272301"/>
          </a:xfrm>
        </p:grpSpPr>
        <p:pic>
          <p:nvPicPr>
            <p:cNvPr id="75" name="Graphique 74" descr="Œil avec un remplissage uni">
              <a:extLst>
                <a:ext uri="{FF2B5EF4-FFF2-40B4-BE49-F238E27FC236}">
                  <a16:creationId xmlns:a16="http://schemas.microsoft.com/office/drawing/2014/main" id="{9532E12B-89F4-4FBD-B787-775386BA7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093077" y="4049865"/>
              <a:ext cx="272301" cy="272301"/>
            </a:xfrm>
            <a:prstGeom prst="rect">
              <a:avLst/>
            </a:prstGeom>
          </p:spPr>
        </p:pic>
        <p:pic>
          <p:nvPicPr>
            <p:cNvPr id="76" name="Graphique 75" descr="Crayon avec un remplissage uni">
              <a:extLst>
                <a:ext uri="{FF2B5EF4-FFF2-40B4-BE49-F238E27FC236}">
                  <a16:creationId xmlns:a16="http://schemas.microsoft.com/office/drawing/2014/main" id="{6BFAACF7-5739-4295-A7F2-365C894D2F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425152" y="4096015"/>
              <a:ext cx="180000" cy="180000"/>
            </a:xfrm>
            <a:prstGeom prst="rect">
              <a:avLst/>
            </a:prstGeom>
          </p:spPr>
        </p:pic>
        <p:pic>
          <p:nvPicPr>
            <p:cNvPr id="77" name="Image 76">
              <a:extLst>
                <a:ext uri="{FF2B5EF4-FFF2-40B4-BE49-F238E27FC236}">
                  <a16:creationId xmlns:a16="http://schemas.microsoft.com/office/drawing/2014/main" id="{4E72868F-45DA-44CC-B48E-6D6BD8E1C46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679194" y="4096015"/>
              <a:ext cx="180000" cy="180000"/>
            </a:xfrm>
            <a:prstGeom prst="rect">
              <a:avLst/>
            </a:prstGeom>
          </p:spPr>
        </p:pic>
      </p:grpSp>
      <p:sp>
        <p:nvSpPr>
          <p:cNvPr id="78" name="ZoneTexte 77">
            <a:extLst>
              <a:ext uri="{FF2B5EF4-FFF2-40B4-BE49-F238E27FC236}">
                <a16:creationId xmlns:a16="http://schemas.microsoft.com/office/drawing/2014/main" id="{5D054BE4-DD3D-497F-BD76-334E592DB247}"/>
              </a:ext>
            </a:extLst>
          </p:cNvPr>
          <p:cNvSpPr txBox="1"/>
          <p:nvPr/>
        </p:nvSpPr>
        <p:spPr>
          <a:xfrm>
            <a:off x="8987825" y="1049540"/>
            <a:ext cx="12150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rgbClr val="FF0000"/>
                </a:solidFill>
              </a:rPr>
              <a:t>Instructeur SPC GD</a:t>
            </a:r>
          </a:p>
        </p:txBody>
      </p:sp>
      <p:cxnSp>
        <p:nvCxnSpPr>
          <p:cNvPr id="79" name="Connecteur droit avec flèche 78">
            <a:extLst>
              <a:ext uri="{FF2B5EF4-FFF2-40B4-BE49-F238E27FC236}">
                <a16:creationId xmlns:a16="http://schemas.microsoft.com/office/drawing/2014/main" id="{D418E271-364F-4918-8112-C8728F9BA360}"/>
              </a:ext>
            </a:extLst>
          </p:cNvPr>
          <p:cNvCxnSpPr>
            <a:cxnSpLocks/>
            <a:stCxn id="78" idx="0"/>
          </p:cNvCxnSpPr>
          <p:nvPr/>
        </p:nvCxnSpPr>
        <p:spPr>
          <a:xfrm flipV="1">
            <a:off x="9595335" y="483106"/>
            <a:ext cx="369116" cy="566434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Groupe 81">
            <a:extLst>
              <a:ext uri="{FF2B5EF4-FFF2-40B4-BE49-F238E27FC236}">
                <a16:creationId xmlns:a16="http://schemas.microsoft.com/office/drawing/2014/main" id="{4D42D326-4AC9-4676-BED6-8BCEA94F0829}"/>
              </a:ext>
            </a:extLst>
          </p:cNvPr>
          <p:cNvGrpSpPr/>
          <p:nvPr/>
        </p:nvGrpSpPr>
        <p:grpSpPr>
          <a:xfrm>
            <a:off x="8797565" y="3762162"/>
            <a:ext cx="766117" cy="272301"/>
            <a:chOff x="9093077" y="4049865"/>
            <a:chExt cx="766117" cy="272301"/>
          </a:xfrm>
        </p:grpSpPr>
        <p:pic>
          <p:nvPicPr>
            <p:cNvPr id="85" name="Graphique 84" descr="Œil avec un remplissage uni">
              <a:extLst>
                <a:ext uri="{FF2B5EF4-FFF2-40B4-BE49-F238E27FC236}">
                  <a16:creationId xmlns:a16="http://schemas.microsoft.com/office/drawing/2014/main" id="{12980DAD-C5FF-4B0F-A38A-34ECE808A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093077" y="4049865"/>
              <a:ext cx="272301" cy="272301"/>
            </a:xfrm>
            <a:prstGeom prst="rect">
              <a:avLst/>
            </a:prstGeom>
          </p:spPr>
        </p:pic>
        <p:pic>
          <p:nvPicPr>
            <p:cNvPr id="86" name="Graphique 85" descr="Crayon avec un remplissage uni">
              <a:extLst>
                <a:ext uri="{FF2B5EF4-FFF2-40B4-BE49-F238E27FC236}">
                  <a16:creationId xmlns:a16="http://schemas.microsoft.com/office/drawing/2014/main" id="{D148740E-32E5-46C5-9BE9-C2EE6D7309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425152" y="4096015"/>
              <a:ext cx="180000" cy="180000"/>
            </a:xfrm>
            <a:prstGeom prst="rect">
              <a:avLst/>
            </a:prstGeom>
          </p:spPr>
        </p:pic>
        <p:pic>
          <p:nvPicPr>
            <p:cNvPr id="87" name="Image 86">
              <a:extLst>
                <a:ext uri="{FF2B5EF4-FFF2-40B4-BE49-F238E27FC236}">
                  <a16:creationId xmlns:a16="http://schemas.microsoft.com/office/drawing/2014/main" id="{61898505-B2DB-475F-84DC-C5E662BBCD2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679194" y="4096015"/>
              <a:ext cx="180000" cy="180000"/>
            </a:xfrm>
            <a:prstGeom prst="rect">
              <a:avLst/>
            </a:prstGeom>
          </p:spPr>
        </p:pic>
      </p:grpSp>
      <p:sp>
        <p:nvSpPr>
          <p:cNvPr id="91" name="ZoneTexte 90">
            <a:extLst>
              <a:ext uri="{FF2B5EF4-FFF2-40B4-BE49-F238E27FC236}">
                <a16:creationId xmlns:a16="http://schemas.microsoft.com/office/drawing/2014/main" id="{2B9027F1-8755-49DD-818C-C1D898148CB3}"/>
              </a:ext>
            </a:extLst>
          </p:cNvPr>
          <p:cNvSpPr txBox="1"/>
          <p:nvPr/>
        </p:nvSpPr>
        <p:spPr>
          <a:xfrm>
            <a:off x="805399" y="1476657"/>
            <a:ext cx="2177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i="1" dirty="0"/>
              <a:t>Accueil &gt; gestion des demandes</a:t>
            </a:r>
          </a:p>
        </p:txBody>
      </p:sp>
      <p:sp>
        <p:nvSpPr>
          <p:cNvPr id="92" name="ZoneTexte 91">
            <a:extLst>
              <a:ext uri="{FF2B5EF4-FFF2-40B4-BE49-F238E27FC236}">
                <a16:creationId xmlns:a16="http://schemas.microsoft.com/office/drawing/2014/main" id="{ED9A2869-A98F-4611-9B48-4CD48F7BDAC2}"/>
              </a:ext>
            </a:extLst>
          </p:cNvPr>
          <p:cNvSpPr txBox="1"/>
          <p:nvPr/>
        </p:nvSpPr>
        <p:spPr>
          <a:xfrm>
            <a:off x="1235099" y="1867592"/>
            <a:ext cx="1317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Mes demandes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F711A72-17D5-44AA-8A42-E81E59844BD3}"/>
              </a:ext>
            </a:extLst>
          </p:cNvPr>
          <p:cNvSpPr txBox="1"/>
          <p:nvPr/>
        </p:nvSpPr>
        <p:spPr>
          <a:xfrm>
            <a:off x="9595334" y="236885"/>
            <a:ext cx="686406" cy="25391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050" b="1" dirty="0"/>
              <a:t>J.LAFFAR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4759166-5C2F-42E1-8CA2-E5248BE87D1A}"/>
              </a:ext>
            </a:extLst>
          </p:cNvPr>
          <p:cNvSpPr/>
          <p:nvPr/>
        </p:nvSpPr>
        <p:spPr>
          <a:xfrm>
            <a:off x="6273578" y="980394"/>
            <a:ext cx="1630019" cy="439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899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6A3AC08-BBC2-4485-922C-16745A3B458F}"/>
              </a:ext>
            </a:extLst>
          </p:cNvPr>
          <p:cNvSpPr/>
          <p:nvPr/>
        </p:nvSpPr>
        <p:spPr>
          <a:xfrm>
            <a:off x="3413759" y="980394"/>
            <a:ext cx="2580641" cy="4394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Gestion des demandes</a:t>
            </a:r>
          </a:p>
        </p:txBody>
      </p:sp>
      <p:graphicFrame>
        <p:nvGraphicFramePr>
          <p:cNvPr id="16" name="Tableau 50">
            <a:extLst>
              <a:ext uri="{FF2B5EF4-FFF2-40B4-BE49-F238E27FC236}">
                <a16:creationId xmlns:a16="http://schemas.microsoft.com/office/drawing/2014/main" id="{69656C2B-1EC0-442F-AFBF-6917FBAB11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043693"/>
              </p:ext>
            </p:extLst>
          </p:nvPr>
        </p:nvGraphicFramePr>
        <p:xfrm>
          <a:off x="1113861" y="2330177"/>
          <a:ext cx="9088983" cy="165459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34805">
                  <a:extLst>
                    <a:ext uri="{9D8B030D-6E8A-4147-A177-3AD203B41FA5}">
                      <a16:colId xmlns:a16="http://schemas.microsoft.com/office/drawing/2014/main" val="3134628208"/>
                    </a:ext>
                  </a:extLst>
                </a:gridCol>
                <a:gridCol w="1531791">
                  <a:extLst>
                    <a:ext uri="{9D8B030D-6E8A-4147-A177-3AD203B41FA5}">
                      <a16:colId xmlns:a16="http://schemas.microsoft.com/office/drawing/2014/main" val="3943053406"/>
                    </a:ext>
                  </a:extLst>
                </a:gridCol>
                <a:gridCol w="897837">
                  <a:extLst>
                    <a:ext uri="{9D8B030D-6E8A-4147-A177-3AD203B41FA5}">
                      <a16:colId xmlns:a16="http://schemas.microsoft.com/office/drawing/2014/main" val="3328753747"/>
                    </a:ext>
                  </a:extLst>
                </a:gridCol>
                <a:gridCol w="897837">
                  <a:extLst>
                    <a:ext uri="{9D8B030D-6E8A-4147-A177-3AD203B41FA5}">
                      <a16:colId xmlns:a16="http://schemas.microsoft.com/office/drawing/2014/main" val="1765601749"/>
                    </a:ext>
                  </a:extLst>
                </a:gridCol>
                <a:gridCol w="1254536">
                  <a:extLst>
                    <a:ext uri="{9D8B030D-6E8A-4147-A177-3AD203B41FA5}">
                      <a16:colId xmlns:a16="http://schemas.microsoft.com/office/drawing/2014/main" val="3609698235"/>
                    </a:ext>
                  </a:extLst>
                </a:gridCol>
                <a:gridCol w="986030">
                  <a:extLst>
                    <a:ext uri="{9D8B030D-6E8A-4147-A177-3AD203B41FA5}">
                      <a16:colId xmlns:a16="http://schemas.microsoft.com/office/drawing/2014/main" val="2992906900"/>
                    </a:ext>
                  </a:extLst>
                </a:gridCol>
                <a:gridCol w="1486147">
                  <a:extLst>
                    <a:ext uri="{9D8B030D-6E8A-4147-A177-3AD203B41FA5}">
                      <a16:colId xmlns:a16="http://schemas.microsoft.com/office/drawing/2014/main" val="3125835377"/>
                    </a:ext>
                  </a:extLst>
                </a:gridCol>
              </a:tblGrid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Objet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Entité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SPC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Historique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statut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Actions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356628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 err="1"/>
                        <a:t>Vistre</a:t>
                      </a:r>
                      <a:endParaRPr lang="fr-FR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Tronçon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Ajout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A valider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4246514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Ardèche amont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Tronçon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GD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Suppression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A valider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5303773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ZV3_Perche-Beauce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Zone de vigilance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MLA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Modification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A valider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691554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M371181010-Cossé le Vivien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Station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MLA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Modification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A valider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260432"/>
                  </a:ext>
                </a:extLst>
              </a:tr>
              <a:tr h="275765">
                <a:tc>
                  <a:txBody>
                    <a:bodyPr/>
                    <a:lstStyle/>
                    <a:p>
                      <a:r>
                        <a:rPr lang="fr-FR" sz="1100" dirty="0"/>
                        <a:t>IF10 - Armançon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Tronçon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SMYL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u="sng" dirty="0"/>
                        <a:t>voir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Modification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/>
                        <a:t>A valider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6098368"/>
                  </a:ext>
                </a:extLst>
              </a:tr>
            </a:tbl>
          </a:graphicData>
        </a:graphic>
      </p:graphicFrame>
      <p:grpSp>
        <p:nvGrpSpPr>
          <p:cNvPr id="42" name="Groupe 41">
            <a:extLst>
              <a:ext uri="{FF2B5EF4-FFF2-40B4-BE49-F238E27FC236}">
                <a16:creationId xmlns:a16="http://schemas.microsoft.com/office/drawing/2014/main" id="{6F8D1DF8-297F-469D-A02E-E7D44DA0A3F5}"/>
              </a:ext>
            </a:extLst>
          </p:cNvPr>
          <p:cNvGrpSpPr/>
          <p:nvPr/>
        </p:nvGrpSpPr>
        <p:grpSpPr>
          <a:xfrm>
            <a:off x="2772221" y="2387913"/>
            <a:ext cx="323373" cy="144774"/>
            <a:chOff x="3027978" y="3229772"/>
            <a:chExt cx="323373" cy="144774"/>
          </a:xfrm>
        </p:grpSpPr>
        <p:pic>
          <p:nvPicPr>
            <p:cNvPr id="43" name="Graphique 42" descr="Transférer avec un remplissage uni">
              <a:extLst>
                <a:ext uri="{FF2B5EF4-FFF2-40B4-BE49-F238E27FC236}">
                  <a16:creationId xmlns:a16="http://schemas.microsoft.com/office/drawing/2014/main" id="{4A0D9B7F-7459-4576-8D58-58FAB16827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44" name="Forme libre : forme 43">
              <a:extLst>
                <a:ext uri="{FF2B5EF4-FFF2-40B4-BE49-F238E27FC236}">
                  <a16:creationId xmlns:a16="http://schemas.microsoft.com/office/drawing/2014/main" id="{7547F374-2767-4D38-A6CA-F2D0E322A428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B038D65B-F8E4-4829-9BAA-5EBFF900DF8F}"/>
              </a:ext>
            </a:extLst>
          </p:cNvPr>
          <p:cNvGrpSpPr/>
          <p:nvPr/>
        </p:nvGrpSpPr>
        <p:grpSpPr>
          <a:xfrm>
            <a:off x="4250934" y="2389041"/>
            <a:ext cx="323373" cy="144774"/>
            <a:chOff x="3027978" y="3229772"/>
            <a:chExt cx="323373" cy="144774"/>
          </a:xfrm>
        </p:grpSpPr>
        <p:pic>
          <p:nvPicPr>
            <p:cNvPr id="46" name="Graphique 45" descr="Transférer avec un remplissage uni">
              <a:extLst>
                <a:ext uri="{FF2B5EF4-FFF2-40B4-BE49-F238E27FC236}">
                  <a16:creationId xmlns:a16="http://schemas.microsoft.com/office/drawing/2014/main" id="{CE1D200A-B78A-47DC-A17C-4F1533B44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47" name="Forme libre : forme 46">
              <a:extLst>
                <a:ext uri="{FF2B5EF4-FFF2-40B4-BE49-F238E27FC236}">
                  <a16:creationId xmlns:a16="http://schemas.microsoft.com/office/drawing/2014/main" id="{3F9C1ACF-A254-4ACA-8E9D-D97102B90982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8281576D-062D-49FA-8424-B7498C0A2DF5}"/>
              </a:ext>
            </a:extLst>
          </p:cNvPr>
          <p:cNvGrpSpPr/>
          <p:nvPr/>
        </p:nvGrpSpPr>
        <p:grpSpPr>
          <a:xfrm>
            <a:off x="8334593" y="2396102"/>
            <a:ext cx="323373" cy="144774"/>
            <a:chOff x="3027978" y="3229772"/>
            <a:chExt cx="323373" cy="144774"/>
          </a:xfrm>
        </p:grpSpPr>
        <p:pic>
          <p:nvPicPr>
            <p:cNvPr id="49" name="Graphique 48" descr="Transférer avec un remplissage uni">
              <a:extLst>
                <a:ext uri="{FF2B5EF4-FFF2-40B4-BE49-F238E27FC236}">
                  <a16:creationId xmlns:a16="http://schemas.microsoft.com/office/drawing/2014/main" id="{EFB4F524-D8A5-42CE-A8F8-95BAE62F8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50" name="Forme libre : forme 49">
              <a:extLst>
                <a:ext uri="{FF2B5EF4-FFF2-40B4-BE49-F238E27FC236}">
                  <a16:creationId xmlns:a16="http://schemas.microsoft.com/office/drawing/2014/main" id="{FEEB4A91-EC24-4AA2-B110-76C29BCDD22B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F1C4462C-F7A3-4C80-AC63-02CAA8519C84}"/>
              </a:ext>
            </a:extLst>
          </p:cNvPr>
          <p:cNvGrpSpPr/>
          <p:nvPr/>
        </p:nvGrpSpPr>
        <p:grpSpPr>
          <a:xfrm>
            <a:off x="5197520" y="2396103"/>
            <a:ext cx="323373" cy="144774"/>
            <a:chOff x="3027978" y="3229772"/>
            <a:chExt cx="323373" cy="144774"/>
          </a:xfrm>
        </p:grpSpPr>
        <p:pic>
          <p:nvPicPr>
            <p:cNvPr id="52" name="Graphique 51" descr="Transférer avec un remplissage uni">
              <a:extLst>
                <a:ext uri="{FF2B5EF4-FFF2-40B4-BE49-F238E27FC236}">
                  <a16:creationId xmlns:a16="http://schemas.microsoft.com/office/drawing/2014/main" id="{A0EED870-E57F-4B5F-91A8-F6D01B407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53" name="Forme libre : forme 52">
              <a:extLst>
                <a:ext uri="{FF2B5EF4-FFF2-40B4-BE49-F238E27FC236}">
                  <a16:creationId xmlns:a16="http://schemas.microsoft.com/office/drawing/2014/main" id="{5FCFEAF2-EB2E-45D7-AF80-4C700F4BE11A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54" name="Groupe 53">
            <a:extLst>
              <a:ext uri="{FF2B5EF4-FFF2-40B4-BE49-F238E27FC236}">
                <a16:creationId xmlns:a16="http://schemas.microsoft.com/office/drawing/2014/main" id="{7656448C-8B54-4E5F-AABB-FA2A0516A899}"/>
              </a:ext>
            </a:extLst>
          </p:cNvPr>
          <p:cNvGrpSpPr/>
          <p:nvPr/>
        </p:nvGrpSpPr>
        <p:grpSpPr>
          <a:xfrm>
            <a:off x="7371094" y="2402306"/>
            <a:ext cx="323373" cy="144774"/>
            <a:chOff x="3027978" y="3229772"/>
            <a:chExt cx="323373" cy="144774"/>
          </a:xfrm>
        </p:grpSpPr>
        <p:pic>
          <p:nvPicPr>
            <p:cNvPr id="55" name="Graphique 54" descr="Transférer avec un remplissage uni">
              <a:extLst>
                <a:ext uri="{FF2B5EF4-FFF2-40B4-BE49-F238E27FC236}">
                  <a16:creationId xmlns:a16="http://schemas.microsoft.com/office/drawing/2014/main" id="{CC22BB3A-06F3-4A1F-9F5E-4E96820E60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3027978" y="3229772"/>
              <a:ext cx="144774" cy="144774"/>
            </a:xfrm>
            <a:prstGeom prst="rect">
              <a:avLst/>
            </a:prstGeom>
          </p:spPr>
        </p:pic>
        <p:sp>
          <p:nvSpPr>
            <p:cNvPr id="56" name="Forme libre : forme 55">
              <a:extLst>
                <a:ext uri="{FF2B5EF4-FFF2-40B4-BE49-F238E27FC236}">
                  <a16:creationId xmlns:a16="http://schemas.microsoft.com/office/drawing/2014/main" id="{2ACCB22D-77B7-40F8-B85E-F891BF65E164}"/>
                </a:ext>
              </a:extLst>
            </p:cNvPr>
            <p:cNvSpPr/>
            <p:nvPr/>
          </p:nvSpPr>
          <p:spPr>
            <a:xfrm>
              <a:off x="3206577" y="3230899"/>
              <a:ext cx="144774" cy="142519"/>
            </a:xfrm>
            <a:custGeom>
              <a:avLst/>
              <a:gdLst>
                <a:gd name="connsiteX0" fmla="*/ 559293 w 1429305"/>
                <a:gd name="connsiteY0" fmla="*/ 1154097 h 1305017"/>
                <a:gd name="connsiteX1" fmla="*/ 559293 w 1429305"/>
                <a:gd name="connsiteY1" fmla="*/ 692458 h 1305017"/>
                <a:gd name="connsiteX2" fmla="*/ 0 w 1429305"/>
                <a:gd name="connsiteY2" fmla="*/ 8877 h 1305017"/>
                <a:gd name="connsiteX3" fmla="*/ 1429305 w 1429305"/>
                <a:gd name="connsiteY3" fmla="*/ 0 h 1305017"/>
                <a:gd name="connsiteX4" fmla="*/ 852256 w 1429305"/>
                <a:gd name="connsiteY4" fmla="*/ 674703 h 1305017"/>
                <a:gd name="connsiteX5" fmla="*/ 870012 w 1429305"/>
                <a:gd name="connsiteY5" fmla="*/ 1305017 h 1305017"/>
                <a:gd name="connsiteX6" fmla="*/ 559293 w 1429305"/>
                <a:gd name="connsiteY6" fmla="*/ 1154097 h 130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9305" h="1305017">
                  <a:moveTo>
                    <a:pt x="559293" y="1154097"/>
                  </a:moveTo>
                  <a:lnTo>
                    <a:pt x="559293" y="692458"/>
                  </a:lnTo>
                  <a:lnTo>
                    <a:pt x="0" y="8877"/>
                  </a:lnTo>
                  <a:lnTo>
                    <a:pt x="1429305" y="0"/>
                  </a:lnTo>
                  <a:lnTo>
                    <a:pt x="852256" y="674703"/>
                  </a:lnTo>
                  <a:lnTo>
                    <a:pt x="870012" y="1305017"/>
                  </a:lnTo>
                  <a:lnTo>
                    <a:pt x="559293" y="1154097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78" name="ZoneTexte 77">
            <a:extLst>
              <a:ext uri="{FF2B5EF4-FFF2-40B4-BE49-F238E27FC236}">
                <a16:creationId xmlns:a16="http://schemas.microsoft.com/office/drawing/2014/main" id="{5D054BE4-DD3D-497F-BD76-334E592DB247}"/>
              </a:ext>
            </a:extLst>
          </p:cNvPr>
          <p:cNvSpPr txBox="1"/>
          <p:nvPr/>
        </p:nvSpPr>
        <p:spPr>
          <a:xfrm>
            <a:off x="8987825" y="1049540"/>
            <a:ext cx="12150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rgbClr val="FF0000"/>
                </a:solidFill>
              </a:rPr>
              <a:t>Valideur national</a:t>
            </a:r>
          </a:p>
        </p:txBody>
      </p:sp>
      <p:cxnSp>
        <p:nvCxnSpPr>
          <p:cNvPr id="79" name="Connecteur droit avec flèche 78">
            <a:extLst>
              <a:ext uri="{FF2B5EF4-FFF2-40B4-BE49-F238E27FC236}">
                <a16:creationId xmlns:a16="http://schemas.microsoft.com/office/drawing/2014/main" id="{D418E271-364F-4918-8112-C8728F9BA360}"/>
              </a:ext>
            </a:extLst>
          </p:cNvPr>
          <p:cNvCxnSpPr>
            <a:cxnSpLocks/>
            <a:stCxn id="78" idx="0"/>
          </p:cNvCxnSpPr>
          <p:nvPr/>
        </p:nvCxnSpPr>
        <p:spPr>
          <a:xfrm flipV="1">
            <a:off x="9595335" y="483106"/>
            <a:ext cx="369116" cy="566434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ZoneTexte 90">
            <a:extLst>
              <a:ext uri="{FF2B5EF4-FFF2-40B4-BE49-F238E27FC236}">
                <a16:creationId xmlns:a16="http://schemas.microsoft.com/office/drawing/2014/main" id="{2B9027F1-8755-49DD-818C-C1D898148CB3}"/>
              </a:ext>
            </a:extLst>
          </p:cNvPr>
          <p:cNvSpPr txBox="1"/>
          <p:nvPr/>
        </p:nvSpPr>
        <p:spPr>
          <a:xfrm>
            <a:off x="805399" y="1476657"/>
            <a:ext cx="2177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i="1" dirty="0"/>
              <a:t>Accueil &gt; gestion des demandes</a:t>
            </a:r>
          </a:p>
        </p:txBody>
      </p:sp>
      <p:sp>
        <p:nvSpPr>
          <p:cNvPr id="92" name="ZoneTexte 91">
            <a:extLst>
              <a:ext uri="{FF2B5EF4-FFF2-40B4-BE49-F238E27FC236}">
                <a16:creationId xmlns:a16="http://schemas.microsoft.com/office/drawing/2014/main" id="{ED9A2869-A98F-4611-9B48-4CD48F7BDAC2}"/>
              </a:ext>
            </a:extLst>
          </p:cNvPr>
          <p:cNvSpPr txBox="1"/>
          <p:nvPr/>
        </p:nvSpPr>
        <p:spPr>
          <a:xfrm>
            <a:off x="1235099" y="1867592"/>
            <a:ext cx="1317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Mes demandes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F711A72-17D5-44AA-8A42-E81E59844BD3}"/>
              </a:ext>
            </a:extLst>
          </p:cNvPr>
          <p:cNvSpPr txBox="1"/>
          <p:nvPr/>
        </p:nvSpPr>
        <p:spPr>
          <a:xfrm>
            <a:off x="9595334" y="236885"/>
            <a:ext cx="688009" cy="25391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050" b="1" dirty="0"/>
              <a:t>C.POMM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670E8B23-BA50-47EB-8F94-2665CCAC9972}"/>
              </a:ext>
            </a:extLst>
          </p:cNvPr>
          <p:cNvGrpSpPr/>
          <p:nvPr/>
        </p:nvGrpSpPr>
        <p:grpSpPr>
          <a:xfrm>
            <a:off x="8768050" y="2610263"/>
            <a:ext cx="864403" cy="298731"/>
            <a:chOff x="8806994" y="4423432"/>
            <a:chExt cx="864403" cy="298731"/>
          </a:xfrm>
        </p:grpSpPr>
        <p:pic>
          <p:nvPicPr>
            <p:cNvPr id="65" name="Graphique 64" descr="Œil avec un remplissage uni">
              <a:extLst>
                <a:ext uri="{FF2B5EF4-FFF2-40B4-BE49-F238E27FC236}">
                  <a16:creationId xmlns:a16="http://schemas.microsoft.com/office/drawing/2014/main" id="{F40A27F8-9E66-4A16-9CBA-EB8261EDF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806994" y="4425848"/>
              <a:ext cx="272301" cy="272301"/>
            </a:xfrm>
            <a:prstGeom prst="rect">
              <a:avLst/>
            </a:prstGeom>
          </p:spPr>
        </p:pic>
        <p:pic>
          <p:nvPicPr>
            <p:cNvPr id="63" name="Image 62">
              <a:extLst>
                <a:ext uri="{FF2B5EF4-FFF2-40B4-BE49-F238E27FC236}">
                  <a16:creationId xmlns:a16="http://schemas.microsoft.com/office/drawing/2014/main" id="{E25068D2-11BF-4060-9438-1AA785EFD7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46187" b="8847"/>
            <a:stretch/>
          </p:blipFill>
          <p:spPr>
            <a:xfrm>
              <a:off x="9079126" y="4436648"/>
              <a:ext cx="272301" cy="272301"/>
            </a:xfrm>
            <a:prstGeom prst="rect">
              <a:avLst/>
            </a:prstGeom>
          </p:spPr>
        </p:pic>
        <p:pic>
          <p:nvPicPr>
            <p:cNvPr id="64" name="Image 63">
              <a:extLst>
                <a:ext uri="{FF2B5EF4-FFF2-40B4-BE49-F238E27FC236}">
                  <a16:creationId xmlns:a16="http://schemas.microsoft.com/office/drawing/2014/main" id="{A6451325-7D82-47E8-B3D0-230C8A17EA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23012" b="3920"/>
            <a:stretch/>
          </p:blipFill>
          <p:spPr>
            <a:xfrm>
              <a:off x="9403861" y="4423432"/>
              <a:ext cx="267536" cy="298731"/>
            </a:xfrm>
            <a:prstGeom prst="rect">
              <a:avLst/>
            </a:prstGeom>
          </p:spPr>
        </p:pic>
      </p:grpSp>
      <p:grpSp>
        <p:nvGrpSpPr>
          <p:cNvPr id="69" name="Groupe 68">
            <a:extLst>
              <a:ext uri="{FF2B5EF4-FFF2-40B4-BE49-F238E27FC236}">
                <a16:creationId xmlns:a16="http://schemas.microsoft.com/office/drawing/2014/main" id="{C2E406E3-52BE-45EA-9DF0-5768AA163E00}"/>
              </a:ext>
            </a:extLst>
          </p:cNvPr>
          <p:cNvGrpSpPr/>
          <p:nvPr/>
        </p:nvGrpSpPr>
        <p:grpSpPr>
          <a:xfrm>
            <a:off x="8768050" y="2872422"/>
            <a:ext cx="864403" cy="298731"/>
            <a:chOff x="8806994" y="4423432"/>
            <a:chExt cx="864403" cy="298731"/>
          </a:xfrm>
        </p:grpSpPr>
        <p:pic>
          <p:nvPicPr>
            <p:cNvPr id="80" name="Graphique 79" descr="Œil avec un remplissage uni">
              <a:extLst>
                <a:ext uri="{FF2B5EF4-FFF2-40B4-BE49-F238E27FC236}">
                  <a16:creationId xmlns:a16="http://schemas.microsoft.com/office/drawing/2014/main" id="{2F9CEA59-0262-4521-9801-6558ED823F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806994" y="4425848"/>
              <a:ext cx="272301" cy="272301"/>
            </a:xfrm>
            <a:prstGeom prst="rect">
              <a:avLst/>
            </a:prstGeom>
          </p:spPr>
        </p:pic>
        <p:pic>
          <p:nvPicPr>
            <p:cNvPr id="81" name="Image 80">
              <a:extLst>
                <a:ext uri="{FF2B5EF4-FFF2-40B4-BE49-F238E27FC236}">
                  <a16:creationId xmlns:a16="http://schemas.microsoft.com/office/drawing/2014/main" id="{598143D9-85AA-493A-89D4-5F8F938D7E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46187" b="8847"/>
            <a:stretch/>
          </p:blipFill>
          <p:spPr>
            <a:xfrm>
              <a:off x="9079126" y="4436648"/>
              <a:ext cx="272301" cy="272301"/>
            </a:xfrm>
            <a:prstGeom prst="rect">
              <a:avLst/>
            </a:prstGeom>
          </p:spPr>
        </p:pic>
        <p:pic>
          <p:nvPicPr>
            <p:cNvPr id="83" name="Image 82">
              <a:extLst>
                <a:ext uri="{FF2B5EF4-FFF2-40B4-BE49-F238E27FC236}">
                  <a16:creationId xmlns:a16="http://schemas.microsoft.com/office/drawing/2014/main" id="{D568D96A-3071-42D6-85E8-0CE89A2CD9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23012" b="3920"/>
            <a:stretch/>
          </p:blipFill>
          <p:spPr>
            <a:xfrm>
              <a:off x="9403861" y="4423432"/>
              <a:ext cx="267536" cy="298731"/>
            </a:xfrm>
            <a:prstGeom prst="rect">
              <a:avLst/>
            </a:prstGeom>
          </p:spPr>
        </p:pic>
      </p:grpSp>
      <p:grpSp>
        <p:nvGrpSpPr>
          <p:cNvPr id="84" name="Groupe 83">
            <a:extLst>
              <a:ext uri="{FF2B5EF4-FFF2-40B4-BE49-F238E27FC236}">
                <a16:creationId xmlns:a16="http://schemas.microsoft.com/office/drawing/2014/main" id="{9299C2E2-064C-47FA-8274-2CF4C3E727CF}"/>
              </a:ext>
            </a:extLst>
          </p:cNvPr>
          <p:cNvGrpSpPr/>
          <p:nvPr/>
        </p:nvGrpSpPr>
        <p:grpSpPr>
          <a:xfrm>
            <a:off x="8768050" y="3143716"/>
            <a:ext cx="864403" cy="298731"/>
            <a:chOff x="8806994" y="4423432"/>
            <a:chExt cx="864403" cy="298731"/>
          </a:xfrm>
        </p:grpSpPr>
        <p:pic>
          <p:nvPicPr>
            <p:cNvPr id="88" name="Graphique 87" descr="Œil avec un remplissage uni">
              <a:extLst>
                <a:ext uri="{FF2B5EF4-FFF2-40B4-BE49-F238E27FC236}">
                  <a16:creationId xmlns:a16="http://schemas.microsoft.com/office/drawing/2014/main" id="{93F451DA-A581-4D7F-8D49-DA9DF4048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806994" y="4425848"/>
              <a:ext cx="272301" cy="272301"/>
            </a:xfrm>
            <a:prstGeom prst="rect">
              <a:avLst/>
            </a:prstGeom>
          </p:spPr>
        </p:pic>
        <p:pic>
          <p:nvPicPr>
            <p:cNvPr id="89" name="Image 88">
              <a:extLst>
                <a:ext uri="{FF2B5EF4-FFF2-40B4-BE49-F238E27FC236}">
                  <a16:creationId xmlns:a16="http://schemas.microsoft.com/office/drawing/2014/main" id="{9EFD09BE-B390-462C-AB1A-98D17EE208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46187" b="8847"/>
            <a:stretch/>
          </p:blipFill>
          <p:spPr>
            <a:xfrm>
              <a:off x="9079126" y="4436648"/>
              <a:ext cx="272301" cy="272301"/>
            </a:xfrm>
            <a:prstGeom prst="rect">
              <a:avLst/>
            </a:prstGeom>
          </p:spPr>
        </p:pic>
        <p:pic>
          <p:nvPicPr>
            <p:cNvPr id="90" name="Image 89">
              <a:extLst>
                <a:ext uri="{FF2B5EF4-FFF2-40B4-BE49-F238E27FC236}">
                  <a16:creationId xmlns:a16="http://schemas.microsoft.com/office/drawing/2014/main" id="{86483F95-86B6-4F11-BDC9-3553EEB3F7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23012" b="3920"/>
            <a:stretch/>
          </p:blipFill>
          <p:spPr>
            <a:xfrm>
              <a:off x="9403861" y="4423432"/>
              <a:ext cx="267536" cy="298731"/>
            </a:xfrm>
            <a:prstGeom prst="rect">
              <a:avLst/>
            </a:prstGeom>
          </p:spPr>
        </p:pic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id="{9AA8645D-1798-44BC-BBD3-C8C4273D62E6}"/>
              </a:ext>
            </a:extLst>
          </p:cNvPr>
          <p:cNvGrpSpPr/>
          <p:nvPr/>
        </p:nvGrpSpPr>
        <p:grpSpPr>
          <a:xfrm>
            <a:off x="8768050" y="3439026"/>
            <a:ext cx="864403" cy="298731"/>
            <a:chOff x="8806994" y="4423432"/>
            <a:chExt cx="864403" cy="298731"/>
          </a:xfrm>
        </p:grpSpPr>
        <p:pic>
          <p:nvPicPr>
            <p:cNvPr id="94" name="Graphique 93" descr="Œil avec un remplissage uni">
              <a:extLst>
                <a:ext uri="{FF2B5EF4-FFF2-40B4-BE49-F238E27FC236}">
                  <a16:creationId xmlns:a16="http://schemas.microsoft.com/office/drawing/2014/main" id="{5CF9EFC7-EEF3-46FC-A229-AB4FEF1F8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806994" y="4425848"/>
              <a:ext cx="272301" cy="272301"/>
            </a:xfrm>
            <a:prstGeom prst="rect">
              <a:avLst/>
            </a:prstGeom>
          </p:spPr>
        </p:pic>
        <p:pic>
          <p:nvPicPr>
            <p:cNvPr id="95" name="Image 94">
              <a:extLst>
                <a:ext uri="{FF2B5EF4-FFF2-40B4-BE49-F238E27FC236}">
                  <a16:creationId xmlns:a16="http://schemas.microsoft.com/office/drawing/2014/main" id="{DBF736B8-3F7B-480A-9ABA-3003FFCCF9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46187" b="8847"/>
            <a:stretch/>
          </p:blipFill>
          <p:spPr>
            <a:xfrm>
              <a:off x="9079126" y="4436648"/>
              <a:ext cx="272301" cy="272301"/>
            </a:xfrm>
            <a:prstGeom prst="rect">
              <a:avLst/>
            </a:prstGeom>
          </p:spPr>
        </p:pic>
        <p:pic>
          <p:nvPicPr>
            <p:cNvPr id="96" name="Image 95">
              <a:extLst>
                <a:ext uri="{FF2B5EF4-FFF2-40B4-BE49-F238E27FC236}">
                  <a16:creationId xmlns:a16="http://schemas.microsoft.com/office/drawing/2014/main" id="{7767B019-99C7-44BB-9E89-6EDBEC5B2D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23012" b="3920"/>
            <a:stretch/>
          </p:blipFill>
          <p:spPr>
            <a:xfrm>
              <a:off x="9403861" y="4423432"/>
              <a:ext cx="267536" cy="298731"/>
            </a:xfrm>
            <a:prstGeom prst="rect">
              <a:avLst/>
            </a:prstGeom>
          </p:spPr>
        </p:pic>
      </p:grpSp>
      <p:grpSp>
        <p:nvGrpSpPr>
          <p:cNvPr id="97" name="Groupe 96">
            <a:extLst>
              <a:ext uri="{FF2B5EF4-FFF2-40B4-BE49-F238E27FC236}">
                <a16:creationId xmlns:a16="http://schemas.microsoft.com/office/drawing/2014/main" id="{3D468522-A3E8-442D-9BF6-7B70EA18A3BD}"/>
              </a:ext>
            </a:extLst>
          </p:cNvPr>
          <p:cNvGrpSpPr/>
          <p:nvPr/>
        </p:nvGrpSpPr>
        <p:grpSpPr>
          <a:xfrm>
            <a:off x="8768050" y="3718504"/>
            <a:ext cx="864403" cy="298731"/>
            <a:chOff x="8806994" y="4423432"/>
            <a:chExt cx="864403" cy="298731"/>
          </a:xfrm>
        </p:grpSpPr>
        <p:pic>
          <p:nvPicPr>
            <p:cNvPr id="98" name="Graphique 97" descr="Œil avec un remplissage uni">
              <a:extLst>
                <a:ext uri="{FF2B5EF4-FFF2-40B4-BE49-F238E27FC236}">
                  <a16:creationId xmlns:a16="http://schemas.microsoft.com/office/drawing/2014/main" id="{CB3A8259-9B7B-408B-8399-C46CBAFE7C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806994" y="4425848"/>
              <a:ext cx="272301" cy="272301"/>
            </a:xfrm>
            <a:prstGeom prst="rect">
              <a:avLst/>
            </a:prstGeom>
          </p:spPr>
        </p:pic>
        <p:pic>
          <p:nvPicPr>
            <p:cNvPr id="99" name="Image 98">
              <a:extLst>
                <a:ext uri="{FF2B5EF4-FFF2-40B4-BE49-F238E27FC236}">
                  <a16:creationId xmlns:a16="http://schemas.microsoft.com/office/drawing/2014/main" id="{400E97A7-DA48-49D5-B6C6-E8E3B595B0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46187" b="8847"/>
            <a:stretch/>
          </p:blipFill>
          <p:spPr>
            <a:xfrm>
              <a:off x="9079126" y="4436648"/>
              <a:ext cx="272301" cy="272301"/>
            </a:xfrm>
            <a:prstGeom prst="rect">
              <a:avLst/>
            </a:prstGeom>
          </p:spPr>
        </p:pic>
        <p:pic>
          <p:nvPicPr>
            <p:cNvPr id="100" name="Image 99">
              <a:extLst>
                <a:ext uri="{FF2B5EF4-FFF2-40B4-BE49-F238E27FC236}">
                  <a16:creationId xmlns:a16="http://schemas.microsoft.com/office/drawing/2014/main" id="{9FC76641-D27D-4482-8476-A8FD5F064D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23012" b="3920"/>
            <a:stretch/>
          </p:blipFill>
          <p:spPr>
            <a:xfrm>
              <a:off x="9403861" y="4423432"/>
              <a:ext cx="267536" cy="2987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870902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1117</TotalTime>
  <Words>588</Words>
  <Application>Microsoft Office PowerPoint</Application>
  <PresentationFormat>Grand écran</PresentationFormat>
  <Paragraphs>313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Marianne</vt:lpstr>
      <vt:lpstr>Times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CLAVEL Lucie</dc:creator>
  <cp:lastModifiedBy>MARTIN Renaud</cp:lastModifiedBy>
  <cp:revision>57</cp:revision>
  <dcterms:created xsi:type="dcterms:W3CDTF">2025-04-14T15:00:41Z</dcterms:created>
  <dcterms:modified xsi:type="dcterms:W3CDTF">2025-09-12T13:00:44Z</dcterms:modified>
</cp:coreProperties>
</file>