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3" r:id="rId5"/>
    <p:sldId id="415" r:id="rId6"/>
    <p:sldId id="424" r:id="rId7"/>
    <p:sldId id="426" r:id="rId8"/>
    <p:sldId id="425" r:id="rId9"/>
    <p:sldId id="427" r:id="rId10"/>
    <p:sldId id="428" r:id="rId11"/>
    <p:sldId id="417" r:id="rId12"/>
    <p:sldId id="418" r:id="rId13"/>
    <p:sldId id="419" r:id="rId14"/>
    <p:sldId id="421" r:id="rId15"/>
    <p:sldId id="422" r:id="rId16"/>
    <p:sldId id="423" r:id="rId1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ÉJU JÉRÔME" initials="PJ" lastIdx="2" clrIdx="0">
    <p:extLst>
      <p:ext uri="{19B8F6BF-5375-455C-9EA6-DF929625EA0E}">
        <p15:presenceInfo xmlns:p15="http://schemas.microsoft.com/office/powerpoint/2012/main" userId="S::jerome.peju@ensam.eu::a233e773-0774-4db0-9052-5ba94a393c9e" providerId="AD"/>
      </p:ext>
    </p:extLst>
  </p:cmAuthor>
  <p:cmAuthor id="2" name="THIBERT Virginie" initials="TV" lastIdx="11" clrIdx="1">
    <p:extLst>
      <p:ext uri="{19B8F6BF-5375-455C-9EA6-DF929625EA0E}">
        <p15:presenceInfo xmlns:p15="http://schemas.microsoft.com/office/powerpoint/2012/main" userId="S-1-5-21-3100172993-3001525627-1636792855-669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276C"/>
    <a:srgbClr val="FFA300"/>
    <a:srgbClr val="4472C4"/>
    <a:srgbClr val="33CCCC"/>
    <a:srgbClr val="990000"/>
    <a:srgbClr val="FF0000"/>
    <a:srgbClr val="009999"/>
    <a:srgbClr val="2DB5B2"/>
    <a:srgbClr val="30C1BE"/>
    <a:srgbClr val="9D9D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87" autoAdjust="0"/>
  </p:normalViewPr>
  <p:slideViewPr>
    <p:cSldViewPr snapToGrid="0">
      <p:cViewPr varScale="1">
        <p:scale>
          <a:sx n="104" d="100"/>
          <a:sy n="104" d="100"/>
        </p:scale>
        <p:origin x="182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EB5EA-4568-4144-9D4A-55A184510DC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03F74-0D94-494E-89F1-22FF88A26C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716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5CFE9-9F99-4114-B0F9-7FA42898AD5B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DBED7-5FDD-45AC-B77B-DE79C8ED6F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1996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rem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4700588" y="4847268"/>
            <a:ext cx="408740" cy="90733"/>
          </a:xfrm>
          <a:prstGeom prst="rect">
            <a:avLst/>
          </a:prstGeom>
          <a:solidFill>
            <a:srgbClr val="8027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4680882" y="3579621"/>
            <a:ext cx="3919421" cy="1256209"/>
          </a:xfrm>
        </p:spPr>
        <p:txBody>
          <a:bodyPr>
            <a:noAutofit/>
          </a:bodyPr>
          <a:lstStyle>
            <a:lvl1pPr marL="0" indent="0">
              <a:buNone/>
              <a:defRPr sz="3600" b="1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Titre Powerpoint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4680884" y="5167164"/>
            <a:ext cx="3919420" cy="714678"/>
          </a:xfrm>
        </p:spPr>
        <p:txBody>
          <a:bodyPr/>
          <a:lstStyle>
            <a:lvl1pPr marL="0" indent="0">
              <a:buNone/>
              <a:defRPr sz="14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4773246" y="6251741"/>
            <a:ext cx="1799323" cy="3305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FFA300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66021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5" b="63724"/>
          <a:stretch/>
        </p:blipFill>
        <p:spPr>
          <a:xfrm rot="16200000">
            <a:off x="-2195382" y="2195382"/>
            <a:ext cx="6878594" cy="248783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0665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on dern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702" y="3805377"/>
            <a:ext cx="2698188" cy="807309"/>
          </a:xfrm>
          <a:prstGeom prst="rect">
            <a:avLst/>
          </a:prstGeom>
        </p:spPr>
      </p:pic>
      <p:grpSp>
        <p:nvGrpSpPr>
          <p:cNvPr id="12" name="Groupe 11"/>
          <p:cNvGrpSpPr/>
          <p:nvPr userDrawn="1"/>
        </p:nvGrpSpPr>
        <p:grpSpPr>
          <a:xfrm>
            <a:off x="4834622" y="4795924"/>
            <a:ext cx="2415650" cy="444840"/>
            <a:chOff x="4817012" y="4370070"/>
            <a:chExt cx="2569770" cy="473221"/>
          </a:xfrm>
        </p:grpSpPr>
        <p:pic>
          <p:nvPicPr>
            <p:cNvPr id="2" name="Image 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7012" y="4370070"/>
              <a:ext cx="450000" cy="473221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6898" y="4381280"/>
              <a:ext cx="450000" cy="450801"/>
            </a:xfrm>
            <a:prstGeom prst="rect">
              <a:avLst/>
            </a:prstGeom>
          </p:spPr>
        </p:pic>
        <p:pic>
          <p:nvPicPr>
            <p:cNvPr id="4" name="Image 3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6841" y="4381280"/>
              <a:ext cx="450000" cy="450801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55" y="4381280"/>
              <a:ext cx="450000" cy="450801"/>
            </a:xfrm>
            <a:prstGeom prst="rect">
              <a:avLst/>
            </a:prstGeom>
          </p:spPr>
        </p:pic>
        <p:pic>
          <p:nvPicPr>
            <p:cNvPr id="10" name="Image 9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782" y="4381280"/>
              <a:ext cx="450000" cy="450801"/>
            </a:xfrm>
            <a:prstGeom prst="rect">
              <a:avLst/>
            </a:prstGeom>
          </p:spPr>
        </p:pic>
      </p:grpSp>
      <p:sp>
        <p:nvSpPr>
          <p:cNvPr id="13" name="Espace réservé du texte 1"/>
          <p:cNvSpPr>
            <a:spLocks noGrp="1"/>
          </p:cNvSpPr>
          <p:nvPr>
            <p:ph type="body" sz="quarter" idx="11" hasCustomPrompt="1"/>
          </p:nvPr>
        </p:nvSpPr>
        <p:spPr>
          <a:xfrm>
            <a:off x="4729779" y="5434540"/>
            <a:ext cx="2775204" cy="319215"/>
          </a:xfrm>
        </p:spPr>
        <p:txBody>
          <a:bodyPr/>
          <a:lstStyle>
            <a:lvl1pPr marL="0" indent="0">
              <a:buNone/>
              <a:defRPr sz="1700">
                <a:solidFill>
                  <a:srgbClr val="80276C"/>
                </a:solidFill>
              </a:defRPr>
            </a:lvl1pPr>
          </a:lstStyle>
          <a:p>
            <a:r>
              <a:rPr lang="fr-FR" sz="1800" b="1">
                <a:latin typeface="Verdana" panose="020B0604030504040204" pitchFamily="34" charset="0"/>
                <a:ea typeface="Verdana" panose="020B0604030504040204" pitchFamily="34" charset="0"/>
              </a:rPr>
              <a:t>ARTSETMETIERS.FR</a:t>
            </a:r>
          </a:p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intercal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616604" y="3947090"/>
            <a:ext cx="3883929" cy="145582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fr-FR"/>
              <a:t>Cliquez et </a:t>
            </a:r>
            <a:br>
              <a:rPr lang="fr-FR"/>
            </a:br>
            <a:r>
              <a:rPr lang="fr-FR"/>
              <a:t>modifiez le titre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4700588" y="5402918"/>
            <a:ext cx="303212" cy="75015"/>
          </a:xfrm>
          <a:prstGeom prst="rect">
            <a:avLst/>
          </a:prstGeom>
          <a:solidFill>
            <a:srgbClr val="8027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80276C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27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rem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4680882" y="3579622"/>
            <a:ext cx="4093663" cy="594446"/>
          </a:xfrm>
        </p:spPr>
        <p:txBody>
          <a:bodyPr>
            <a:noAutofit/>
          </a:bodyPr>
          <a:lstStyle>
            <a:lvl1pPr marL="0" indent="0">
              <a:buNone/>
              <a:defRPr sz="3600" b="1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Sommaire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4680883" y="4309533"/>
            <a:ext cx="4093661" cy="1651000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 b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Titre 1 </a:t>
            </a:r>
          </a:p>
          <a:p>
            <a:pPr lvl="0"/>
            <a:r>
              <a:rPr lang="fr-FR"/>
              <a:t>Titre 2</a:t>
            </a:r>
          </a:p>
          <a:p>
            <a:pPr lvl="0"/>
            <a:r>
              <a:rPr lang="fr-FR"/>
              <a:t>Titre 3</a:t>
            </a:r>
          </a:p>
          <a:p>
            <a:pPr lvl="0"/>
            <a:r>
              <a:rPr lang="fr-FR"/>
              <a:t>Titre 4</a:t>
            </a:r>
          </a:p>
        </p:txBody>
      </p:sp>
    </p:spTree>
    <p:extLst>
      <p:ext uri="{BB962C8B-B14F-4D97-AF65-F5344CB8AC3E}">
        <p14:creationId xmlns:p14="http://schemas.microsoft.com/office/powerpoint/2010/main" val="3453080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on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4700588" y="4847268"/>
            <a:ext cx="408740" cy="90733"/>
          </a:xfrm>
          <a:prstGeom prst="rect">
            <a:avLst/>
          </a:prstGeom>
          <a:solidFill>
            <a:srgbClr val="8027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4680883" y="3579621"/>
            <a:ext cx="4130608" cy="1256209"/>
          </a:xfrm>
        </p:spPr>
        <p:txBody>
          <a:bodyPr>
            <a:noAutofit/>
          </a:bodyPr>
          <a:lstStyle>
            <a:lvl1pPr marL="0" indent="0">
              <a:buNone/>
              <a:defRPr sz="3600" b="1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Titre intercalaire</a:t>
            </a:r>
          </a:p>
        </p:txBody>
      </p:sp>
      <p:sp>
        <p:nvSpPr>
          <p:cNvPr id="11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4680883" y="5167164"/>
            <a:ext cx="4130607" cy="385140"/>
          </a:xfrm>
        </p:spPr>
        <p:txBody>
          <a:bodyPr/>
          <a:lstStyle>
            <a:lvl1pPr marL="0" indent="0">
              <a:buNone/>
              <a:defRPr sz="14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Sous-titre Texte</a:t>
            </a:r>
          </a:p>
        </p:txBody>
      </p:sp>
      <p:sp>
        <p:nvSpPr>
          <p:cNvPr id="8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rem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4700588" y="4847268"/>
            <a:ext cx="408740" cy="90733"/>
          </a:xfrm>
          <a:prstGeom prst="rect">
            <a:avLst/>
          </a:prstGeom>
          <a:solidFill>
            <a:srgbClr val="8027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4680882" y="3579621"/>
            <a:ext cx="3919421" cy="1256209"/>
          </a:xfrm>
        </p:spPr>
        <p:txBody>
          <a:bodyPr>
            <a:noAutofit/>
          </a:bodyPr>
          <a:lstStyle>
            <a:lvl1pPr marL="0" indent="0">
              <a:buNone/>
              <a:defRPr sz="3600" b="1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Titre intercalaire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4680884" y="5167164"/>
            <a:ext cx="3919420" cy="385140"/>
          </a:xfrm>
        </p:spPr>
        <p:txBody>
          <a:bodyPr/>
          <a:lstStyle>
            <a:lvl1pPr marL="0" indent="0">
              <a:buNone/>
              <a:defRPr sz="14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Sous-titre Texte</a:t>
            </a:r>
          </a:p>
        </p:txBody>
      </p:sp>
      <p:sp>
        <p:nvSpPr>
          <p:cNvPr id="7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7132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-20782" y="5910956"/>
            <a:ext cx="1785770" cy="957435"/>
          </a:xfrm>
          <a:custGeom>
            <a:avLst/>
            <a:gdLst>
              <a:gd name="connsiteX0" fmla="*/ 0 w 2517290"/>
              <a:gd name="connsiteY0" fmla="*/ 0 h 946677"/>
              <a:gd name="connsiteX1" fmla="*/ 2517290 w 2517290"/>
              <a:gd name="connsiteY1" fmla="*/ 0 h 946677"/>
              <a:gd name="connsiteX2" fmla="*/ 2517290 w 2517290"/>
              <a:gd name="connsiteY2" fmla="*/ 946677 h 946677"/>
              <a:gd name="connsiteX3" fmla="*/ 0 w 2517290"/>
              <a:gd name="connsiteY3" fmla="*/ 946677 h 946677"/>
              <a:gd name="connsiteX4" fmla="*/ 0 w 2517290"/>
              <a:gd name="connsiteY4" fmla="*/ 0 h 946677"/>
              <a:gd name="connsiteX0" fmla="*/ 0 w 2517290"/>
              <a:gd name="connsiteY0" fmla="*/ 0 h 957435"/>
              <a:gd name="connsiteX1" fmla="*/ 2517290 w 2517290"/>
              <a:gd name="connsiteY1" fmla="*/ 0 h 957435"/>
              <a:gd name="connsiteX2" fmla="*/ 1183341 w 2517290"/>
              <a:gd name="connsiteY2" fmla="*/ 957435 h 957435"/>
              <a:gd name="connsiteX3" fmla="*/ 0 w 2517290"/>
              <a:gd name="connsiteY3" fmla="*/ 946677 h 957435"/>
              <a:gd name="connsiteX4" fmla="*/ 0 w 2517290"/>
              <a:gd name="connsiteY4" fmla="*/ 0 h 957435"/>
              <a:gd name="connsiteX0" fmla="*/ 0 w 1785770"/>
              <a:gd name="connsiteY0" fmla="*/ 0 h 957435"/>
              <a:gd name="connsiteX1" fmla="*/ 1785770 w 1785770"/>
              <a:gd name="connsiteY1" fmla="*/ 10758 h 957435"/>
              <a:gd name="connsiteX2" fmla="*/ 1183341 w 1785770"/>
              <a:gd name="connsiteY2" fmla="*/ 957435 h 957435"/>
              <a:gd name="connsiteX3" fmla="*/ 0 w 1785770"/>
              <a:gd name="connsiteY3" fmla="*/ 946677 h 957435"/>
              <a:gd name="connsiteX4" fmla="*/ 0 w 1785770"/>
              <a:gd name="connsiteY4" fmla="*/ 0 h 957435"/>
              <a:gd name="connsiteX0" fmla="*/ 0 w 1785770"/>
              <a:gd name="connsiteY0" fmla="*/ 0 h 957435"/>
              <a:gd name="connsiteX1" fmla="*/ 1785770 w 1785770"/>
              <a:gd name="connsiteY1" fmla="*/ 10758 h 957435"/>
              <a:gd name="connsiteX2" fmla="*/ 1183341 w 1785770"/>
              <a:gd name="connsiteY2" fmla="*/ 957435 h 957435"/>
              <a:gd name="connsiteX3" fmla="*/ 10391 w 1785770"/>
              <a:gd name="connsiteY3" fmla="*/ 946677 h 957435"/>
              <a:gd name="connsiteX4" fmla="*/ 0 w 1785770"/>
              <a:gd name="connsiteY4" fmla="*/ 0 h 95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5770" h="957435">
                <a:moveTo>
                  <a:pt x="0" y="0"/>
                </a:moveTo>
                <a:lnTo>
                  <a:pt x="1785770" y="10758"/>
                </a:lnTo>
                <a:lnTo>
                  <a:pt x="1183341" y="957435"/>
                </a:lnTo>
                <a:lnTo>
                  <a:pt x="10391" y="946677"/>
                </a:lnTo>
                <a:lnTo>
                  <a:pt x="0" y="0"/>
                </a:lnTo>
                <a:close/>
              </a:path>
            </a:pathLst>
          </a:custGeom>
          <a:solidFill>
            <a:srgbClr val="FFA3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2"/>
          <p:cNvSpPr/>
          <p:nvPr userDrawn="1"/>
        </p:nvSpPr>
        <p:spPr>
          <a:xfrm rot="10800000">
            <a:off x="6794030" y="-10391"/>
            <a:ext cx="2349970" cy="1259929"/>
          </a:xfrm>
          <a:custGeom>
            <a:avLst/>
            <a:gdLst>
              <a:gd name="connsiteX0" fmla="*/ 0 w 2517290"/>
              <a:gd name="connsiteY0" fmla="*/ 0 h 946677"/>
              <a:gd name="connsiteX1" fmla="*/ 2517290 w 2517290"/>
              <a:gd name="connsiteY1" fmla="*/ 0 h 946677"/>
              <a:gd name="connsiteX2" fmla="*/ 2517290 w 2517290"/>
              <a:gd name="connsiteY2" fmla="*/ 946677 h 946677"/>
              <a:gd name="connsiteX3" fmla="*/ 0 w 2517290"/>
              <a:gd name="connsiteY3" fmla="*/ 946677 h 946677"/>
              <a:gd name="connsiteX4" fmla="*/ 0 w 2517290"/>
              <a:gd name="connsiteY4" fmla="*/ 0 h 946677"/>
              <a:gd name="connsiteX0" fmla="*/ 0 w 2517290"/>
              <a:gd name="connsiteY0" fmla="*/ 0 h 957435"/>
              <a:gd name="connsiteX1" fmla="*/ 2517290 w 2517290"/>
              <a:gd name="connsiteY1" fmla="*/ 0 h 957435"/>
              <a:gd name="connsiteX2" fmla="*/ 1183341 w 2517290"/>
              <a:gd name="connsiteY2" fmla="*/ 957435 h 957435"/>
              <a:gd name="connsiteX3" fmla="*/ 0 w 2517290"/>
              <a:gd name="connsiteY3" fmla="*/ 946677 h 957435"/>
              <a:gd name="connsiteX4" fmla="*/ 0 w 2517290"/>
              <a:gd name="connsiteY4" fmla="*/ 0 h 957435"/>
              <a:gd name="connsiteX0" fmla="*/ 0 w 1785770"/>
              <a:gd name="connsiteY0" fmla="*/ 0 h 957435"/>
              <a:gd name="connsiteX1" fmla="*/ 1785770 w 1785770"/>
              <a:gd name="connsiteY1" fmla="*/ 10758 h 957435"/>
              <a:gd name="connsiteX2" fmla="*/ 1183341 w 1785770"/>
              <a:gd name="connsiteY2" fmla="*/ 957435 h 957435"/>
              <a:gd name="connsiteX3" fmla="*/ 0 w 1785770"/>
              <a:gd name="connsiteY3" fmla="*/ 946677 h 957435"/>
              <a:gd name="connsiteX4" fmla="*/ 0 w 1785770"/>
              <a:gd name="connsiteY4" fmla="*/ 0 h 95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5770" h="957435">
                <a:moveTo>
                  <a:pt x="0" y="0"/>
                </a:moveTo>
                <a:lnTo>
                  <a:pt x="1785770" y="10758"/>
                </a:lnTo>
                <a:lnTo>
                  <a:pt x="1183341" y="957435"/>
                </a:lnTo>
                <a:lnTo>
                  <a:pt x="0" y="946677"/>
                </a:lnTo>
                <a:lnTo>
                  <a:pt x="0" y="0"/>
                </a:lnTo>
                <a:close/>
              </a:path>
            </a:pathLst>
          </a:custGeom>
          <a:solidFill>
            <a:srgbClr val="80276C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4988" y="1390603"/>
            <a:ext cx="6150576" cy="770705"/>
          </a:xfrm>
        </p:spPr>
        <p:txBody>
          <a:bodyPr>
            <a:noAutofit/>
          </a:bodyPr>
          <a:lstStyle>
            <a:lvl1pPr marL="0" indent="0">
              <a:buNone/>
              <a:defRPr sz="2000" b="1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Titre sur une ligne ou </a:t>
            </a:r>
          </a:p>
          <a:p>
            <a:pPr lvl="0"/>
            <a:r>
              <a:rPr lang="fr-FR"/>
              <a:t>sur deux lignes</a:t>
            </a:r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1764987" y="2380721"/>
            <a:ext cx="6150576" cy="3334327"/>
          </a:xfrm>
        </p:spPr>
        <p:txBody>
          <a:bodyPr/>
          <a:lstStyle>
            <a:lvl1pPr marL="0" indent="0">
              <a:buNone/>
              <a:defRPr sz="14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Autaspe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rnatenda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ex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dolenia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idemqua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repuda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evendignis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Rae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seque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poreped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inctatem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quat officient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invenecabor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laccupicid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quatiis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enistis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ad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eos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alitiunde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nulliti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con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etur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Arundio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Lent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qui arum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exerum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nonet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mi,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voluptaturio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verit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optat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doluptium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facerferio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cuptas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labore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molorer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ibeatate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odio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cum que non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essimporum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suntinu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llatianda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incienis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offictor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est ad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vides ne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nossit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quiam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accusda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cullant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untiatempe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nonsequiandi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conet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ipicide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llaboreicia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comnim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endite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nonecea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enisti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offic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tem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reptatiis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soloribus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iur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</a:t>
            </a:r>
            <a:endParaRPr lang="fr-FR" sz="1400" baseline="30000">
              <a:solidFill>
                <a:srgbClr val="80276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Autaspe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rnatenda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ex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dolenia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idemqua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repuda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evendignis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Rae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seque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poreped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inctatem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quat officient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invenecabor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laccupicid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quatiis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enistis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ad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eos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alitiunde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nulliti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con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etur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Arundio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Lent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qui arum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exerum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nonet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mi,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voluptaturio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verit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optat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doluptium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facerferio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cuptas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labore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molorer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ibeatate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odio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cum que non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essimporum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suntinu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llatianda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incienis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offictor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est ad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vides ne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nossit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quiam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accusda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cullant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untiatempe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nonsequiandi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conet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ipicide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llaboreicia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comnim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endite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nonecea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enisti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offic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tem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reptatiis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soloribus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iur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</a:t>
            </a:r>
            <a:endParaRPr lang="fr-FR" sz="1400" baseline="30000">
              <a:solidFill>
                <a:srgbClr val="80276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Autaspe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rnatenda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ex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dolenia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idemqua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repuda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evendignis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Rae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seque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poreped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inctatem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quat officient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invenecabor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laccupicid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quatiis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enistis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ad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eos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alitiunde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nulliti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con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etur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Arundio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Lent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qui arum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exerum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nonet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mi,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voluptaturio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verit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optat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doluptium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facerferio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cuptas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labore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molorer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ibeatate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odio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cum que non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essimporum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suntinu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llatianda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incienis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offictor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est ad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vides ne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nossit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quiam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accusda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cullant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untiatempe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nonsequiandi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conet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ipicide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llaboreicia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comnim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endite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nonecea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enisti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offic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tem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reptatiis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soloribus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iur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</a:t>
            </a:r>
            <a:endParaRPr lang="fr-FR" sz="1400" baseline="30000">
              <a:solidFill>
                <a:srgbClr val="80276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0917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5" name="Rectangle 2"/>
          <p:cNvSpPr/>
          <p:nvPr userDrawn="1"/>
        </p:nvSpPr>
        <p:spPr>
          <a:xfrm>
            <a:off x="-20782" y="5910956"/>
            <a:ext cx="1785770" cy="957435"/>
          </a:xfrm>
          <a:custGeom>
            <a:avLst/>
            <a:gdLst>
              <a:gd name="connsiteX0" fmla="*/ 0 w 2517290"/>
              <a:gd name="connsiteY0" fmla="*/ 0 h 946677"/>
              <a:gd name="connsiteX1" fmla="*/ 2517290 w 2517290"/>
              <a:gd name="connsiteY1" fmla="*/ 0 h 946677"/>
              <a:gd name="connsiteX2" fmla="*/ 2517290 w 2517290"/>
              <a:gd name="connsiteY2" fmla="*/ 946677 h 946677"/>
              <a:gd name="connsiteX3" fmla="*/ 0 w 2517290"/>
              <a:gd name="connsiteY3" fmla="*/ 946677 h 946677"/>
              <a:gd name="connsiteX4" fmla="*/ 0 w 2517290"/>
              <a:gd name="connsiteY4" fmla="*/ 0 h 946677"/>
              <a:gd name="connsiteX0" fmla="*/ 0 w 2517290"/>
              <a:gd name="connsiteY0" fmla="*/ 0 h 957435"/>
              <a:gd name="connsiteX1" fmla="*/ 2517290 w 2517290"/>
              <a:gd name="connsiteY1" fmla="*/ 0 h 957435"/>
              <a:gd name="connsiteX2" fmla="*/ 1183341 w 2517290"/>
              <a:gd name="connsiteY2" fmla="*/ 957435 h 957435"/>
              <a:gd name="connsiteX3" fmla="*/ 0 w 2517290"/>
              <a:gd name="connsiteY3" fmla="*/ 946677 h 957435"/>
              <a:gd name="connsiteX4" fmla="*/ 0 w 2517290"/>
              <a:gd name="connsiteY4" fmla="*/ 0 h 957435"/>
              <a:gd name="connsiteX0" fmla="*/ 0 w 1785770"/>
              <a:gd name="connsiteY0" fmla="*/ 0 h 957435"/>
              <a:gd name="connsiteX1" fmla="*/ 1785770 w 1785770"/>
              <a:gd name="connsiteY1" fmla="*/ 10758 h 957435"/>
              <a:gd name="connsiteX2" fmla="*/ 1183341 w 1785770"/>
              <a:gd name="connsiteY2" fmla="*/ 957435 h 957435"/>
              <a:gd name="connsiteX3" fmla="*/ 0 w 1785770"/>
              <a:gd name="connsiteY3" fmla="*/ 946677 h 957435"/>
              <a:gd name="connsiteX4" fmla="*/ 0 w 1785770"/>
              <a:gd name="connsiteY4" fmla="*/ 0 h 957435"/>
              <a:gd name="connsiteX0" fmla="*/ 0 w 1785770"/>
              <a:gd name="connsiteY0" fmla="*/ 0 h 957435"/>
              <a:gd name="connsiteX1" fmla="*/ 1785770 w 1785770"/>
              <a:gd name="connsiteY1" fmla="*/ 10758 h 957435"/>
              <a:gd name="connsiteX2" fmla="*/ 1183341 w 1785770"/>
              <a:gd name="connsiteY2" fmla="*/ 957435 h 957435"/>
              <a:gd name="connsiteX3" fmla="*/ 10391 w 1785770"/>
              <a:gd name="connsiteY3" fmla="*/ 946677 h 957435"/>
              <a:gd name="connsiteX4" fmla="*/ 0 w 1785770"/>
              <a:gd name="connsiteY4" fmla="*/ 0 h 95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5770" h="957435">
                <a:moveTo>
                  <a:pt x="0" y="0"/>
                </a:moveTo>
                <a:lnTo>
                  <a:pt x="1785770" y="10758"/>
                </a:lnTo>
                <a:lnTo>
                  <a:pt x="1183341" y="957435"/>
                </a:lnTo>
                <a:lnTo>
                  <a:pt x="10391" y="946677"/>
                </a:lnTo>
                <a:lnTo>
                  <a:pt x="0" y="0"/>
                </a:lnTo>
                <a:close/>
              </a:path>
            </a:pathLst>
          </a:custGeom>
          <a:solidFill>
            <a:srgbClr val="FFA3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2"/>
          <p:cNvSpPr/>
          <p:nvPr userDrawn="1"/>
        </p:nvSpPr>
        <p:spPr>
          <a:xfrm rot="10800000">
            <a:off x="6794030" y="-10391"/>
            <a:ext cx="2349970" cy="1259929"/>
          </a:xfrm>
          <a:custGeom>
            <a:avLst/>
            <a:gdLst>
              <a:gd name="connsiteX0" fmla="*/ 0 w 2517290"/>
              <a:gd name="connsiteY0" fmla="*/ 0 h 946677"/>
              <a:gd name="connsiteX1" fmla="*/ 2517290 w 2517290"/>
              <a:gd name="connsiteY1" fmla="*/ 0 h 946677"/>
              <a:gd name="connsiteX2" fmla="*/ 2517290 w 2517290"/>
              <a:gd name="connsiteY2" fmla="*/ 946677 h 946677"/>
              <a:gd name="connsiteX3" fmla="*/ 0 w 2517290"/>
              <a:gd name="connsiteY3" fmla="*/ 946677 h 946677"/>
              <a:gd name="connsiteX4" fmla="*/ 0 w 2517290"/>
              <a:gd name="connsiteY4" fmla="*/ 0 h 946677"/>
              <a:gd name="connsiteX0" fmla="*/ 0 w 2517290"/>
              <a:gd name="connsiteY0" fmla="*/ 0 h 957435"/>
              <a:gd name="connsiteX1" fmla="*/ 2517290 w 2517290"/>
              <a:gd name="connsiteY1" fmla="*/ 0 h 957435"/>
              <a:gd name="connsiteX2" fmla="*/ 1183341 w 2517290"/>
              <a:gd name="connsiteY2" fmla="*/ 957435 h 957435"/>
              <a:gd name="connsiteX3" fmla="*/ 0 w 2517290"/>
              <a:gd name="connsiteY3" fmla="*/ 946677 h 957435"/>
              <a:gd name="connsiteX4" fmla="*/ 0 w 2517290"/>
              <a:gd name="connsiteY4" fmla="*/ 0 h 957435"/>
              <a:gd name="connsiteX0" fmla="*/ 0 w 1785770"/>
              <a:gd name="connsiteY0" fmla="*/ 0 h 957435"/>
              <a:gd name="connsiteX1" fmla="*/ 1785770 w 1785770"/>
              <a:gd name="connsiteY1" fmla="*/ 10758 h 957435"/>
              <a:gd name="connsiteX2" fmla="*/ 1183341 w 1785770"/>
              <a:gd name="connsiteY2" fmla="*/ 957435 h 957435"/>
              <a:gd name="connsiteX3" fmla="*/ 0 w 1785770"/>
              <a:gd name="connsiteY3" fmla="*/ 946677 h 957435"/>
              <a:gd name="connsiteX4" fmla="*/ 0 w 1785770"/>
              <a:gd name="connsiteY4" fmla="*/ 0 h 95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5770" h="957435">
                <a:moveTo>
                  <a:pt x="0" y="0"/>
                </a:moveTo>
                <a:lnTo>
                  <a:pt x="1785770" y="10758"/>
                </a:lnTo>
                <a:lnTo>
                  <a:pt x="1183341" y="957435"/>
                </a:lnTo>
                <a:lnTo>
                  <a:pt x="0" y="946677"/>
                </a:lnTo>
                <a:lnTo>
                  <a:pt x="0" y="0"/>
                </a:lnTo>
                <a:close/>
              </a:path>
            </a:pathLst>
          </a:custGeom>
          <a:solidFill>
            <a:srgbClr val="80276C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5" b="63604"/>
          <a:stretch/>
        </p:blipFill>
        <p:spPr>
          <a:xfrm rot="16200000">
            <a:off x="-2187143" y="2187147"/>
            <a:ext cx="6870358" cy="249606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9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2845644" y="704218"/>
            <a:ext cx="5956612" cy="659870"/>
          </a:xfrm>
        </p:spPr>
        <p:txBody>
          <a:bodyPr>
            <a:noAutofit/>
          </a:bodyPr>
          <a:lstStyle>
            <a:lvl1pPr marL="0" indent="0">
              <a:buNone/>
              <a:defRPr sz="2000" b="1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Titre sur une ligne ou </a:t>
            </a:r>
          </a:p>
          <a:p>
            <a:pPr lvl="0"/>
            <a:r>
              <a:rPr lang="fr-FR"/>
              <a:t>sur deux lignes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2845645" y="1616364"/>
            <a:ext cx="5956611" cy="428567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Coactique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aliquotiens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nostri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pedites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persequendos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scandere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clivos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sublimes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etiam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si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lapsantibus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plantis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fruticeta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prensando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vel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dumos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vertices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venerint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summos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inter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arta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tamen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et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invia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nullas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acies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explicare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permissi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nec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firmare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nisu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valido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gressus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: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hoste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discursatore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rupium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abscisa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volvente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ruinis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ponderum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inmanium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consternuntur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dumos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vertices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venerint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summos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inter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arta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tamen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et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invia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nullas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acies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explicare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permissi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nec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firmare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nisu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valido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gressus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: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hoste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discursatore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rupium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abscisa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volvente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ruinis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ponderum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inmanium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consternuntur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umos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vertices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venerint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summos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inter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arta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tame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.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066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5" b="63604"/>
          <a:stretch/>
        </p:blipFill>
        <p:spPr>
          <a:xfrm rot="16200000">
            <a:off x="-2187143" y="2187147"/>
            <a:ext cx="6870358" cy="249606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12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5" b="63724"/>
          <a:stretch/>
        </p:blipFill>
        <p:spPr>
          <a:xfrm rot="16200000">
            <a:off x="-2195382" y="2195382"/>
            <a:ext cx="6878594" cy="248783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26" y="6078169"/>
            <a:ext cx="1950190" cy="583504"/>
          </a:xfrm>
          <a:prstGeom prst="rect">
            <a:avLst/>
          </a:prstGeom>
        </p:spPr>
      </p:pic>
      <p:sp>
        <p:nvSpPr>
          <p:cNvPr id="11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166254" y="6367318"/>
            <a:ext cx="646546" cy="294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2845644" y="704218"/>
            <a:ext cx="5956612" cy="659870"/>
          </a:xfrm>
        </p:spPr>
        <p:txBody>
          <a:bodyPr>
            <a:noAutofit/>
          </a:bodyPr>
          <a:lstStyle>
            <a:lvl1pPr marL="0" indent="0">
              <a:buNone/>
              <a:defRPr sz="2000" b="1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Titre sur une ligne ou </a:t>
            </a:r>
          </a:p>
          <a:p>
            <a:pPr lvl="0"/>
            <a:r>
              <a:rPr lang="fr-FR"/>
              <a:t>sur deux lignes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2845645" y="1616364"/>
            <a:ext cx="5956611" cy="428567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Coactique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aliquotiens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nostri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pedites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persequendos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scandere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clivos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sublimes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etiam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si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lapsantibus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plantis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fruticeta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prensando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vel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dumos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vertices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venerint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summos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inter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arta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tamen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et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invia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nullas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acies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explicare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permissi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nec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firmare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nisu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valido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gressus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: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hoste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discursatore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rupium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abscisa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volvente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ruinis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ponderum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inmanium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consternuntur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dumos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vertices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venerint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summos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inter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arta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tamen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et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invia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nullas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acies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explicare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permissi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nec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firmare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nisu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valido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gressus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: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hoste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discursatore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rupium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abscisa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volvente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ruinis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ponderum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inmanium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consternuntur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umos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ad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vertices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venerint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summos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, inter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arta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 </a:t>
            </a:r>
            <a:r>
              <a:rPr lang="fr-FR" sz="18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tame</a:t>
            </a:r>
            <a:r>
              <a:rPr lang="fr-FR" sz="18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Zilla Slab" charset="0"/>
              </a:rPr>
              <a:t>.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9285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3"/>
            <a:b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Autaspe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rnatenda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ex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dolenia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idemqua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repuda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evendignis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Rae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seque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poreped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inctate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Autaspe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rnatenda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ex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dolenia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idemqua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qui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repuda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evendignis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Rae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seque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poreped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moluptia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inctatem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quat officient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invenecabor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volore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laccupicid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quatiis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enistis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ad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eos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alitiunde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nulliti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con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etur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Arundio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Lent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quas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qui arum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exerum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que m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simusandit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quat officient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invenecabor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et or as </a:t>
            </a:r>
            <a:r>
              <a:rPr lang="fr-FR" sz="1400" baseline="30000" err="1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alit</a:t>
            </a:r>
            <a:r>
              <a:rPr lang="fr-FR" sz="1400" baseline="300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</a:t>
            </a:r>
          </a:p>
          <a:p>
            <a:pPr lvl="3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628650" y="6351215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A4C5B2E-C222-42BA-A6AE-2E2D0C9DED1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1730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7" r:id="rId2"/>
    <p:sldLayoutId id="2147483661" r:id="rId3"/>
    <p:sldLayoutId id="2147483676" r:id="rId4"/>
    <p:sldLayoutId id="2147483680" r:id="rId5"/>
    <p:sldLayoutId id="2147483662" r:id="rId6"/>
    <p:sldLayoutId id="2147483669" r:id="rId7"/>
    <p:sldLayoutId id="2147483682" r:id="rId8"/>
    <p:sldLayoutId id="2147483681" r:id="rId9"/>
    <p:sldLayoutId id="2147483670" r:id="rId10"/>
    <p:sldLayoutId id="2147483667" r:id="rId11"/>
    <p:sldLayoutId id="2147483672" r:id="rId1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80276C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80276C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80276C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80276C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80276C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3822358" y="3532908"/>
            <a:ext cx="5099220" cy="25249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fr-FR" sz="2600" dirty="0">
                <a:latin typeface="Verdana"/>
                <a:ea typeface="Verdana"/>
              </a:rPr>
              <a:t>Projet CPER 21-27</a:t>
            </a:r>
          </a:p>
          <a:p>
            <a:pPr marL="0" indent="0" algn="ctr">
              <a:buNone/>
            </a:pPr>
            <a:r>
              <a:rPr lang="fr-FR" sz="2400" dirty="0">
                <a:latin typeface="Verdana"/>
                <a:ea typeface="Verdana"/>
              </a:rPr>
              <a:t>Campus d’Aix-en-Provence</a:t>
            </a:r>
          </a:p>
          <a:p>
            <a:pPr marL="0" indent="0" algn="ctr">
              <a:buNone/>
            </a:pPr>
            <a:endParaRPr lang="fr-FR" sz="2400" dirty="0">
              <a:latin typeface="Verdana"/>
              <a:ea typeface="Verdana"/>
            </a:endParaRPr>
          </a:p>
          <a:p>
            <a:pPr marL="0" indent="0" algn="ctr">
              <a:buNone/>
            </a:pPr>
            <a:r>
              <a:rPr lang="fr-FR" sz="2600" dirty="0">
                <a:latin typeface="Verdana"/>
                <a:ea typeface="Verdana"/>
              </a:rPr>
              <a:t>Annexe 2 Cadre de réponse candidatures</a:t>
            </a:r>
          </a:p>
          <a:p>
            <a:pPr marL="0" indent="0" algn="ctr">
              <a:buNone/>
            </a:pPr>
            <a:endParaRPr lang="fr-FR" sz="2000" b="0" dirty="0"/>
          </a:p>
        </p:txBody>
      </p:sp>
    </p:spTree>
    <p:extLst>
      <p:ext uri="{BB962C8B-B14F-4D97-AF65-F5344CB8AC3E}">
        <p14:creationId xmlns:p14="http://schemas.microsoft.com/office/powerpoint/2010/main" val="22521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F1EDA2-0636-442B-97C6-8F8876AD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AFD99D4-A973-4FFE-AAAB-AF8F57D985F0}"/>
              </a:ext>
            </a:extLst>
          </p:cNvPr>
          <p:cNvSpPr txBox="1">
            <a:spLocks/>
          </p:cNvSpPr>
          <p:nvPr/>
        </p:nvSpPr>
        <p:spPr>
          <a:xfrm>
            <a:off x="461320" y="253826"/>
            <a:ext cx="6598508" cy="998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Verdana"/>
                <a:ea typeface="Verdana"/>
              </a:rPr>
              <a:t>REFERENCE 3 Mandataire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25077-203D-4A09-B970-3B3F994BFAB2}"/>
              </a:ext>
            </a:extLst>
          </p:cNvPr>
          <p:cNvSpPr/>
          <p:nvPr/>
        </p:nvSpPr>
        <p:spPr>
          <a:xfrm>
            <a:off x="-1" y="2734886"/>
            <a:ext cx="9143999" cy="4123113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ILLUSTRATIONS / PHOTOGRAPHIES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B603346F-4FF0-43D9-8E17-90F3909B2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999972"/>
              </p:ext>
            </p:extLst>
          </p:nvPr>
        </p:nvGraphicFramePr>
        <p:xfrm>
          <a:off x="2" y="852955"/>
          <a:ext cx="440491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93">
                  <a:extLst>
                    <a:ext uri="{9D8B030D-6E8A-4147-A177-3AD203B41FA5}">
                      <a16:colId xmlns:a16="http://schemas.microsoft.com/office/drawing/2014/main" val="7976423"/>
                    </a:ext>
                  </a:extLst>
                </a:gridCol>
                <a:gridCol w="2369426">
                  <a:extLst>
                    <a:ext uri="{9D8B030D-6E8A-4147-A177-3AD203B41FA5}">
                      <a16:colId xmlns:a16="http://schemas.microsoft.com/office/drawing/2014/main" val="1763305444"/>
                    </a:ext>
                  </a:extLst>
                </a:gridCol>
              </a:tblGrid>
              <a:tr h="211074">
                <a:tc gridSpan="2">
                  <a:txBody>
                    <a:bodyPr/>
                    <a:lstStyle/>
                    <a:p>
                      <a:pPr algn="ctr"/>
                      <a:r>
                        <a:rPr lang="fr-FR" sz="1000" dirty="0"/>
                        <a:t>A COMPLETER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dirty="0"/>
                        <a:t>Nom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03354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/>
                        <a:t>Type d’opération + lieu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45197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MOA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241860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fr-FR" sz="1000" dirty="0"/>
                        <a:t>MOE </a:t>
                      </a:r>
                    </a:p>
                    <a:p>
                      <a:r>
                        <a:rPr lang="fr-FR" sz="800" dirty="0"/>
                        <a:t>(indiquer tous les membres du groupement)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78641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Surface m² SDP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598359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Coût HT travaux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5059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Phase actuelle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0187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39DBD5C-E81B-4639-BA9C-760130065B0C}"/>
              </a:ext>
            </a:extLst>
          </p:cNvPr>
          <p:cNvSpPr/>
          <p:nvPr/>
        </p:nvSpPr>
        <p:spPr>
          <a:xfrm>
            <a:off x="4463935" y="1263234"/>
            <a:ext cx="4680062" cy="1418521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Présentation succincte du projet</a:t>
            </a:r>
          </a:p>
        </p:txBody>
      </p:sp>
    </p:spTree>
    <p:extLst>
      <p:ext uri="{BB962C8B-B14F-4D97-AF65-F5344CB8AC3E}">
        <p14:creationId xmlns:p14="http://schemas.microsoft.com/office/powerpoint/2010/main" val="3042219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F1EDA2-0636-442B-97C6-8F8876AD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AFD99D4-A973-4FFE-AAAB-AF8F57D985F0}"/>
              </a:ext>
            </a:extLst>
          </p:cNvPr>
          <p:cNvSpPr txBox="1">
            <a:spLocks/>
          </p:cNvSpPr>
          <p:nvPr/>
        </p:nvSpPr>
        <p:spPr>
          <a:xfrm>
            <a:off x="461320" y="253826"/>
            <a:ext cx="6598508" cy="998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Verdana"/>
                <a:ea typeface="Verdana"/>
              </a:rPr>
              <a:t>REFERENCE 1 Cotraitants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25077-203D-4A09-B970-3B3F994BFAB2}"/>
              </a:ext>
            </a:extLst>
          </p:cNvPr>
          <p:cNvSpPr/>
          <p:nvPr/>
        </p:nvSpPr>
        <p:spPr>
          <a:xfrm>
            <a:off x="-1" y="2734886"/>
            <a:ext cx="9143999" cy="4123113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ILLUSTRATIONS / PHOTOGRAPHIES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B603346F-4FF0-43D9-8E17-90F3909B2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413594"/>
              </p:ext>
            </p:extLst>
          </p:nvPr>
        </p:nvGraphicFramePr>
        <p:xfrm>
          <a:off x="2" y="852955"/>
          <a:ext cx="440491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93">
                  <a:extLst>
                    <a:ext uri="{9D8B030D-6E8A-4147-A177-3AD203B41FA5}">
                      <a16:colId xmlns:a16="http://schemas.microsoft.com/office/drawing/2014/main" val="7976423"/>
                    </a:ext>
                  </a:extLst>
                </a:gridCol>
                <a:gridCol w="2369426">
                  <a:extLst>
                    <a:ext uri="{9D8B030D-6E8A-4147-A177-3AD203B41FA5}">
                      <a16:colId xmlns:a16="http://schemas.microsoft.com/office/drawing/2014/main" val="1763305444"/>
                    </a:ext>
                  </a:extLst>
                </a:gridCol>
              </a:tblGrid>
              <a:tr h="211074">
                <a:tc gridSpan="2">
                  <a:txBody>
                    <a:bodyPr/>
                    <a:lstStyle/>
                    <a:p>
                      <a:pPr algn="ctr"/>
                      <a:r>
                        <a:rPr lang="fr-FR" sz="1000" dirty="0"/>
                        <a:t>A COMPLETER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dirty="0"/>
                        <a:t>Nom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03354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/>
                        <a:t>Type d’opération + lieu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45197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MOA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241860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fr-FR" sz="1000" dirty="0"/>
                        <a:t>MOE </a:t>
                      </a:r>
                    </a:p>
                    <a:p>
                      <a:r>
                        <a:rPr lang="fr-FR" sz="800" dirty="0"/>
                        <a:t>(indiquer tous les membres du groupement)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78641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Surface m² SDP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598359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Coût HT travaux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5059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Phase actuelle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0187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39DBD5C-E81B-4639-BA9C-760130065B0C}"/>
              </a:ext>
            </a:extLst>
          </p:cNvPr>
          <p:cNvSpPr/>
          <p:nvPr/>
        </p:nvSpPr>
        <p:spPr>
          <a:xfrm>
            <a:off x="4463935" y="1263234"/>
            <a:ext cx="4680062" cy="1418521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Présentation succincte du projet</a:t>
            </a:r>
          </a:p>
        </p:txBody>
      </p:sp>
    </p:spTree>
    <p:extLst>
      <p:ext uri="{BB962C8B-B14F-4D97-AF65-F5344CB8AC3E}">
        <p14:creationId xmlns:p14="http://schemas.microsoft.com/office/powerpoint/2010/main" val="2956004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F1EDA2-0636-442B-97C6-8F8876AD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AFD99D4-A973-4FFE-AAAB-AF8F57D985F0}"/>
              </a:ext>
            </a:extLst>
          </p:cNvPr>
          <p:cNvSpPr txBox="1">
            <a:spLocks/>
          </p:cNvSpPr>
          <p:nvPr/>
        </p:nvSpPr>
        <p:spPr>
          <a:xfrm>
            <a:off x="461320" y="253826"/>
            <a:ext cx="6598508" cy="998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Verdana"/>
                <a:ea typeface="Verdana"/>
              </a:rPr>
              <a:t>REFERENCE 2 Cotraitants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25077-203D-4A09-B970-3B3F994BFAB2}"/>
              </a:ext>
            </a:extLst>
          </p:cNvPr>
          <p:cNvSpPr/>
          <p:nvPr/>
        </p:nvSpPr>
        <p:spPr>
          <a:xfrm>
            <a:off x="-1" y="2734886"/>
            <a:ext cx="9143999" cy="4123113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ILLUSTRATIONS / PHOTOGRAPHIES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B603346F-4FF0-43D9-8E17-90F3909B2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696659"/>
              </p:ext>
            </p:extLst>
          </p:nvPr>
        </p:nvGraphicFramePr>
        <p:xfrm>
          <a:off x="2" y="852955"/>
          <a:ext cx="440491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93">
                  <a:extLst>
                    <a:ext uri="{9D8B030D-6E8A-4147-A177-3AD203B41FA5}">
                      <a16:colId xmlns:a16="http://schemas.microsoft.com/office/drawing/2014/main" val="7976423"/>
                    </a:ext>
                  </a:extLst>
                </a:gridCol>
                <a:gridCol w="2369426">
                  <a:extLst>
                    <a:ext uri="{9D8B030D-6E8A-4147-A177-3AD203B41FA5}">
                      <a16:colId xmlns:a16="http://schemas.microsoft.com/office/drawing/2014/main" val="1763305444"/>
                    </a:ext>
                  </a:extLst>
                </a:gridCol>
              </a:tblGrid>
              <a:tr h="211074">
                <a:tc gridSpan="2">
                  <a:txBody>
                    <a:bodyPr/>
                    <a:lstStyle/>
                    <a:p>
                      <a:pPr algn="ctr"/>
                      <a:r>
                        <a:rPr lang="fr-FR" sz="1000" dirty="0"/>
                        <a:t>A COMPLETER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dirty="0"/>
                        <a:t>Nom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03354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/>
                        <a:t>Type d’opération + lieu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45197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MOA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241860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fr-FR" sz="1000" dirty="0"/>
                        <a:t>MOE </a:t>
                      </a:r>
                    </a:p>
                    <a:p>
                      <a:r>
                        <a:rPr lang="fr-FR" sz="800" dirty="0"/>
                        <a:t>(indiquer tous les membres du groupement)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78641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Surface m² SDP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598359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Coût HT travaux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5059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Phase actuelle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0187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39DBD5C-E81B-4639-BA9C-760130065B0C}"/>
              </a:ext>
            </a:extLst>
          </p:cNvPr>
          <p:cNvSpPr/>
          <p:nvPr/>
        </p:nvSpPr>
        <p:spPr>
          <a:xfrm>
            <a:off x="4463935" y="1263234"/>
            <a:ext cx="4680062" cy="1418521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Présentation succincte du projet</a:t>
            </a:r>
          </a:p>
        </p:txBody>
      </p:sp>
    </p:spTree>
    <p:extLst>
      <p:ext uri="{BB962C8B-B14F-4D97-AF65-F5344CB8AC3E}">
        <p14:creationId xmlns:p14="http://schemas.microsoft.com/office/powerpoint/2010/main" val="3340434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F1EDA2-0636-442B-97C6-8F8876AD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AFD99D4-A973-4FFE-AAAB-AF8F57D985F0}"/>
              </a:ext>
            </a:extLst>
          </p:cNvPr>
          <p:cNvSpPr txBox="1">
            <a:spLocks/>
          </p:cNvSpPr>
          <p:nvPr/>
        </p:nvSpPr>
        <p:spPr>
          <a:xfrm>
            <a:off x="461320" y="253826"/>
            <a:ext cx="6598508" cy="998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latin typeface="Verdana"/>
                <a:ea typeface="Verdana"/>
              </a:rPr>
              <a:t>REFERENCE 3 </a:t>
            </a:r>
            <a:r>
              <a:rPr lang="fr-FR" dirty="0">
                <a:latin typeface="Verdana"/>
                <a:ea typeface="Verdana"/>
              </a:rPr>
              <a:t>Cotraitants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25077-203D-4A09-B970-3B3F994BFAB2}"/>
              </a:ext>
            </a:extLst>
          </p:cNvPr>
          <p:cNvSpPr/>
          <p:nvPr/>
        </p:nvSpPr>
        <p:spPr>
          <a:xfrm>
            <a:off x="-1" y="2734886"/>
            <a:ext cx="9143999" cy="4123113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ILLUSTRATIONS / PHOTOGRAPHIES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B603346F-4FF0-43D9-8E17-90F3909B2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700531"/>
              </p:ext>
            </p:extLst>
          </p:nvPr>
        </p:nvGraphicFramePr>
        <p:xfrm>
          <a:off x="2" y="852955"/>
          <a:ext cx="440491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93">
                  <a:extLst>
                    <a:ext uri="{9D8B030D-6E8A-4147-A177-3AD203B41FA5}">
                      <a16:colId xmlns:a16="http://schemas.microsoft.com/office/drawing/2014/main" val="7976423"/>
                    </a:ext>
                  </a:extLst>
                </a:gridCol>
                <a:gridCol w="2369426">
                  <a:extLst>
                    <a:ext uri="{9D8B030D-6E8A-4147-A177-3AD203B41FA5}">
                      <a16:colId xmlns:a16="http://schemas.microsoft.com/office/drawing/2014/main" val="1763305444"/>
                    </a:ext>
                  </a:extLst>
                </a:gridCol>
              </a:tblGrid>
              <a:tr h="211074">
                <a:tc gridSpan="2">
                  <a:txBody>
                    <a:bodyPr/>
                    <a:lstStyle/>
                    <a:p>
                      <a:pPr algn="ctr"/>
                      <a:r>
                        <a:rPr lang="fr-FR" sz="1000" dirty="0"/>
                        <a:t>A COMPLETER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dirty="0"/>
                        <a:t>Nom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03354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/>
                        <a:t>Type d’opération + lieu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45197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MOA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241860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fr-FR" sz="1000" dirty="0"/>
                        <a:t>MOE </a:t>
                      </a:r>
                    </a:p>
                    <a:p>
                      <a:r>
                        <a:rPr lang="fr-FR" sz="800" dirty="0"/>
                        <a:t>(indiquer tous les membres du groupement)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78641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Surface m² SDP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598359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Coût HT travaux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5059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Phase actuelle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0187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39DBD5C-E81B-4639-BA9C-760130065B0C}"/>
              </a:ext>
            </a:extLst>
          </p:cNvPr>
          <p:cNvSpPr/>
          <p:nvPr/>
        </p:nvSpPr>
        <p:spPr>
          <a:xfrm>
            <a:off x="4463935" y="1263234"/>
            <a:ext cx="4680062" cy="1418521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Présentation succincte du projet</a:t>
            </a:r>
          </a:p>
        </p:txBody>
      </p:sp>
    </p:spTree>
    <p:extLst>
      <p:ext uri="{BB962C8B-B14F-4D97-AF65-F5344CB8AC3E}">
        <p14:creationId xmlns:p14="http://schemas.microsoft.com/office/powerpoint/2010/main" val="3261557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F1EDA2-0636-442B-97C6-8F8876AD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6015E30-531F-4AFD-960D-8FF95D44D792}"/>
              </a:ext>
            </a:extLst>
          </p:cNvPr>
          <p:cNvSpPr txBox="1"/>
          <p:nvPr/>
        </p:nvSpPr>
        <p:spPr>
          <a:xfrm>
            <a:off x="489527" y="1377015"/>
            <a:ext cx="8180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1600" b="1" dirty="0">
                <a:solidFill>
                  <a:srgbClr val="80276C"/>
                </a:solidFill>
              </a:rPr>
              <a:t>Rappel des membres de l’équipe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fr-FR" sz="1600" b="1" dirty="0">
              <a:solidFill>
                <a:srgbClr val="80276C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fr-FR" sz="1600" b="1" dirty="0">
              <a:solidFill>
                <a:srgbClr val="80276C"/>
              </a:solidFill>
            </a:endParaRPr>
          </a:p>
          <a:p>
            <a:pPr algn="just"/>
            <a:r>
              <a:rPr lang="fr-FR" sz="1600" dirty="0"/>
              <a:t>	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AFD99D4-A973-4FFE-AAAB-AF8F57D985F0}"/>
              </a:ext>
            </a:extLst>
          </p:cNvPr>
          <p:cNvSpPr txBox="1">
            <a:spLocks/>
          </p:cNvSpPr>
          <p:nvPr/>
        </p:nvSpPr>
        <p:spPr>
          <a:xfrm>
            <a:off x="461320" y="253826"/>
            <a:ext cx="6598508" cy="998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Verdana"/>
                <a:ea typeface="Verdana"/>
              </a:rPr>
              <a:t>EQUIPE : </a:t>
            </a:r>
          </a:p>
          <a:p>
            <a:r>
              <a:rPr lang="fr-FR" i="1" dirty="0">
                <a:solidFill>
                  <a:schemeClr val="bg1">
                    <a:lumMod val="75000"/>
                  </a:schemeClr>
                </a:solidFill>
                <a:latin typeface="Verdana"/>
                <a:ea typeface="Verdana"/>
              </a:rPr>
              <a:t>Nom du mandataire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93E03DE6-2CC0-444E-B4B3-16D370F4A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181586"/>
              </p:ext>
            </p:extLst>
          </p:nvPr>
        </p:nvGraphicFramePr>
        <p:xfrm>
          <a:off x="1843578" y="2003829"/>
          <a:ext cx="5456844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7976423"/>
                    </a:ext>
                  </a:extLst>
                </a:gridCol>
                <a:gridCol w="3424844">
                  <a:extLst>
                    <a:ext uri="{9D8B030D-6E8A-4147-A177-3AD203B41FA5}">
                      <a16:colId xmlns:a16="http://schemas.microsoft.com/office/drawing/2014/main" val="1763305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Fonction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Dénomination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033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451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241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786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598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50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01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871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342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3B26E43-6B03-A330-6B84-F82C288F1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D04129-7CC4-12E2-945F-A6EEDABC6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527" y="372247"/>
            <a:ext cx="6150576" cy="770705"/>
          </a:xfrm>
        </p:spPr>
        <p:txBody>
          <a:bodyPr/>
          <a:lstStyle/>
          <a:p>
            <a:r>
              <a:rPr lang="fr-FR" dirty="0"/>
              <a:t>Motivation et compréhension des enjeux</a:t>
            </a:r>
          </a:p>
          <a:p>
            <a:r>
              <a:rPr lang="fr-FR" dirty="0"/>
              <a:t>Critère 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6DBB957-ACC0-1C0D-B066-45300C1932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6254" y="1348509"/>
            <a:ext cx="8783782" cy="4525818"/>
          </a:xfrm>
        </p:spPr>
        <p:txBody>
          <a:bodyPr/>
          <a:lstStyle/>
          <a:p>
            <a:pPr algn="ctr"/>
            <a:r>
              <a:rPr lang="fr-FR" dirty="0">
                <a:solidFill>
                  <a:schemeClr val="bg2">
                    <a:lumMod val="50000"/>
                  </a:schemeClr>
                </a:solidFill>
              </a:rPr>
              <a:t>Texte (1 page maximum)</a:t>
            </a:r>
          </a:p>
        </p:txBody>
      </p:sp>
    </p:spTree>
    <p:extLst>
      <p:ext uri="{BB962C8B-B14F-4D97-AF65-F5344CB8AC3E}">
        <p14:creationId xmlns:p14="http://schemas.microsoft.com/office/powerpoint/2010/main" val="4123754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1AABD-1038-26B0-5405-EF05EAE14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F45BFD6-FF51-EE22-1834-9A76C9A56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D2E05D-65A2-71BF-D464-D34B3976E9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527" y="372247"/>
            <a:ext cx="6150576" cy="976262"/>
          </a:xfrm>
        </p:spPr>
        <p:txBody>
          <a:bodyPr/>
          <a:lstStyle/>
          <a:p>
            <a:r>
              <a:rPr lang="fr-FR" dirty="0"/>
              <a:t>Présentation, organisation et compétences de l’équipe</a:t>
            </a:r>
          </a:p>
          <a:p>
            <a:r>
              <a:rPr lang="fr-FR" dirty="0"/>
              <a:t>Critère 3-1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E6BD9B4-D90D-5967-D98B-8A7D6F08E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6254" y="1348509"/>
            <a:ext cx="8783782" cy="4525818"/>
          </a:xfrm>
        </p:spPr>
        <p:txBody>
          <a:bodyPr/>
          <a:lstStyle/>
          <a:p>
            <a:pPr algn="ctr"/>
            <a:r>
              <a:rPr lang="fr-FR" dirty="0">
                <a:solidFill>
                  <a:schemeClr val="bg2">
                    <a:lumMod val="50000"/>
                  </a:schemeClr>
                </a:solidFill>
              </a:rPr>
              <a:t>Texte (1 page maximum en complément du tableau </a:t>
            </a:r>
            <a:r>
              <a:rPr lang="fr-FR" dirty="0" err="1">
                <a:solidFill>
                  <a:schemeClr val="bg2">
                    <a:lumMod val="50000"/>
                  </a:schemeClr>
                </a:solidFill>
              </a:rPr>
              <a:t>excel</a:t>
            </a:r>
            <a:r>
              <a:rPr lang="fr-FR" dirty="0">
                <a:solidFill>
                  <a:schemeClr val="bg2">
                    <a:lumMod val="50000"/>
                  </a:schemeClr>
                </a:solidFill>
              </a:rPr>
              <a:t> Annexe cadre 1)</a:t>
            </a:r>
          </a:p>
        </p:txBody>
      </p:sp>
    </p:spTree>
    <p:extLst>
      <p:ext uri="{BB962C8B-B14F-4D97-AF65-F5344CB8AC3E}">
        <p14:creationId xmlns:p14="http://schemas.microsoft.com/office/powerpoint/2010/main" val="49622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27302-778D-A7ED-CADE-7B08D9651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07C22E8-0926-8A2A-CA6F-9387303449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5146A7-B0F0-84B7-C1F9-025D9ED719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r-FR" dirty="0"/>
              <a:t>Organigramme du groupement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B81E560-8597-E6CC-ABD6-2A048CB21D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chemeClr val="bg2">
                    <a:lumMod val="50000"/>
                  </a:schemeClr>
                </a:solidFill>
              </a:rPr>
              <a:t>Organigramme à insérer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82EA975D-EDAF-42B6-AE92-8B04806B14BE}"/>
              </a:ext>
            </a:extLst>
          </p:cNvPr>
          <p:cNvSpPr txBox="1">
            <a:spLocks/>
          </p:cNvSpPr>
          <p:nvPr/>
        </p:nvSpPr>
        <p:spPr>
          <a:xfrm>
            <a:off x="489527" y="372247"/>
            <a:ext cx="6150576" cy="10183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Présentation, organisation et compétences de l’équipe</a:t>
            </a:r>
          </a:p>
          <a:p>
            <a:r>
              <a:rPr lang="fr-FR" dirty="0"/>
              <a:t>Critère 3-1</a:t>
            </a:r>
          </a:p>
        </p:txBody>
      </p:sp>
    </p:spTree>
    <p:extLst>
      <p:ext uri="{BB962C8B-B14F-4D97-AF65-F5344CB8AC3E}">
        <p14:creationId xmlns:p14="http://schemas.microsoft.com/office/powerpoint/2010/main" val="111011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442AA-1357-E852-ADFC-2E351B8D0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8980619-9EAE-C400-68ED-5D7B3E96E6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861E64-C55D-9D8A-44D7-0DEE673674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527" y="372247"/>
            <a:ext cx="6150576" cy="976262"/>
          </a:xfrm>
        </p:spPr>
        <p:txBody>
          <a:bodyPr/>
          <a:lstStyle/>
          <a:p>
            <a:r>
              <a:rPr lang="fr-FR" dirty="0"/>
              <a:t>Présentation, organisation et compétences de l’équipe</a:t>
            </a:r>
          </a:p>
          <a:p>
            <a:r>
              <a:rPr lang="fr-FR" dirty="0"/>
              <a:t>Critère 3-2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D6E65FE-59CB-FE34-4471-6CD035E5A0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6254" y="1348509"/>
            <a:ext cx="8783782" cy="4525818"/>
          </a:xfrm>
        </p:spPr>
        <p:txBody>
          <a:bodyPr/>
          <a:lstStyle/>
          <a:p>
            <a:pPr algn="ctr"/>
            <a:r>
              <a:rPr lang="fr-FR" dirty="0">
                <a:solidFill>
                  <a:schemeClr val="bg2">
                    <a:lumMod val="50000"/>
                  </a:schemeClr>
                </a:solidFill>
              </a:rPr>
              <a:t>Texte (1 page maximum en complément du tableau </a:t>
            </a:r>
            <a:r>
              <a:rPr lang="fr-FR" dirty="0" err="1">
                <a:solidFill>
                  <a:schemeClr val="bg2">
                    <a:lumMod val="50000"/>
                  </a:schemeClr>
                </a:solidFill>
              </a:rPr>
              <a:t>excel</a:t>
            </a:r>
            <a:r>
              <a:rPr lang="fr-FR" dirty="0">
                <a:solidFill>
                  <a:schemeClr val="bg2">
                    <a:lumMod val="50000"/>
                  </a:schemeClr>
                </a:solidFill>
              </a:rPr>
              <a:t> Annexe cadre 1 </a:t>
            </a:r>
          </a:p>
          <a:p>
            <a:pPr algn="ctr"/>
            <a:r>
              <a:rPr lang="fr-FR">
                <a:solidFill>
                  <a:schemeClr val="bg2">
                    <a:lumMod val="50000"/>
                  </a:schemeClr>
                </a:solidFill>
              </a:rPr>
              <a:t>CV </a:t>
            </a:r>
            <a:r>
              <a:rPr lang="fr-FR" dirty="0">
                <a:solidFill>
                  <a:schemeClr val="bg2">
                    <a:lumMod val="50000"/>
                  </a:schemeClr>
                </a:solidFill>
              </a:rPr>
              <a:t>à joindre en annexe)</a:t>
            </a:r>
          </a:p>
        </p:txBody>
      </p:sp>
    </p:spTree>
    <p:extLst>
      <p:ext uri="{BB962C8B-B14F-4D97-AF65-F5344CB8AC3E}">
        <p14:creationId xmlns:p14="http://schemas.microsoft.com/office/powerpoint/2010/main" val="3247841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B6457-A499-4BE3-2459-B922DF68E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803A03-13DA-F341-3605-C555A79108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2358" y="3532908"/>
            <a:ext cx="5099220" cy="25249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fr-FR" sz="2600" dirty="0">
                <a:latin typeface="Verdana"/>
                <a:ea typeface="Verdana"/>
              </a:rPr>
              <a:t>Projet CPER 21-27</a:t>
            </a:r>
          </a:p>
          <a:p>
            <a:pPr marL="0" indent="0" algn="ctr">
              <a:buNone/>
            </a:pPr>
            <a:r>
              <a:rPr lang="fr-FR" sz="2400" dirty="0">
                <a:latin typeface="Verdana"/>
                <a:ea typeface="Verdana"/>
              </a:rPr>
              <a:t>Campus d’Aix-en-Provence</a:t>
            </a:r>
          </a:p>
          <a:p>
            <a:pPr marL="0" indent="0" algn="ctr">
              <a:buNone/>
            </a:pPr>
            <a:endParaRPr lang="fr-FR" sz="2400" dirty="0">
              <a:latin typeface="Verdana"/>
              <a:ea typeface="Verdana"/>
            </a:endParaRPr>
          </a:p>
          <a:p>
            <a:pPr marL="0" indent="0" algn="ctr">
              <a:buNone/>
            </a:pPr>
            <a:r>
              <a:rPr lang="fr-FR" sz="2600" dirty="0">
                <a:latin typeface="Verdana"/>
                <a:ea typeface="Verdana"/>
              </a:rPr>
              <a:t>Présentation des références</a:t>
            </a:r>
          </a:p>
          <a:p>
            <a:pPr marL="0" indent="0" algn="ctr">
              <a:buNone/>
            </a:pPr>
            <a:endParaRPr lang="fr-FR" sz="2000" b="0" dirty="0"/>
          </a:p>
        </p:txBody>
      </p:sp>
    </p:spTree>
    <p:extLst>
      <p:ext uri="{BB962C8B-B14F-4D97-AF65-F5344CB8AC3E}">
        <p14:creationId xmlns:p14="http://schemas.microsoft.com/office/powerpoint/2010/main" val="32337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F1EDA2-0636-442B-97C6-8F8876AD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AFD99D4-A973-4FFE-AAAB-AF8F57D985F0}"/>
              </a:ext>
            </a:extLst>
          </p:cNvPr>
          <p:cNvSpPr txBox="1">
            <a:spLocks/>
          </p:cNvSpPr>
          <p:nvPr/>
        </p:nvSpPr>
        <p:spPr>
          <a:xfrm>
            <a:off x="461320" y="253826"/>
            <a:ext cx="6598508" cy="998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Verdana"/>
                <a:ea typeface="Verdana"/>
              </a:rPr>
              <a:t>REFERENCE 1 Mandataire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25077-203D-4A09-B970-3B3F994BFAB2}"/>
              </a:ext>
            </a:extLst>
          </p:cNvPr>
          <p:cNvSpPr/>
          <p:nvPr/>
        </p:nvSpPr>
        <p:spPr>
          <a:xfrm>
            <a:off x="-1" y="2734886"/>
            <a:ext cx="9143999" cy="4123113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ILLUSTRATIONS / PHOTOGRAPHIES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B603346F-4FF0-43D9-8E17-90F3909B2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60491"/>
              </p:ext>
            </p:extLst>
          </p:nvPr>
        </p:nvGraphicFramePr>
        <p:xfrm>
          <a:off x="2" y="852955"/>
          <a:ext cx="440491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93">
                  <a:extLst>
                    <a:ext uri="{9D8B030D-6E8A-4147-A177-3AD203B41FA5}">
                      <a16:colId xmlns:a16="http://schemas.microsoft.com/office/drawing/2014/main" val="7976423"/>
                    </a:ext>
                  </a:extLst>
                </a:gridCol>
                <a:gridCol w="2369426">
                  <a:extLst>
                    <a:ext uri="{9D8B030D-6E8A-4147-A177-3AD203B41FA5}">
                      <a16:colId xmlns:a16="http://schemas.microsoft.com/office/drawing/2014/main" val="1763305444"/>
                    </a:ext>
                  </a:extLst>
                </a:gridCol>
              </a:tblGrid>
              <a:tr h="211074">
                <a:tc gridSpan="2">
                  <a:txBody>
                    <a:bodyPr/>
                    <a:lstStyle/>
                    <a:p>
                      <a:pPr algn="ctr"/>
                      <a:r>
                        <a:rPr lang="fr-FR" sz="1000" dirty="0"/>
                        <a:t>A COMPLETER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dirty="0"/>
                        <a:t>Nom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03354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Type d’opération + lieu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45197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MOA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241860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fr-FR" sz="1000" dirty="0"/>
                        <a:t>MOE </a:t>
                      </a:r>
                    </a:p>
                    <a:p>
                      <a:r>
                        <a:rPr lang="fr-FR" sz="800" dirty="0"/>
                        <a:t>(indiquer tous les membres du groupement)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78641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Surface m² SDP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598359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Coût HT travaux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5059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Phase actuelle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0187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39DBD5C-E81B-4639-BA9C-760130065B0C}"/>
              </a:ext>
            </a:extLst>
          </p:cNvPr>
          <p:cNvSpPr/>
          <p:nvPr/>
        </p:nvSpPr>
        <p:spPr>
          <a:xfrm>
            <a:off x="4463935" y="1263234"/>
            <a:ext cx="4680062" cy="1418521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Présentation succincte du projet</a:t>
            </a:r>
          </a:p>
        </p:txBody>
      </p:sp>
    </p:spTree>
    <p:extLst>
      <p:ext uri="{BB962C8B-B14F-4D97-AF65-F5344CB8AC3E}">
        <p14:creationId xmlns:p14="http://schemas.microsoft.com/office/powerpoint/2010/main" val="3486705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DF1EDA2-0636-442B-97C6-8F8876AD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A4C5B2E-C222-42BA-A6AE-2E2D0C9DED18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4AFD99D4-A973-4FFE-AAAB-AF8F57D985F0}"/>
              </a:ext>
            </a:extLst>
          </p:cNvPr>
          <p:cNvSpPr txBox="1">
            <a:spLocks/>
          </p:cNvSpPr>
          <p:nvPr/>
        </p:nvSpPr>
        <p:spPr>
          <a:xfrm>
            <a:off x="461320" y="253826"/>
            <a:ext cx="6598508" cy="9983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80276C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Verdana"/>
                <a:ea typeface="Verdana"/>
              </a:rPr>
              <a:t>REFERENCE 2 Mandataire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25077-203D-4A09-B970-3B3F994BFAB2}"/>
              </a:ext>
            </a:extLst>
          </p:cNvPr>
          <p:cNvSpPr/>
          <p:nvPr/>
        </p:nvSpPr>
        <p:spPr>
          <a:xfrm>
            <a:off x="-1" y="2734886"/>
            <a:ext cx="9143999" cy="4123113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ILLUSTRATIONS / PHOTOGRAPHIES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B603346F-4FF0-43D9-8E17-90F3909B2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026162"/>
              </p:ext>
            </p:extLst>
          </p:nvPr>
        </p:nvGraphicFramePr>
        <p:xfrm>
          <a:off x="2" y="852955"/>
          <a:ext cx="440491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93">
                  <a:extLst>
                    <a:ext uri="{9D8B030D-6E8A-4147-A177-3AD203B41FA5}">
                      <a16:colId xmlns:a16="http://schemas.microsoft.com/office/drawing/2014/main" val="7976423"/>
                    </a:ext>
                  </a:extLst>
                </a:gridCol>
                <a:gridCol w="2369426">
                  <a:extLst>
                    <a:ext uri="{9D8B030D-6E8A-4147-A177-3AD203B41FA5}">
                      <a16:colId xmlns:a16="http://schemas.microsoft.com/office/drawing/2014/main" val="1763305444"/>
                    </a:ext>
                  </a:extLst>
                </a:gridCol>
              </a:tblGrid>
              <a:tr h="211074">
                <a:tc gridSpan="2">
                  <a:txBody>
                    <a:bodyPr/>
                    <a:lstStyle/>
                    <a:p>
                      <a:pPr algn="ctr"/>
                      <a:r>
                        <a:rPr lang="fr-FR" sz="1000" dirty="0"/>
                        <a:t>A COMPLETER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dirty="0"/>
                        <a:t>Nom</a:t>
                      </a:r>
                    </a:p>
                  </a:txBody>
                  <a:tcPr>
                    <a:solidFill>
                      <a:srgbClr val="802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03354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Type d’opération + lieu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45197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MOA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241860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fr-FR" sz="1000" dirty="0"/>
                        <a:t>MOE </a:t>
                      </a:r>
                    </a:p>
                    <a:p>
                      <a:r>
                        <a:rPr lang="fr-FR" sz="800" dirty="0"/>
                        <a:t>(indiquer tous les membres du groupement)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786414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Surface m² SDP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598359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Coût HT travaux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50598"/>
                  </a:ext>
                </a:extLst>
              </a:tr>
              <a:tr h="222980">
                <a:tc>
                  <a:txBody>
                    <a:bodyPr/>
                    <a:lstStyle/>
                    <a:p>
                      <a:r>
                        <a:rPr lang="fr-FR" sz="1000" dirty="0"/>
                        <a:t>Phase actuelle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0187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39DBD5C-E81B-4639-BA9C-760130065B0C}"/>
              </a:ext>
            </a:extLst>
          </p:cNvPr>
          <p:cNvSpPr/>
          <p:nvPr/>
        </p:nvSpPr>
        <p:spPr>
          <a:xfrm>
            <a:off x="4463935" y="1263234"/>
            <a:ext cx="4680062" cy="1418521"/>
          </a:xfrm>
          <a:prstGeom prst="rect">
            <a:avLst/>
          </a:prstGeom>
          <a:solidFill>
            <a:schemeClr val="bg1"/>
          </a:solidFill>
          <a:ln>
            <a:solidFill>
              <a:srgbClr val="8027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Présentation succincte du projet</a:t>
            </a:r>
          </a:p>
        </p:txBody>
      </p:sp>
    </p:spTree>
    <p:extLst>
      <p:ext uri="{BB962C8B-B14F-4D97-AF65-F5344CB8AC3E}">
        <p14:creationId xmlns:p14="http://schemas.microsoft.com/office/powerpoint/2010/main" val="2567296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6F4FD8097B444B88A2992026F1472A" ma:contentTypeVersion="12" ma:contentTypeDescription="Crée un document." ma:contentTypeScope="" ma:versionID="0463186db1507bda1c10fc01b46149dc">
  <xsd:schema xmlns:xsd="http://www.w3.org/2001/XMLSchema" xmlns:xs="http://www.w3.org/2001/XMLSchema" xmlns:p="http://schemas.microsoft.com/office/2006/metadata/properties" xmlns:ns2="46a3efa9-0bd1-4282-a842-da9a41f76cb6" xmlns:ns3="62cb1711-1831-4a9d-85e2-15c7297f0e53" targetNamespace="http://schemas.microsoft.com/office/2006/metadata/properties" ma:root="true" ma:fieldsID="c619da5c5e6938a28eac31c2070f5414" ns2:_="" ns3:_="">
    <xsd:import namespace="46a3efa9-0bd1-4282-a842-da9a41f76cb6"/>
    <xsd:import namespace="62cb1711-1831-4a9d-85e2-15c7297f0e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a3efa9-0bd1-4282-a842-da9a41f76c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cb1711-1831-4a9d-85e2-15c7297f0e5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3F08E3-3817-4997-952B-BF063D22D57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9DB5975-61F6-4C47-8F2C-8341D4A98184}">
  <ds:schemaRefs>
    <ds:schemaRef ds:uri="62cb1711-1831-4a9d-85e2-15c7297f0e53"/>
    <ds:schemaRef ds:uri="http://purl.org/dc/dcmitype/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46a3efa9-0bd1-4282-a842-da9a41f76cb6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57E6CC9-3D53-4209-985B-38EBDA0B8B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a3efa9-0bd1-4282-a842-da9a41f76cb6"/>
    <ds:schemaRef ds:uri="62cb1711-1831-4a9d-85e2-15c7297f0e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3870</TotalTime>
  <Words>332</Words>
  <Application>Microsoft Office PowerPoint</Application>
  <PresentationFormat>Affichage à l'écran (4:3)</PresentationFormat>
  <Paragraphs>107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Verdana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Flavien Guerin</dc:creator>
  <cp:lastModifiedBy>THIBERT Virginie</cp:lastModifiedBy>
  <cp:revision>515</cp:revision>
  <cp:lastPrinted>2019-04-16T13:00:43Z</cp:lastPrinted>
  <dcterms:created xsi:type="dcterms:W3CDTF">2018-12-14T10:04:20Z</dcterms:created>
  <dcterms:modified xsi:type="dcterms:W3CDTF">2026-03-02T10:44:46Z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0x010100B16F4FD8097B444B88A2992026F1472A</vt:lpwstr>
  </property>
</Properties>
</file>