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59" r:id="rId6"/>
    <p:sldId id="400" r:id="rId7"/>
    <p:sldId id="401" r:id="rId8"/>
    <p:sldId id="402" r:id="rId9"/>
    <p:sldId id="403" r:id="rId10"/>
    <p:sldId id="404" r:id="rId11"/>
    <p:sldId id="405" r:id="rId12"/>
  </p:sldIdLst>
  <p:sldSz cx="9144000" cy="6858000" type="screen4x3"/>
  <p:notesSz cx="6724650" cy="9774238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7724F7E-1D40-49BB-BA74-57D4DFA111B8}">
          <p14:sldIdLst>
            <p14:sldId id="256"/>
            <p14:sldId id="359"/>
            <p14:sldId id="400"/>
            <p14:sldId id="401"/>
            <p14:sldId id="402"/>
            <p14:sldId id="403"/>
            <p14:sldId id="404"/>
            <p14:sldId id="4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9" userDrawn="1">
          <p15:clr>
            <a:srgbClr val="A4A3A4"/>
          </p15:clr>
        </p15:guide>
        <p15:guide id="2" pos="211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rome Labbaye" initials="" lastIdx="3" clrIdx="0"/>
  <p:cmAuthor id="1" name="Sebastien Hermary" initials="SH" lastIdx="1" clrIdx="1">
    <p:extLst>
      <p:ext uri="{19B8F6BF-5375-455C-9EA6-DF929625EA0E}">
        <p15:presenceInfo xmlns:p15="http://schemas.microsoft.com/office/powerpoint/2012/main" userId="S-1-5-21-1614895754-776561741-839522115-8266" providerId="AD"/>
      </p:ext>
    </p:extLst>
  </p:cmAuthor>
  <p:cmAuthor id="2" name="Jerome ANDRE" initials="JA" lastIdx="7" clrIdx="2">
    <p:extLst>
      <p:ext uri="{19B8F6BF-5375-455C-9EA6-DF929625EA0E}">
        <p15:presenceInfo xmlns:p15="http://schemas.microsoft.com/office/powerpoint/2012/main" userId="94ebea1ab9b862c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41" autoAdjust="0"/>
    <p:restoredTop sz="96340" autoAdjust="0"/>
  </p:normalViewPr>
  <p:slideViewPr>
    <p:cSldViewPr snapToGrid="0" snapToObjects="1">
      <p:cViewPr varScale="1">
        <p:scale>
          <a:sx n="130" d="100"/>
          <a:sy n="130" d="100"/>
        </p:scale>
        <p:origin x="1344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3132" y="84"/>
      </p:cViewPr>
      <p:guideLst>
        <p:guide orient="horz" pos="3079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/>
          <a:lstStyle>
            <a:lvl1pPr algn="l">
              <a:defRPr sz="1200"/>
            </a:lvl1pPr>
          </a:lstStyle>
          <a:p>
            <a:r>
              <a:rPr lang="fr-FR"/>
              <a:t>Ville de Castelsarrasin - Pôle Petite Enfance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09079" y="0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/>
          <a:lstStyle>
            <a:lvl1pPr algn="r">
              <a:defRPr sz="1200"/>
            </a:lvl1pPr>
          </a:lstStyle>
          <a:p>
            <a:fld id="{3B8B056D-C5B2-E343-B144-47A9A31A2D03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283829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09079" y="9283829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 anchor="b"/>
          <a:lstStyle>
            <a:lvl1pPr algn="r">
              <a:defRPr sz="1200"/>
            </a:lvl1pPr>
          </a:lstStyle>
          <a:p>
            <a:fld id="{D094B511-609A-924E-9801-F67BFDC82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662500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/>
          <a:lstStyle>
            <a:lvl1pPr algn="l">
              <a:defRPr sz="1200"/>
            </a:lvl1pPr>
          </a:lstStyle>
          <a:p>
            <a:r>
              <a:rPr lang="fr-FR"/>
              <a:t>Ville de Castelsarrasin - Pôle Petite Enfance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/>
          <a:lstStyle>
            <a:lvl1pPr algn="r">
              <a:defRPr sz="1200"/>
            </a:lvl1pPr>
          </a:lstStyle>
          <a:p>
            <a:fld id="{1A1501AB-6C7C-8C44-B536-2C53AC17F752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79" tIns="45139" rIns="90279" bIns="45139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2465" y="4642763"/>
            <a:ext cx="5379720" cy="4398407"/>
          </a:xfrm>
          <a:prstGeom prst="rect">
            <a:avLst/>
          </a:prstGeom>
        </p:spPr>
        <p:txBody>
          <a:bodyPr vert="horz" lIns="90279" tIns="45139" rIns="90279" bIns="45139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283829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09079" y="9283829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 anchor="b"/>
          <a:lstStyle>
            <a:lvl1pPr algn="r">
              <a:defRPr sz="1200"/>
            </a:lvl1pPr>
          </a:lstStyle>
          <a:p>
            <a:fld id="{3969D0E8-67D6-C447-8695-8652326D67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91141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1</a:t>
            </a:fld>
            <a:endParaRPr lang="fr-FR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14F44195-C466-4D8C-9BB0-1F9A2CF90D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1953346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2</a:t>
            </a:fld>
            <a:endParaRPr lang="fr-FR" dirty="0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6CAA906E-250E-4E53-824D-AC74F06CBB8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 dirty="0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3619575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3</a:t>
            </a:fld>
            <a:endParaRPr lang="fr-FR" dirty="0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16F05FCE-2830-4FC9-ABD4-4A0900C6A1D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 dirty="0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2188195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4</a:t>
            </a:fld>
            <a:endParaRPr lang="fr-FR" dirty="0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16F05FCE-2830-4FC9-ABD4-4A0900C6A1D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 dirty="0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3172023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5</a:t>
            </a:fld>
            <a:endParaRPr lang="fr-FR" dirty="0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16F05FCE-2830-4FC9-ABD4-4A0900C6A1D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 dirty="0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3398971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6</a:t>
            </a:fld>
            <a:endParaRPr lang="fr-FR" dirty="0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16F05FCE-2830-4FC9-ABD4-4A0900C6A1D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 dirty="0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865889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7</a:t>
            </a:fld>
            <a:endParaRPr lang="fr-FR" dirty="0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16F05FCE-2830-4FC9-ABD4-4A0900C6A1D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 dirty="0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4101491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8</a:t>
            </a:fld>
            <a:endParaRPr lang="fr-FR" dirty="0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16F05FCE-2830-4FC9-ABD4-4A0900C6A1D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 dirty="0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163369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100">
                <a:latin typeface="Century Gothic" panose="020B0502020202020204" pitchFamily="34" charset="0"/>
              </a:defRPr>
            </a:lvl1pPr>
          </a:lstStyle>
          <a:p>
            <a:fld id="{DD4F3027-F7CE-455C-8A33-B67854D50F56}" type="datetime1">
              <a:rPr lang="fr-FR" smtClean="0"/>
              <a:t>01/04/2026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534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6BA66EFC-28AA-46B0-98FD-60763ED24AF9}" type="datetime1">
              <a:rPr lang="fr-FR" smtClean="0"/>
              <a:t>01/04/2026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72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8E5D541-FB03-4E18-8D2A-854279D5C778}" type="datetime1">
              <a:rPr lang="fr-FR" smtClean="0"/>
              <a:t>01/04/2026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3590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22050" cy="1107996"/>
          </a:xfrm>
        </p:spPr>
        <p:txBody>
          <a:bodyPr>
            <a:normAutofit/>
          </a:bodyPr>
          <a:lstStyle>
            <a:lvl1pPr>
              <a:defRPr sz="3200" b="0"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019588"/>
            <a:ext cx="5562600" cy="4106575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rgbClr val="000000"/>
                </a:solidFill>
                <a:latin typeface="Century Gothic" panose="020B0502020202020204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20990" y="1600200"/>
            <a:ext cx="2565810" cy="4525963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1100">
                <a:latin typeface="Century Gothic" panose="020B0502020202020204" pitchFamily="34" charset="0"/>
              </a:defRPr>
            </a:lvl2pPr>
            <a:lvl3pPr>
              <a:defRPr sz="1050"/>
            </a:lvl3pPr>
            <a:lvl4pPr>
              <a:defRPr sz="10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« Nom du groupement »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3"/>
          </p:nvPr>
        </p:nvSpPr>
        <p:spPr>
          <a:xfrm>
            <a:off x="7620367" y="274638"/>
            <a:ext cx="1066433" cy="1107996"/>
          </a:xfrm>
        </p:spPr>
        <p:txBody>
          <a:bodyPr>
            <a:normAutofit/>
          </a:bodyPr>
          <a:lstStyle>
            <a:lvl1pPr marL="0" indent="0" algn="ctr">
              <a:buNone/>
              <a:defRPr sz="6600">
                <a:latin typeface="Century Gothic" panose="020B0502020202020204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sz="half" idx="14" hasCustomPrompt="1"/>
          </p:nvPr>
        </p:nvSpPr>
        <p:spPr>
          <a:xfrm>
            <a:off x="457200" y="1600201"/>
            <a:ext cx="5562600" cy="331196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Requalification de logements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1391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22050" cy="1107996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019588"/>
            <a:ext cx="5562600" cy="4106575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rgbClr val="0000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20990" y="1600200"/>
            <a:ext cx="2565810" cy="4525963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FF0000"/>
                </a:solidFill>
              </a:defRPr>
            </a:lvl1pPr>
            <a:lvl2pPr marL="457200" indent="0">
              <a:buNone/>
              <a:defRPr sz="1100"/>
            </a:lvl2pPr>
            <a:lvl3pPr>
              <a:defRPr sz="1050"/>
            </a:lvl3pPr>
            <a:lvl4pPr>
              <a:defRPr sz="10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« Nom du groupement »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3"/>
          </p:nvPr>
        </p:nvSpPr>
        <p:spPr>
          <a:xfrm>
            <a:off x="7620367" y="274638"/>
            <a:ext cx="1066433" cy="1107996"/>
          </a:xfrm>
        </p:spPr>
        <p:txBody>
          <a:bodyPr>
            <a:normAutofit/>
          </a:bodyPr>
          <a:lstStyle>
            <a:lvl1pPr marL="0" indent="0" algn="ctr">
              <a:buNone/>
              <a:defRPr sz="6600">
                <a:solidFill>
                  <a:srgbClr val="0080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sz="half" idx="14" hasCustomPrompt="1"/>
          </p:nvPr>
        </p:nvSpPr>
        <p:spPr>
          <a:xfrm>
            <a:off x="457200" y="1600201"/>
            <a:ext cx="5562600" cy="331196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Construction neuve</a:t>
            </a:r>
          </a:p>
        </p:txBody>
      </p:sp>
    </p:spTree>
    <p:extLst>
      <p:ext uri="{BB962C8B-B14F-4D97-AF65-F5344CB8AC3E}">
        <p14:creationId xmlns:p14="http://schemas.microsoft.com/office/powerpoint/2010/main" val="4109364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95D784F1-5AD9-4F62-8292-7308DD280AE1}" type="datetime1">
              <a:rPr lang="fr-FR" smtClean="0"/>
              <a:t>01/04/2026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554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92C1B7-0C3A-452B-89C2-D73109875FE5}" type="datetime1">
              <a:rPr lang="fr-FR" smtClean="0"/>
              <a:t>01/04/2026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417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BC2AE1-5E42-47BD-9CE1-4565A3828CDC}" type="datetime1">
              <a:rPr lang="fr-FR" smtClean="0"/>
              <a:t>01/04/2026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ZoneTexte 7"/>
          <p:cNvSpPr txBox="1"/>
          <p:nvPr userDrawn="1"/>
        </p:nvSpPr>
        <p:spPr>
          <a:xfrm>
            <a:off x="457200" y="1600200"/>
            <a:ext cx="556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entury Gothic" panose="020B0502020202020204" pitchFamily="34" charset="0"/>
              </a:rPr>
              <a:t>XXXXXXXXXXX</a:t>
            </a:r>
          </a:p>
        </p:txBody>
      </p:sp>
    </p:spTree>
    <p:extLst>
      <p:ext uri="{BB962C8B-B14F-4D97-AF65-F5344CB8AC3E}">
        <p14:creationId xmlns:p14="http://schemas.microsoft.com/office/powerpoint/2010/main" val="928032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latin typeface="Century Gothic" panose="020B0502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latin typeface="Century Gothic" panose="020B0502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F724909-0225-4092-AB12-82F856912829}" type="datetime1">
              <a:rPr lang="fr-FR" smtClean="0"/>
              <a:t>01/04/2026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558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EBF84A81-4DD8-4D99-957A-0B059C9A8CDF}" type="datetime1">
              <a:rPr lang="fr-FR" smtClean="0"/>
              <a:t>01/04/2026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3252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CC27ECE-CD3A-45D8-BAA3-34CAC617B79C}" type="datetime1">
              <a:rPr lang="fr-FR" smtClean="0"/>
              <a:t>01/04/2026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5705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1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500">
                <a:latin typeface="Century Gothic" panose="020B0502020202020204" pitchFamily="34" charset="0"/>
              </a:defRPr>
            </a:lvl4pPr>
            <a:lvl5pPr>
              <a:defRPr sz="1500">
                <a:latin typeface="Century Gothic" panose="020B0502020202020204" pitchFamily="34" charset="0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latin typeface="Century Gothic" panose="020B0502020202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2A0B685C-16E0-4CFF-825B-DF5680C46CE6}" type="datetime1">
              <a:rPr lang="fr-FR" smtClean="0"/>
              <a:t>01/04/2026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31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latin typeface="Century Gothic" panose="020B0502020202020204" pitchFamily="34" charset="0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>
                <a:latin typeface="Century Gothic" panose="020B0502020202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latin typeface="Century Gothic" panose="020B0502020202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6F7BA20B-1960-44B3-87A5-1897A55F0A4D}" type="datetime1">
              <a:rPr lang="fr-FR" smtClean="0"/>
              <a:t>01/04/2026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fld id="{146F958B-4CE7-9D48-BF80-272A093E2B49}" type="slidenum">
              <a:rPr lang="fr-FR" smtClean="0"/>
              <a:pPr algn="ctr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56351"/>
            <a:ext cx="749300" cy="446012"/>
          </a:xfrm>
          <a:prstGeom prst="rect">
            <a:avLst/>
          </a:prstGeom>
        </p:spPr>
      </p:pic>
      <p:pic>
        <p:nvPicPr>
          <p:cNvPr id="8" name="Image 7"/>
          <p:cNvPicPr/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657" y="18281"/>
            <a:ext cx="949643" cy="69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0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661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27738"/>
            <a:ext cx="7913076" cy="925178"/>
          </a:xfrm>
        </p:spPr>
        <p:txBody>
          <a:bodyPr>
            <a:normAutofit/>
          </a:bodyPr>
          <a:lstStyle/>
          <a:p>
            <a:pPr>
              <a:lnSpc>
                <a:spcPts val="1625"/>
              </a:lnSpc>
            </a:pPr>
            <a:r>
              <a:rPr lang="fr-FR" sz="1800" b="1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Travaux liés au Schéma Directeur Technique Electrique et Thermique</a:t>
            </a:r>
            <a:b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800" b="1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GH Sud – CHU de Bordeaux</a:t>
            </a:r>
            <a:endParaRPr lang="fr-FR" sz="3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« Nom du groupement »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200A21-3EBA-4A82-B118-BF0BADA9AB88}"/>
              </a:ext>
            </a:extLst>
          </p:cNvPr>
          <p:cNvSpPr/>
          <p:nvPr/>
        </p:nvSpPr>
        <p:spPr>
          <a:xfrm>
            <a:off x="-1" y="6008816"/>
            <a:ext cx="887767" cy="776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B3CE10E-F891-4F71-8872-B6E829213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pPr/>
              <a:t>1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4EC2E70-1F2B-DC26-82B7-05BD49B6F2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75" y="373151"/>
            <a:ext cx="1418590" cy="664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3356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3835" y="116382"/>
            <a:ext cx="7413929" cy="929093"/>
          </a:xfrm>
        </p:spPr>
        <p:txBody>
          <a:bodyPr>
            <a:normAutofit/>
          </a:bodyPr>
          <a:lstStyle/>
          <a:p>
            <a:pPr algn="ctr"/>
            <a:r>
              <a:rPr lang="fr-FR" sz="2000" dirty="0">
                <a:latin typeface="Century Gothic" charset="0"/>
                <a:ea typeface="Century Gothic" charset="0"/>
                <a:cs typeface="Century Gothic" charset="0"/>
              </a:rPr>
              <a:t>Mode d’emploi  du cadre de réponse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445512" y="997272"/>
            <a:ext cx="8254605" cy="485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1400" dirty="0">
                <a:latin typeface="Century Gothic" charset="0"/>
                <a:ea typeface="Century Gothic" charset="0"/>
                <a:cs typeface="Century Gothic" charset="0"/>
              </a:rPr>
              <a:t>Le power point est à remettre </a:t>
            </a:r>
            <a:r>
              <a:rPr lang="fr-FR" sz="1400" b="1" u="sng" dirty="0">
                <a:latin typeface="Century Gothic" charset="0"/>
                <a:ea typeface="Century Gothic" charset="0"/>
                <a:cs typeface="Century Gothic" charset="0"/>
              </a:rPr>
              <a:t>impérativement</a:t>
            </a:r>
            <a:r>
              <a:rPr lang="fr-FR" sz="1400" dirty="0">
                <a:latin typeface="Century Gothic" charset="0"/>
                <a:ea typeface="Century Gothic" charset="0"/>
                <a:cs typeface="Century Gothic" charset="0"/>
              </a:rPr>
              <a:t> au format natif </a:t>
            </a:r>
            <a:r>
              <a:rPr lang="fr-FR" sz="1400" b="1" dirty="0">
                <a:latin typeface="Century Gothic" charset="0"/>
                <a:ea typeface="Century Gothic" charset="0"/>
                <a:cs typeface="Century Gothic" charset="0"/>
              </a:rPr>
              <a:t>(.pptx) et PDF</a:t>
            </a:r>
            <a:r>
              <a:rPr lang="fr-FR" sz="1400" dirty="0"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  <a:p>
            <a:endParaRPr lang="fr-FR" sz="1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fr-FR" sz="1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b="1" dirty="0">
                <a:latin typeface="Century Gothic" charset="0"/>
                <a:ea typeface="Century Gothic" charset="0"/>
                <a:cs typeface="Century Gothic" charset="0"/>
              </a:rPr>
              <a:t>Il convient de produire pour chaque lot  :</a:t>
            </a:r>
          </a:p>
          <a:p>
            <a:endParaRPr lang="fr-FR" sz="1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271463" indent="-180975">
              <a:buFont typeface="Wingdings" panose="05000000000000000000" pitchFamily="2" charset="2"/>
              <a:buChar char="ü"/>
            </a:pPr>
            <a:r>
              <a:rPr lang="fr-FR" sz="1400" dirty="0">
                <a:latin typeface="Century Gothic" charset="0"/>
                <a:ea typeface="Century Gothic" charset="0"/>
                <a:cs typeface="Century Gothic" charset="0"/>
              </a:rPr>
              <a:t>3 références de moins de 8 ans concernant des travaux de nature équivalente</a:t>
            </a:r>
          </a:p>
          <a:p>
            <a:pPr marL="90488"/>
            <a:endParaRPr lang="fr-FR" sz="1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271463" indent="-180975">
              <a:buFont typeface="Wingdings" panose="05000000000000000000" pitchFamily="2" charset="2"/>
              <a:buChar char="ü"/>
            </a:pPr>
            <a:r>
              <a:rPr lang="fr-FR" sz="1400" dirty="0">
                <a:latin typeface="Century Gothic" charset="0"/>
                <a:ea typeface="Century Gothic" charset="0"/>
                <a:cs typeface="Century Gothic" charset="0"/>
              </a:rPr>
              <a:t>3 références (qui pourront être les mêmes que ci-dessus) de moins de 8 ans en milieu hospitalier concernant des travaux de nature équivalente réalisée en site occupé avec maintien des activités</a:t>
            </a:r>
          </a:p>
          <a:p>
            <a:pPr marL="271463" indent="-180975">
              <a:buFont typeface="Wingdings" panose="05000000000000000000" pitchFamily="2" charset="2"/>
              <a:buChar char="ü"/>
            </a:pPr>
            <a:endParaRPr lang="fr-FR" sz="16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fr-FR" sz="1600" b="1" dirty="0">
                <a:latin typeface="Century Gothic" charset="0"/>
                <a:ea typeface="Century Gothic" charset="0"/>
                <a:cs typeface="Century Gothic" charset="0"/>
              </a:rPr>
              <a:t>La trame de présentation du power point est à conserver strictement</a:t>
            </a:r>
          </a:p>
          <a:p>
            <a:pPr algn="ctr"/>
            <a:endParaRPr lang="fr-FR" sz="1600" b="1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Annexes interdites sauf celles mentionnées dans le support </a:t>
            </a:r>
            <a:r>
              <a:rPr lang="fr-FR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ppt</a:t>
            </a:r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(exemple les CV)</a:t>
            </a:r>
            <a:endParaRPr lang="fr-FR" sz="1600" b="1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1F0879-7C6E-41B9-8FC7-156D8E5446E0}"/>
              </a:ext>
            </a:extLst>
          </p:cNvPr>
          <p:cNvSpPr/>
          <p:nvPr/>
        </p:nvSpPr>
        <p:spPr>
          <a:xfrm>
            <a:off x="-1" y="6008816"/>
            <a:ext cx="887767" cy="776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53D7161-5255-4C8B-BB8F-3980D35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2590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5367" y="1045602"/>
            <a:ext cx="6593082" cy="3472031"/>
          </a:xfrm>
          <a:ln w="3175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extérieure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97354" y="614790"/>
            <a:ext cx="2260859" cy="6137702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Nature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Lieu d’exécution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Surfaces : </a:t>
            </a:r>
            <a:r>
              <a:rPr lang="fr-FR" sz="9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SH, SU / SDP ou SHON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Mission PRECISE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 la mission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des travaux </a:t>
            </a:r>
          </a:p>
          <a:p>
            <a:pPr algn="ctr"/>
            <a:r>
              <a:rPr lang="fr-FR" sz="1000" i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Date début et fin de travaux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Spécificité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Avancement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Nom du Maître d’Ouvrage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Référent chez le MOA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13"/>
          </p:nvPr>
        </p:nvSpPr>
        <p:spPr>
          <a:xfrm>
            <a:off x="8581292" y="8308"/>
            <a:ext cx="562708" cy="484062"/>
          </a:xfrm>
        </p:spPr>
        <p:txBody>
          <a:bodyPr>
            <a:normAutofit fontScale="55000" lnSpcReduction="20000"/>
          </a:bodyPr>
          <a:lstStyle/>
          <a:p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1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14"/>
          </p:nvPr>
        </p:nvSpPr>
        <p:spPr>
          <a:xfrm>
            <a:off x="115367" y="614789"/>
            <a:ext cx="6593082" cy="331196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0" lvl="1" indent="0">
              <a:spcBef>
                <a:spcPts val="750"/>
              </a:spcBef>
              <a:buNone/>
            </a:pP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«</a:t>
            </a:r>
            <a:r>
              <a:rPr lang="fr-FR" sz="1600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Nom de l’opération »</a:t>
            </a:r>
          </a:p>
          <a:p>
            <a:endParaRPr lang="fr-FR" dirty="0"/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0" y="-64278"/>
            <a:ext cx="6911266" cy="677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>
                <a:latin typeface="Century Gothic" charset="0"/>
                <a:ea typeface="Century Gothic" charset="0"/>
                <a:cs typeface="Century Gothic" charset="0"/>
              </a:rPr>
              <a:t>Référence n°1</a:t>
            </a:r>
            <a:r>
              <a:rPr lang="fr-FR" sz="2800" dirty="0">
                <a:latin typeface="Century Gothic" charset="0"/>
                <a:ea typeface="Century Gothic" charset="0"/>
                <a:cs typeface="Century Gothic" charset="0"/>
              </a:rPr>
              <a:t> « Lot n° »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C8FA2FC8-4507-4478-B8E8-BB4D1F52D29D}"/>
              </a:ext>
            </a:extLst>
          </p:cNvPr>
          <p:cNvSpPr txBox="1">
            <a:spLocks/>
          </p:cNvSpPr>
          <p:nvPr/>
        </p:nvSpPr>
        <p:spPr>
          <a:xfrm>
            <a:off x="115367" y="4517633"/>
            <a:ext cx="3086100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intérieure	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9A4AD51F-D050-485C-9D8B-1286F2AD5216}"/>
              </a:ext>
            </a:extLst>
          </p:cNvPr>
          <p:cNvSpPr txBox="1">
            <a:spLocks/>
          </p:cNvSpPr>
          <p:nvPr/>
        </p:nvSpPr>
        <p:spPr>
          <a:xfrm>
            <a:off x="3201467" y="4518494"/>
            <a:ext cx="3506982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Espace intérieure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</p:spTree>
    <p:extLst>
      <p:ext uri="{BB962C8B-B14F-4D97-AF65-F5344CB8AC3E}">
        <p14:creationId xmlns:p14="http://schemas.microsoft.com/office/powerpoint/2010/main" val="3918314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5367" y="1045602"/>
            <a:ext cx="6593082" cy="3472031"/>
          </a:xfrm>
          <a:ln w="3175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extérieure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97354" y="614790"/>
            <a:ext cx="2260859" cy="6137702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Nature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Lieu d’exécution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Surfaces : </a:t>
            </a:r>
            <a:r>
              <a:rPr lang="fr-FR" sz="9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SH, SU / SDP ou SHON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Mission PRECISE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 la mission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des travaux </a:t>
            </a:r>
          </a:p>
          <a:p>
            <a:pPr algn="ctr"/>
            <a:r>
              <a:rPr lang="fr-FR" sz="1000" i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Date début et fin de travaux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Spécificité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Avancement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Nom du Maître d’Ouvrage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Référent chez le MOA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13"/>
          </p:nvPr>
        </p:nvSpPr>
        <p:spPr>
          <a:xfrm>
            <a:off x="8581292" y="8308"/>
            <a:ext cx="562708" cy="484062"/>
          </a:xfrm>
        </p:spPr>
        <p:txBody>
          <a:bodyPr>
            <a:normAutofit fontScale="55000" lnSpcReduction="20000"/>
          </a:bodyPr>
          <a:lstStyle/>
          <a:p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1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14"/>
          </p:nvPr>
        </p:nvSpPr>
        <p:spPr>
          <a:xfrm>
            <a:off x="115367" y="614789"/>
            <a:ext cx="6593082" cy="331196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0" lvl="1" indent="0">
              <a:spcBef>
                <a:spcPts val="750"/>
              </a:spcBef>
              <a:buNone/>
            </a:pP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«</a:t>
            </a:r>
            <a:r>
              <a:rPr lang="fr-FR" sz="1600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Nom de l’opération »</a:t>
            </a:r>
          </a:p>
          <a:p>
            <a:endParaRPr lang="fr-FR" dirty="0"/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0" y="-64278"/>
            <a:ext cx="6911266" cy="677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>
                <a:latin typeface="Century Gothic" charset="0"/>
                <a:ea typeface="Century Gothic" charset="0"/>
                <a:cs typeface="Century Gothic" charset="0"/>
              </a:rPr>
              <a:t>Référence n°2</a:t>
            </a:r>
            <a:r>
              <a:rPr lang="fr-FR" sz="2800" dirty="0">
                <a:latin typeface="Century Gothic" charset="0"/>
                <a:ea typeface="Century Gothic" charset="0"/>
                <a:cs typeface="Century Gothic" charset="0"/>
              </a:rPr>
              <a:t> « Lot n° »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C8FA2FC8-4507-4478-B8E8-BB4D1F52D29D}"/>
              </a:ext>
            </a:extLst>
          </p:cNvPr>
          <p:cNvSpPr txBox="1">
            <a:spLocks/>
          </p:cNvSpPr>
          <p:nvPr/>
        </p:nvSpPr>
        <p:spPr>
          <a:xfrm>
            <a:off x="115367" y="4517633"/>
            <a:ext cx="3086100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intérieure	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9A4AD51F-D050-485C-9D8B-1286F2AD5216}"/>
              </a:ext>
            </a:extLst>
          </p:cNvPr>
          <p:cNvSpPr txBox="1">
            <a:spLocks/>
          </p:cNvSpPr>
          <p:nvPr/>
        </p:nvSpPr>
        <p:spPr>
          <a:xfrm>
            <a:off x="3201467" y="4518494"/>
            <a:ext cx="3506982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Espace intérieure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</p:spTree>
    <p:extLst>
      <p:ext uri="{BB962C8B-B14F-4D97-AF65-F5344CB8AC3E}">
        <p14:creationId xmlns:p14="http://schemas.microsoft.com/office/powerpoint/2010/main" val="1140137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5367" y="1045602"/>
            <a:ext cx="6593082" cy="3472031"/>
          </a:xfrm>
          <a:ln w="3175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extérieure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97354" y="614790"/>
            <a:ext cx="2260859" cy="6137702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Nature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Lieu d’exécution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Surfaces : </a:t>
            </a:r>
            <a:r>
              <a:rPr lang="fr-FR" sz="9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SH, SU / SDP ou SHON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Mission PRECISE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 la mission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des travaux </a:t>
            </a:r>
          </a:p>
          <a:p>
            <a:pPr algn="ctr"/>
            <a:r>
              <a:rPr lang="fr-FR" sz="1000" i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Date début et fin de travaux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Spécificité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Avancement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Nom du Maître d’Ouvrage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Référent chez le MOA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13"/>
          </p:nvPr>
        </p:nvSpPr>
        <p:spPr>
          <a:xfrm>
            <a:off x="8581292" y="8308"/>
            <a:ext cx="562708" cy="484062"/>
          </a:xfrm>
        </p:spPr>
        <p:txBody>
          <a:bodyPr>
            <a:normAutofit fontScale="55000" lnSpcReduction="20000"/>
          </a:bodyPr>
          <a:lstStyle/>
          <a:p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1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14"/>
          </p:nvPr>
        </p:nvSpPr>
        <p:spPr>
          <a:xfrm>
            <a:off x="115367" y="614789"/>
            <a:ext cx="6593082" cy="331196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0" lvl="1" indent="0">
              <a:spcBef>
                <a:spcPts val="750"/>
              </a:spcBef>
              <a:buNone/>
            </a:pP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«</a:t>
            </a:r>
            <a:r>
              <a:rPr lang="fr-FR" sz="1600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Nom de l’opération »</a:t>
            </a:r>
          </a:p>
          <a:p>
            <a:endParaRPr lang="fr-FR" dirty="0"/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0" y="-64278"/>
            <a:ext cx="6911266" cy="677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>
                <a:latin typeface="Century Gothic" charset="0"/>
                <a:ea typeface="Century Gothic" charset="0"/>
                <a:cs typeface="Century Gothic" charset="0"/>
              </a:rPr>
              <a:t>Référence n°3</a:t>
            </a:r>
            <a:r>
              <a:rPr lang="fr-FR" sz="2800" dirty="0">
                <a:latin typeface="Century Gothic" charset="0"/>
                <a:ea typeface="Century Gothic" charset="0"/>
                <a:cs typeface="Century Gothic" charset="0"/>
              </a:rPr>
              <a:t> « Lot n° »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C8FA2FC8-4507-4478-B8E8-BB4D1F52D29D}"/>
              </a:ext>
            </a:extLst>
          </p:cNvPr>
          <p:cNvSpPr txBox="1">
            <a:spLocks/>
          </p:cNvSpPr>
          <p:nvPr/>
        </p:nvSpPr>
        <p:spPr>
          <a:xfrm>
            <a:off x="115367" y="4517633"/>
            <a:ext cx="3086100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intérieure	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9A4AD51F-D050-485C-9D8B-1286F2AD5216}"/>
              </a:ext>
            </a:extLst>
          </p:cNvPr>
          <p:cNvSpPr txBox="1">
            <a:spLocks/>
          </p:cNvSpPr>
          <p:nvPr/>
        </p:nvSpPr>
        <p:spPr>
          <a:xfrm>
            <a:off x="3201467" y="4518494"/>
            <a:ext cx="3506982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Espace intérieure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</p:spTree>
    <p:extLst>
      <p:ext uri="{BB962C8B-B14F-4D97-AF65-F5344CB8AC3E}">
        <p14:creationId xmlns:p14="http://schemas.microsoft.com/office/powerpoint/2010/main" val="3439060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5367" y="1045602"/>
            <a:ext cx="6593082" cy="3472031"/>
          </a:xfrm>
          <a:ln w="3175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extérieure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97354" y="614790"/>
            <a:ext cx="2260859" cy="6137702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Nature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Lieu d’exécution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Surfaces : </a:t>
            </a:r>
            <a:r>
              <a:rPr lang="fr-FR" sz="9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SH, SU / SDP ou SHON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Mission PRECISE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 la mission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des travaux </a:t>
            </a:r>
          </a:p>
          <a:p>
            <a:pPr algn="ctr"/>
            <a:r>
              <a:rPr lang="fr-FR" sz="1000" i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Date début et fin de travaux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Spécificité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Avancement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Nom du Maître d’Ouvrage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Référent chez le MOA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13"/>
          </p:nvPr>
        </p:nvSpPr>
        <p:spPr>
          <a:xfrm>
            <a:off x="8581292" y="8308"/>
            <a:ext cx="562708" cy="484062"/>
          </a:xfrm>
        </p:spPr>
        <p:txBody>
          <a:bodyPr>
            <a:normAutofit fontScale="55000" lnSpcReduction="20000"/>
          </a:bodyPr>
          <a:lstStyle/>
          <a:p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1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14"/>
          </p:nvPr>
        </p:nvSpPr>
        <p:spPr>
          <a:xfrm>
            <a:off x="115367" y="614789"/>
            <a:ext cx="6593082" cy="331196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0" lvl="1" indent="0">
              <a:spcBef>
                <a:spcPts val="750"/>
              </a:spcBef>
              <a:buNone/>
            </a:pP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«</a:t>
            </a:r>
            <a:r>
              <a:rPr lang="fr-FR" sz="1600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Nom de l’opération »</a:t>
            </a:r>
          </a:p>
          <a:p>
            <a:endParaRPr lang="fr-FR" dirty="0"/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0" y="-64278"/>
            <a:ext cx="6911266" cy="677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>
                <a:latin typeface="Century Gothic" charset="0"/>
                <a:ea typeface="Century Gothic" charset="0"/>
                <a:cs typeface="Century Gothic" charset="0"/>
              </a:rPr>
              <a:t>Référence n°4</a:t>
            </a:r>
            <a:r>
              <a:rPr lang="fr-FR" sz="2800" dirty="0">
                <a:latin typeface="Century Gothic" charset="0"/>
                <a:ea typeface="Century Gothic" charset="0"/>
                <a:cs typeface="Century Gothic" charset="0"/>
              </a:rPr>
              <a:t> « Lot n° »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C8FA2FC8-4507-4478-B8E8-BB4D1F52D29D}"/>
              </a:ext>
            </a:extLst>
          </p:cNvPr>
          <p:cNvSpPr txBox="1">
            <a:spLocks/>
          </p:cNvSpPr>
          <p:nvPr/>
        </p:nvSpPr>
        <p:spPr>
          <a:xfrm>
            <a:off x="115367" y="4517633"/>
            <a:ext cx="3086100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intérieure	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9A4AD51F-D050-485C-9D8B-1286F2AD5216}"/>
              </a:ext>
            </a:extLst>
          </p:cNvPr>
          <p:cNvSpPr txBox="1">
            <a:spLocks/>
          </p:cNvSpPr>
          <p:nvPr/>
        </p:nvSpPr>
        <p:spPr>
          <a:xfrm>
            <a:off x="3201467" y="4518494"/>
            <a:ext cx="3506982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Espace intérieure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</p:spTree>
    <p:extLst>
      <p:ext uri="{BB962C8B-B14F-4D97-AF65-F5344CB8AC3E}">
        <p14:creationId xmlns:p14="http://schemas.microsoft.com/office/powerpoint/2010/main" val="3796653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5367" y="1045602"/>
            <a:ext cx="6593082" cy="3472031"/>
          </a:xfrm>
          <a:ln w="3175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extérieure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97354" y="614790"/>
            <a:ext cx="2260859" cy="6137702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Nature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Lieu d’exécution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Surfaces : </a:t>
            </a:r>
            <a:r>
              <a:rPr lang="fr-FR" sz="9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SH, SU / SDP ou SHON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Mission PRECISE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 la mission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des travaux </a:t>
            </a:r>
          </a:p>
          <a:p>
            <a:pPr algn="ctr"/>
            <a:r>
              <a:rPr lang="fr-FR" sz="1000" i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Date début et fin de travaux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Spécificité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Avancement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Nom du Maître d’Ouvrage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Référent chez le MOA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13"/>
          </p:nvPr>
        </p:nvSpPr>
        <p:spPr>
          <a:xfrm>
            <a:off x="8581292" y="8308"/>
            <a:ext cx="562708" cy="484062"/>
          </a:xfrm>
        </p:spPr>
        <p:txBody>
          <a:bodyPr>
            <a:normAutofit fontScale="55000" lnSpcReduction="20000"/>
          </a:bodyPr>
          <a:lstStyle/>
          <a:p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1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14"/>
          </p:nvPr>
        </p:nvSpPr>
        <p:spPr>
          <a:xfrm>
            <a:off x="115367" y="614789"/>
            <a:ext cx="6593082" cy="331196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0" lvl="1" indent="0">
              <a:spcBef>
                <a:spcPts val="750"/>
              </a:spcBef>
              <a:buNone/>
            </a:pP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«</a:t>
            </a:r>
            <a:r>
              <a:rPr lang="fr-FR" sz="1600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Nom de l’opération »</a:t>
            </a:r>
          </a:p>
          <a:p>
            <a:endParaRPr lang="fr-FR" dirty="0"/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0" y="-64278"/>
            <a:ext cx="6911266" cy="677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>
                <a:latin typeface="Century Gothic" charset="0"/>
                <a:ea typeface="Century Gothic" charset="0"/>
                <a:cs typeface="Century Gothic" charset="0"/>
              </a:rPr>
              <a:t>Référence n°5</a:t>
            </a:r>
            <a:r>
              <a:rPr lang="fr-FR" sz="2800" dirty="0">
                <a:latin typeface="Century Gothic" charset="0"/>
                <a:ea typeface="Century Gothic" charset="0"/>
                <a:cs typeface="Century Gothic" charset="0"/>
              </a:rPr>
              <a:t> « Lot n° »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C8FA2FC8-4507-4478-B8E8-BB4D1F52D29D}"/>
              </a:ext>
            </a:extLst>
          </p:cNvPr>
          <p:cNvSpPr txBox="1">
            <a:spLocks/>
          </p:cNvSpPr>
          <p:nvPr/>
        </p:nvSpPr>
        <p:spPr>
          <a:xfrm>
            <a:off x="115367" y="4517633"/>
            <a:ext cx="3086100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intérieure	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9A4AD51F-D050-485C-9D8B-1286F2AD5216}"/>
              </a:ext>
            </a:extLst>
          </p:cNvPr>
          <p:cNvSpPr txBox="1">
            <a:spLocks/>
          </p:cNvSpPr>
          <p:nvPr/>
        </p:nvSpPr>
        <p:spPr>
          <a:xfrm>
            <a:off x="3201467" y="4518494"/>
            <a:ext cx="3506982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Espace intérieure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</p:spTree>
    <p:extLst>
      <p:ext uri="{BB962C8B-B14F-4D97-AF65-F5344CB8AC3E}">
        <p14:creationId xmlns:p14="http://schemas.microsoft.com/office/powerpoint/2010/main" val="730374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5367" y="1045602"/>
            <a:ext cx="6593082" cy="3472031"/>
          </a:xfrm>
          <a:ln w="3175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extérieure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97354" y="614790"/>
            <a:ext cx="2260859" cy="6137702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Nature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Lieu d’exécution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Surfaces : </a:t>
            </a:r>
            <a:r>
              <a:rPr lang="fr-FR" sz="9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SH, SU / SDP ou SHON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Mission PRECISE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 la mission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des travaux </a:t>
            </a:r>
          </a:p>
          <a:p>
            <a:pPr algn="ctr"/>
            <a:r>
              <a:rPr lang="fr-FR" sz="1000" i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 </a:t>
            </a:r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€ 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Date début et fin de travaux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Spécificité de l’opération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Avancement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Nom du Maître d’Ouvrage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Référent chez le MOA</a:t>
            </a:r>
          </a:p>
          <a:p>
            <a:pPr lvl="1"/>
            <a:r>
              <a:rPr lang="fr-FR" sz="1000" i="1" dirty="0"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13"/>
          </p:nvPr>
        </p:nvSpPr>
        <p:spPr>
          <a:xfrm>
            <a:off x="8581292" y="8308"/>
            <a:ext cx="562708" cy="484062"/>
          </a:xfrm>
        </p:spPr>
        <p:txBody>
          <a:bodyPr>
            <a:normAutofit fontScale="55000" lnSpcReduction="20000"/>
          </a:bodyPr>
          <a:lstStyle/>
          <a:p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1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14"/>
          </p:nvPr>
        </p:nvSpPr>
        <p:spPr>
          <a:xfrm>
            <a:off x="115367" y="614789"/>
            <a:ext cx="6593082" cy="331196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pPr marL="0" lvl="1" indent="0">
              <a:spcBef>
                <a:spcPts val="750"/>
              </a:spcBef>
              <a:buNone/>
            </a:pP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«</a:t>
            </a:r>
            <a:r>
              <a:rPr lang="fr-FR" sz="1600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fr-FR" sz="1800" dirty="0">
                <a:latin typeface="Century Gothic" charset="0"/>
                <a:ea typeface="Century Gothic" charset="0"/>
                <a:cs typeface="Century Gothic" charset="0"/>
              </a:rPr>
              <a:t>Nom de l’opération »</a:t>
            </a:r>
          </a:p>
          <a:p>
            <a:endParaRPr lang="fr-FR" dirty="0"/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0" y="-64278"/>
            <a:ext cx="6911266" cy="677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>
                <a:latin typeface="Century Gothic" charset="0"/>
                <a:ea typeface="Century Gothic" charset="0"/>
                <a:cs typeface="Century Gothic" charset="0"/>
              </a:rPr>
              <a:t>Référence n°6</a:t>
            </a:r>
            <a:r>
              <a:rPr lang="fr-FR" sz="2800" dirty="0">
                <a:latin typeface="Century Gothic" charset="0"/>
                <a:ea typeface="Century Gothic" charset="0"/>
                <a:cs typeface="Century Gothic" charset="0"/>
              </a:rPr>
              <a:t> « Lot n° »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C8FA2FC8-4507-4478-B8E8-BB4D1F52D29D}"/>
              </a:ext>
            </a:extLst>
          </p:cNvPr>
          <p:cNvSpPr txBox="1">
            <a:spLocks/>
          </p:cNvSpPr>
          <p:nvPr/>
        </p:nvSpPr>
        <p:spPr>
          <a:xfrm>
            <a:off x="115367" y="4517633"/>
            <a:ext cx="3086100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Vue intérieure	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9A4AD51F-D050-485C-9D8B-1286F2AD5216}"/>
              </a:ext>
            </a:extLst>
          </p:cNvPr>
          <p:cNvSpPr txBox="1">
            <a:spLocks/>
          </p:cNvSpPr>
          <p:nvPr/>
        </p:nvSpPr>
        <p:spPr>
          <a:xfrm>
            <a:off x="3201467" y="4518494"/>
            <a:ext cx="3506982" cy="2233997"/>
          </a:xfrm>
          <a:prstGeom prst="rect">
            <a:avLst/>
          </a:prstGeom>
          <a:ln w="3175" cmpd="sng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1800" b="0" kern="12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sz="12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Espace intérieure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Photographie de l’opération en cours ou réalisée ou à défaut image de l’opération</a:t>
            </a:r>
          </a:p>
        </p:txBody>
      </p:sp>
    </p:spTree>
    <p:extLst>
      <p:ext uri="{BB962C8B-B14F-4D97-AF65-F5344CB8AC3E}">
        <p14:creationId xmlns:p14="http://schemas.microsoft.com/office/powerpoint/2010/main" val="31794147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697cc75-1aaa-4b68-a48e-593aa534b56d">
      <Terms xmlns="http://schemas.microsoft.com/office/infopath/2007/PartnerControls"/>
    </lcf76f155ced4ddcb4097134ff3c332f>
    <TaxCatchAll xmlns="a8616a7f-141c-4ed7-8436-c49acd6d9e4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DD6FB597564458181716DCF29E531" ma:contentTypeVersion="12" ma:contentTypeDescription="Crée un document." ma:contentTypeScope="" ma:versionID="3e1ae674fce48319e38b303f8cabf35f">
  <xsd:schema xmlns:xsd="http://www.w3.org/2001/XMLSchema" xmlns:xs="http://www.w3.org/2001/XMLSchema" xmlns:p="http://schemas.microsoft.com/office/2006/metadata/properties" xmlns:ns2="2697cc75-1aaa-4b68-a48e-593aa534b56d" xmlns:ns3="a8616a7f-141c-4ed7-8436-c49acd6d9e48" targetNamespace="http://schemas.microsoft.com/office/2006/metadata/properties" ma:root="true" ma:fieldsID="b047950350c2ec377f3b87cbf1bde3ea" ns2:_="" ns3:_="">
    <xsd:import namespace="2697cc75-1aaa-4b68-a48e-593aa534b56d"/>
    <xsd:import namespace="a8616a7f-141c-4ed7-8436-c49acd6d9e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97cc75-1aaa-4b68-a48e-593aa534b5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b506004d-0bbe-47a6-bbcf-da7378ed4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16a7f-141c-4ed7-8436-c49acd6d9e4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f1aa032-8f29-4be2-acf2-86a7db7eb9f4}" ma:internalName="TaxCatchAll" ma:showField="CatchAllData" ma:web="a8616a7f-141c-4ed7-8436-c49acd6d9e4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C1E64A-E709-4894-ADF4-E28A72C016E2}">
  <ds:schemaRefs>
    <ds:schemaRef ds:uri="http://schemas.microsoft.com/office/2006/metadata/properties"/>
    <ds:schemaRef ds:uri="http://schemas.microsoft.com/office/infopath/2007/PartnerControls"/>
    <ds:schemaRef ds:uri="2697cc75-1aaa-4b68-a48e-593aa534b56d"/>
    <ds:schemaRef ds:uri="a8616a7f-141c-4ed7-8436-c49acd6d9e48"/>
  </ds:schemaRefs>
</ds:datastoreItem>
</file>

<file path=customXml/itemProps2.xml><?xml version="1.0" encoding="utf-8"?>
<ds:datastoreItem xmlns:ds="http://schemas.openxmlformats.org/officeDocument/2006/customXml" ds:itemID="{3D5405BA-CB02-4D8E-8D6B-DA759A4757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97cc75-1aaa-4b68-a48e-593aa534b56d"/>
    <ds:schemaRef ds:uri="a8616a7f-141c-4ed7-8436-c49acd6d9e4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75C8438-8AC3-416A-B4CE-D34D850F40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1130</Words>
  <Application>Microsoft Office PowerPoint</Application>
  <PresentationFormat>Affichage à l'écran (4:3)</PresentationFormat>
  <Paragraphs>357</Paragraphs>
  <Slides>8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Times New Roman</vt:lpstr>
      <vt:lpstr>Trebuchet MS</vt:lpstr>
      <vt:lpstr>Wingdings</vt:lpstr>
      <vt:lpstr>Thème Office</vt:lpstr>
      <vt:lpstr>Travaux liés au Schéma Directeur Technique Electrique et Thermique GH Sud – CHU de Bordeaux</vt:lpstr>
      <vt:lpstr>Mode d’emploi  du cadre de réponse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Itaq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Cadre de réponse LMH</dc:title>
  <dc:creator>Jerome Labbaye</dc:creator>
  <cp:lastModifiedBy>MOREL Gauthier</cp:lastModifiedBy>
  <cp:revision>153</cp:revision>
  <cp:lastPrinted>2019-05-06T08:45:52Z</cp:lastPrinted>
  <dcterms:created xsi:type="dcterms:W3CDTF">2014-09-24T15:37:46Z</dcterms:created>
  <dcterms:modified xsi:type="dcterms:W3CDTF">2026-04-01T12:45:40Z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0x010100F3CDD6FB597564458181716DCF29E531</vt:lpwstr>
  </property>
</Properties>
</file>