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1" r:id="rId4"/>
    <p:sldId id="258" r:id="rId5"/>
    <p:sldId id="259" r:id="rId6"/>
    <p:sldId id="260" r:id="rId7"/>
    <p:sldId id="262" r:id="rId8"/>
    <p:sldId id="263" r:id="rId9"/>
    <p:sldId id="264" r:id="rId10"/>
    <p:sldId id="266" r:id="rId11"/>
    <p:sldId id="265" r:id="rId12"/>
    <p:sldId id="267" r:id="rId13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6A6CF"/>
    <a:srgbClr val="E5E3F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014" autoAdjust="0"/>
    <p:restoredTop sz="94660"/>
  </p:normalViewPr>
  <p:slideViewPr>
    <p:cSldViewPr snapToGrid="0">
      <p:cViewPr varScale="1">
        <p:scale>
          <a:sx n="62" d="100"/>
          <a:sy n="62" d="100"/>
        </p:scale>
        <p:origin x="78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20314D8-9E70-2737-E044-219527D55F7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1234986E-E598-EE72-4E0F-7DF84332B55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9764BDCA-909D-4D5A-1A51-944D2272B6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B8CE90-3456-446E-AE2E-9FCE19A22B4E}" type="datetimeFigureOut">
              <a:rPr lang="fr-FR" smtClean="0"/>
              <a:t>31/03/2026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DD6BE471-68B1-3587-0113-447CBC6AD1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657FB7EA-80D9-84AE-4CB0-8F4DC6649B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43C92F-B8F4-4519-9DE7-B01E9F9A5F2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550105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36D6C5F-9F4C-02A0-8708-36CD97DD5C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3A2D300A-8840-7109-A043-7907E02C873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49D512B0-F507-51E2-2D52-43663D37D0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B8CE90-3456-446E-AE2E-9FCE19A22B4E}" type="datetimeFigureOut">
              <a:rPr lang="fr-FR" smtClean="0"/>
              <a:t>31/03/2026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FAD5182E-70C1-7F00-35C3-269F1EA1F4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5447E560-152C-6336-D888-107155E15A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43C92F-B8F4-4519-9DE7-B01E9F9A5F2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885354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554ABFF6-E3F9-B28D-3D64-A98D937BF2F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33BE487A-9D52-2DD5-5CBD-8E5D2458C11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9F5DAA54-FFED-1379-8461-D7C016A15A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B8CE90-3456-446E-AE2E-9FCE19A22B4E}" type="datetimeFigureOut">
              <a:rPr lang="fr-FR" smtClean="0"/>
              <a:t>31/03/2026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06FF9FFF-9BA9-02BD-6E29-7F562A7163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48241B2-A160-75BE-189A-29F41149A6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43C92F-B8F4-4519-9DE7-B01E9F9A5F2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628415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4718784-D2C0-FB5D-A6D2-C5F24CB49C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844622BF-9E3F-3081-4740-995851F668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E6C0974-CF20-F726-F85D-16B012E525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B8CE90-3456-446E-AE2E-9FCE19A22B4E}" type="datetimeFigureOut">
              <a:rPr lang="fr-FR" smtClean="0"/>
              <a:t>31/03/2026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2BE3429-1B47-5415-CAF4-13338C9F5E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2833C98-B363-E85B-655A-B43BB37C34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43C92F-B8F4-4519-9DE7-B01E9F9A5F2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509883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8E855AA-F0FC-8337-00AB-3F692A3513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43E29772-21EB-95E9-80BF-45EEB2274A9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E1C0A3E-2843-8B71-AB99-B70C2FB09A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B8CE90-3456-446E-AE2E-9FCE19A22B4E}" type="datetimeFigureOut">
              <a:rPr lang="fr-FR" smtClean="0"/>
              <a:t>31/03/2026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F4566191-4FD4-C6DA-75C6-600E54ED36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18A9853-1D17-8794-D742-381A7CCC2F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43C92F-B8F4-4519-9DE7-B01E9F9A5F2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882028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C482D4B-92DE-576E-283A-003630F5DD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DF1F613-F710-21CD-DCB8-D66E6A14C16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65BFD9BB-49DE-B0DA-B195-B8CB349F013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2353845C-8A61-4952-2AB1-0575EE815F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B8CE90-3456-446E-AE2E-9FCE19A22B4E}" type="datetimeFigureOut">
              <a:rPr lang="fr-FR" smtClean="0"/>
              <a:t>31/03/2026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2B894FBE-4AFC-7EE2-3501-7B1D014B4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48FAFF71-0593-C8A3-89F3-94E8B4E0CC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43C92F-B8F4-4519-9DE7-B01E9F9A5F2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829347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603B18A-CA03-48DC-4553-3B95F69BE1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38F6F10-FE0E-CCE8-6195-CF22BB9C60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B525636F-FE67-82BD-7E28-600A8E63390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9D28B53A-2CED-F99D-4AC0-2ADEA0444AB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2DA728C4-F12D-4356-41D8-CEE6D6111BF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3F01A127-3D9C-F949-CC23-BBF342EB48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B8CE90-3456-446E-AE2E-9FCE19A22B4E}" type="datetimeFigureOut">
              <a:rPr lang="fr-FR" smtClean="0"/>
              <a:t>31/03/2026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8C417608-53AE-9603-1476-4429383BE0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A88099FD-CC42-676E-DB79-D558C11BF3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43C92F-B8F4-4519-9DE7-B01E9F9A5F2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86913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DE21FE5-B468-FA94-D838-A0D6B49EB4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9C7AB4A0-FA12-CCE0-3918-CCFB0175A7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B8CE90-3456-446E-AE2E-9FCE19A22B4E}" type="datetimeFigureOut">
              <a:rPr lang="fr-FR" smtClean="0"/>
              <a:t>31/03/2026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B327DFB2-94EC-B4DE-6C45-7E89F500CC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94CAD55C-19C4-32B1-F76A-CC00B01BAD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43C92F-B8F4-4519-9DE7-B01E9F9A5F2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926792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6FDC8E6F-C7AB-DF26-6BBC-BEE085824D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B8CE90-3456-446E-AE2E-9FCE19A22B4E}" type="datetimeFigureOut">
              <a:rPr lang="fr-FR" smtClean="0"/>
              <a:t>31/03/2026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37535D4D-E115-73AA-86C5-36922CADFC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4182B479-72F8-7ED0-0E0F-1AA5A36028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43C92F-B8F4-4519-9DE7-B01E9F9A5F2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362209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A44A2EA-120F-C934-40D0-7FA7D0455A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B5C425D8-FF8C-EF6E-9AE7-249306C789F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6317048E-9DE5-BDBE-1346-EFBC790C572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0A8C89EB-A914-5D3F-3224-DFBCD970AC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B8CE90-3456-446E-AE2E-9FCE19A22B4E}" type="datetimeFigureOut">
              <a:rPr lang="fr-FR" smtClean="0"/>
              <a:t>31/03/2026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A0D5D497-9805-A8AC-2562-DD15402DB6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CE33986C-2E23-FA76-2D11-4C57A60A06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43C92F-B8F4-4519-9DE7-B01E9F9A5F2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024151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459443B-D807-EF20-6ACA-93C5F99E52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1C57EBBB-4748-A78B-7475-2A9E7EB65AD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F39BE393-9A1C-2096-F105-73CFF1D6FFC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1FBB1FA1-F91F-9013-FC6D-9B34EF8056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B8CE90-3456-446E-AE2E-9FCE19A22B4E}" type="datetimeFigureOut">
              <a:rPr lang="fr-FR" smtClean="0"/>
              <a:t>31/03/2026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068BF3FA-73A9-19DA-E4ED-8125B67AD3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3BDCFE12-EF8A-B7D1-9E76-A3BC06C6BF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43C92F-B8F4-4519-9DE7-B01E9F9A5F2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2177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735B2B77-62E3-C6A0-590F-A4DD5AA465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9D9EDC61-5596-4274-AAD0-919D580782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A91ACBA-FC35-B81C-D4EC-90D4AB4CC42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7B8CE90-3456-446E-AE2E-9FCE19A22B4E}" type="datetimeFigureOut">
              <a:rPr lang="fr-FR" smtClean="0"/>
              <a:t>31/03/2026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6DC98FCF-6C29-045E-1ED6-05E49D43B9A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9AB9768-90E3-60F1-19F8-645440C007A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043C92F-B8F4-4519-9DE7-B01E9F9A5F2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103054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 : coins arrondis 4">
            <a:extLst>
              <a:ext uri="{FF2B5EF4-FFF2-40B4-BE49-F238E27FC236}">
                <a16:creationId xmlns:a16="http://schemas.microsoft.com/office/drawing/2014/main" id="{5F098B36-BB07-7BD4-BEE8-AEE5632F4D9A}"/>
              </a:ext>
            </a:extLst>
          </p:cNvPr>
          <p:cNvSpPr/>
          <p:nvPr/>
        </p:nvSpPr>
        <p:spPr>
          <a:xfrm>
            <a:off x="0" y="-685800"/>
            <a:ext cx="12192000" cy="3898232"/>
          </a:xfrm>
          <a:prstGeom prst="roundRect">
            <a:avLst/>
          </a:prstGeom>
          <a:solidFill>
            <a:srgbClr val="E5E3F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99582109-BDE7-DD69-3875-9BE00B74593A}"/>
              </a:ext>
            </a:extLst>
          </p:cNvPr>
          <p:cNvSpPr txBox="1"/>
          <p:nvPr/>
        </p:nvSpPr>
        <p:spPr>
          <a:xfrm>
            <a:off x="0" y="54922"/>
            <a:ext cx="121920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ACCORD-CADRE MONO-ATTRIBUTAIRE DE PRESTATIONS INTELLECTUELLES</a:t>
            </a:r>
          </a:p>
          <a:p>
            <a:pPr algn="ctr"/>
            <a:endParaRPr lang="fr-FR" sz="1200" i="1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algn="ctr"/>
            <a:endParaRPr lang="fr-FR" sz="1200" i="1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algn="ctr"/>
            <a:r>
              <a:rPr lang="fr-FR" sz="1600" b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ACCORD-CADRE </a:t>
            </a:r>
          </a:p>
          <a:p>
            <a:pPr algn="ctr"/>
            <a:r>
              <a:rPr lang="fr-FR" sz="1600" b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SCHÉMA DIRECTEUR IMMOBILIER, PAYSAGER ET ENERGIE</a:t>
            </a:r>
          </a:p>
          <a:p>
            <a:pPr algn="ctr"/>
            <a:r>
              <a:rPr lang="fr-FR" sz="1600" b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VETAGRO SUP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2961D90B-1661-582C-431E-EF9DED97A84D}"/>
              </a:ext>
            </a:extLst>
          </p:cNvPr>
          <p:cNvSpPr txBox="1"/>
          <p:nvPr/>
        </p:nvSpPr>
        <p:spPr>
          <a:xfrm>
            <a:off x="0" y="2700985"/>
            <a:ext cx="12192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Fiches descriptives avec représentation visuelle et graphique des principales réalisations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56687E4D-33B0-03F7-8653-3CB8570766D4}"/>
              </a:ext>
            </a:extLst>
          </p:cNvPr>
          <p:cNvSpPr txBox="1"/>
          <p:nvPr/>
        </p:nvSpPr>
        <p:spPr>
          <a:xfrm>
            <a:off x="-1" y="1675941"/>
            <a:ext cx="12192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b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COMPETENCES </a:t>
            </a:r>
          </a:p>
          <a:p>
            <a:pPr algn="ctr"/>
            <a:r>
              <a:rPr lang="fr-FR" sz="2400" b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ARCHITECTURE, URBANISME, PROGRAMMATION, PAYSAGISME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1BD6FCD0-03F8-7E16-29D6-73BCFD80C358}"/>
              </a:ext>
            </a:extLst>
          </p:cNvPr>
          <p:cNvSpPr txBox="1"/>
          <p:nvPr/>
        </p:nvSpPr>
        <p:spPr>
          <a:xfrm>
            <a:off x="4489784" y="3829320"/>
            <a:ext cx="321243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Page 1 – Expression libre du candidat</a:t>
            </a:r>
          </a:p>
          <a:p>
            <a:r>
              <a:rPr lang="fr-FR" sz="12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Page 2 à 11 – Sélection de 10 références </a:t>
            </a:r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fr-FR" sz="12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3 architecture-urbanisme- schéma directeur</a:t>
            </a:r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fr-FR" sz="12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3 programmation </a:t>
            </a:r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fr-FR" sz="12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2 paysagisme</a:t>
            </a:r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fr-FR" sz="12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1 expertise en énergie/environnement</a:t>
            </a:r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fr-FR" sz="12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1 bien-être animal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67FCCBEA-6D98-3615-C079-3A02FAAB0A35}"/>
              </a:ext>
            </a:extLst>
          </p:cNvPr>
          <p:cNvSpPr txBox="1"/>
          <p:nvPr/>
        </p:nvSpPr>
        <p:spPr>
          <a:xfrm>
            <a:off x="473243" y="6096670"/>
            <a:ext cx="886326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1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Nota : il est attendu du candidat qu’il emploie ce document pour présenter sa sélection de références. </a:t>
            </a:r>
          </a:p>
          <a:p>
            <a:r>
              <a:rPr lang="fr-FR" sz="11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Il peut toutefois compléter au moyen de supports de son choix (book,…)</a:t>
            </a: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EC61EBF8-EFF4-40A3-A449-315718898A23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21721" y="5426374"/>
            <a:ext cx="2577465" cy="1149985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346928604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76347B7-C2D5-53CC-3449-4934943FE3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au 1">
            <a:extLst>
              <a:ext uri="{FF2B5EF4-FFF2-40B4-BE49-F238E27FC236}">
                <a16:creationId xmlns:a16="http://schemas.microsoft.com/office/drawing/2014/main" id="{AB87F86B-5DDA-3182-78CE-B03D5B90188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2732599"/>
              </p:ext>
            </p:extLst>
          </p:nvPr>
        </p:nvGraphicFramePr>
        <p:xfrm>
          <a:off x="251520" y="5373216"/>
          <a:ext cx="11599585" cy="1126232"/>
        </p:xfrm>
        <a:graphic>
          <a:graphicData uri="http://schemas.openxmlformats.org/drawingml/2006/table">
            <a:tbl>
              <a:tblPr/>
              <a:tblGrid>
                <a:gridCol w="2160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360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44241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0848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86351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816768">
                  <a:extLst>
                    <a:ext uri="{9D8B030D-6E8A-4147-A177-3AD203B41FA5}">
                      <a16:colId xmlns:a16="http://schemas.microsoft.com/office/drawing/2014/main" val="3239363465"/>
                    </a:ext>
                  </a:extLst>
                </a:gridCol>
                <a:gridCol w="1058779">
                  <a:extLst>
                    <a:ext uri="{9D8B030D-6E8A-4147-A177-3AD203B41FA5}">
                      <a16:colId xmlns:a16="http://schemas.microsoft.com/office/drawing/2014/main" val="3518337033"/>
                    </a:ext>
                  </a:extLst>
                </a:gridCol>
              </a:tblGrid>
              <a:tr h="288032">
                <a:tc rowSpan="4">
                  <a:txBody>
                    <a:bodyPr/>
                    <a:lstStyle/>
                    <a:p>
                      <a:pPr algn="ctr" fontAlgn="b"/>
                      <a:r>
                        <a:rPr lang="fr-F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3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INTITULE 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5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000" b="1" i="0" u="none" strike="noStrike" dirty="0">
                        <a:solidFill>
                          <a:srgbClr val="000000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rtl="0" fontAlgn="ctr"/>
                      <a:endParaRPr lang="fr-FR" sz="1000" b="0" i="0" u="none" strike="noStrike" dirty="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endParaRPr lang="fr-FR" sz="1000" b="1" i="0" u="none" strike="noStrike" dirty="0">
                        <a:solidFill>
                          <a:srgbClr val="000000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000" b="0" i="0" u="none" strike="noStrike" dirty="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000" b="1" i="0" u="none" strike="noStrike" dirty="0">
                        <a:solidFill>
                          <a:srgbClr val="000000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91721036"/>
                  </a:ext>
                </a:extLst>
              </a:tr>
              <a:tr h="190500">
                <a:tc vMerge="1">
                  <a:txBody>
                    <a:bodyPr/>
                    <a:lstStyle/>
                    <a:p>
                      <a:pPr algn="l" fontAlgn="b"/>
                      <a:endParaRPr lang="fr-FR" sz="1100" b="0" i="0" u="none" strike="noStrike" dirty="0">
                        <a:solidFill>
                          <a:srgbClr val="000000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MAÎTRE D’OUVRAGE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fr-FR" sz="1000" b="0" i="0" u="none" strike="noStrike" dirty="0">
                        <a:solidFill>
                          <a:schemeClr val="tx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SURFACE</a:t>
                      </a:r>
                    </a:p>
                    <a:p>
                      <a:pPr algn="ctr" rtl="0" fontAlgn="ctr"/>
                      <a:r>
                        <a:rPr lang="fr-FR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(m² SU ou SDP)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b="0" i="0" u="none" strike="noStrike" cap="all" baseline="0" dirty="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Campus universitaire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oui</a:t>
                      </a:r>
                      <a:r>
                        <a:rPr lang="fr-FR" sz="1000" b="1" kern="1200" dirty="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 </a:t>
                      </a: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  <a:sym typeface="Wingdings 2" panose="05020102010507070707" pitchFamily="18" charset="2"/>
                        </a:rPr>
                        <a:t> </a:t>
                      </a: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non </a:t>
                      </a: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  <a:sym typeface="Wingdings 2" panose="05020102010507070707" pitchFamily="18" charset="2"/>
                        </a:rPr>
                        <a:t></a:t>
                      </a:r>
                      <a:r>
                        <a:rPr lang="fr-FR" sz="1000" b="1" kern="1200" dirty="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 </a:t>
                      </a:r>
                      <a:endParaRPr lang="fr-FR" sz="1000" b="1" i="0" u="none" strike="noStrike" dirty="0">
                        <a:solidFill>
                          <a:srgbClr val="000000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9550">
                <a:tc vMerge="1">
                  <a:txBody>
                    <a:bodyPr/>
                    <a:lstStyle/>
                    <a:p>
                      <a:pPr algn="ctr" fontAlgn="b"/>
                      <a:endParaRPr lang="fr-FR" sz="1100" b="0" i="0" u="none" strike="noStrike" dirty="0">
                        <a:solidFill>
                          <a:srgbClr val="000000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9525" marR="9525" marT="9525" marB="0" vert="wordArtVert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LIEU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fr-FR" sz="1000" b="0" i="0" u="none" strike="noStrike" dirty="0">
                        <a:solidFill>
                          <a:schemeClr val="tx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AVANCEMENT DU PROJET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fr-FR" sz="10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SITE PERI-URBAIN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oui</a:t>
                      </a:r>
                      <a:r>
                        <a:rPr lang="fr-FR" sz="1000" b="1" kern="1200" dirty="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 </a:t>
                      </a: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  <a:sym typeface="Wingdings 2" panose="05020102010507070707" pitchFamily="18" charset="2"/>
                        </a:rPr>
                        <a:t> </a:t>
                      </a: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non </a:t>
                      </a: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  <a:sym typeface="Wingdings 2" panose="05020102010507070707" pitchFamily="18" charset="2"/>
                        </a:rPr>
                        <a:t></a:t>
                      </a:r>
                      <a:r>
                        <a:rPr lang="fr-FR" sz="1000" b="1" kern="1200" dirty="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 </a:t>
                      </a:r>
                      <a:endParaRPr lang="fr-FR" sz="1000" b="1" i="0" u="none" strike="noStrike" dirty="0">
                        <a:solidFill>
                          <a:srgbClr val="000000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0500">
                <a:tc vMerge="1">
                  <a:txBody>
                    <a:bodyPr/>
                    <a:lstStyle/>
                    <a:p>
                      <a:pPr algn="l" fontAlgn="b"/>
                      <a:endParaRPr lang="fr-FR" sz="1100" b="0" i="0" u="none" strike="noStrike" dirty="0">
                        <a:solidFill>
                          <a:srgbClr val="000000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9525" marR="9525" marT="9525" marB="0" vert="wordArtVert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RÔLE DANS L’OPÉRATION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dirty="0"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COÛT TRAVAUX </a:t>
                      </a: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dirty="0"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€ HT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fr-FR" sz="10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COMPETENCE PAYSAGISME 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000" b="1" i="0" u="none" strike="noStrike" dirty="0">
                        <a:solidFill>
                          <a:srgbClr val="000000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6910805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4DE0078-420B-8E32-9B6C-212EC7EDE8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au 1">
            <a:extLst>
              <a:ext uri="{FF2B5EF4-FFF2-40B4-BE49-F238E27FC236}">
                <a16:creationId xmlns:a16="http://schemas.microsoft.com/office/drawing/2014/main" id="{70C23A4A-6392-E552-560F-5966260E4CD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6056711"/>
              </p:ext>
            </p:extLst>
          </p:nvPr>
        </p:nvGraphicFramePr>
        <p:xfrm>
          <a:off x="251520" y="5373216"/>
          <a:ext cx="11599585" cy="1126232"/>
        </p:xfrm>
        <a:graphic>
          <a:graphicData uri="http://schemas.openxmlformats.org/drawingml/2006/table">
            <a:tbl>
              <a:tblPr/>
              <a:tblGrid>
                <a:gridCol w="2160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360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44241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0848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86351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816768">
                  <a:extLst>
                    <a:ext uri="{9D8B030D-6E8A-4147-A177-3AD203B41FA5}">
                      <a16:colId xmlns:a16="http://schemas.microsoft.com/office/drawing/2014/main" val="3239363465"/>
                    </a:ext>
                  </a:extLst>
                </a:gridCol>
                <a:gridCol w="1058779">
                  <a:extLst>
                    <a:ext uri="{9D8B030D-6E8A-4147-A177-3AD203B41FA5}">
                      <a16:colId xmlns:a16="http://schemas.microsoft.com/office/drawing/2014/main" val="3518337033"/>
                    </a:ext>
                  </a:extLst>
                </a:gridCol>
              </a:tblGrid>
              <a:tr h="288032">
                <a:tc rowSpan="4">
                  <a:txBody>
                    <a:bodyPr/>
                    <a:lstStyle/>
                    <a:p>
                      <a:pPr algn="ctr" fontAlgn="b"/>
                      <a:r>
                        <a:rPr lang="fr-F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10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3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INTITULE 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5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000" b="1" i="0" u="none" strike="noStrike" dirty="0">
                        <a:solidFill>
                          <a:srgbClr val="000000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rtl="0" fontAlgn="ctr"/>
                      <a:endParaRPr lang="fr-FR" sz="1000" b="0" i="0" u="none" strike="noStrike" dirty="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endParaRPr lang="fr-FR" sz="1000" b="1" i="0" u="none" strike="noStrike" dirty="0">
                        <a:solidFill>
                          <a:srgbClr val="000000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000" b="0" i="0" u="none" strike="noStrike" dirty="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000" b="1" i="0" u="none" strike="noStrike" dirty="0">
                        <a:solidFill>
                          <a:srgbClr val="000000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91721036"/>
                  </a:ext>
                </a:extLst>
              </a:tr>
              <a:tr h="190500">
                <a:tc vMerge="1">
                  <a:txBody>
                    <a:bodyPr/>
                    <a:lstStyle/>
                    <a:p>
                      <a:pPr algn="l" fontAlgn="b"/>
                      <a:endParaRPr lang="fr-FR" sz="1100" b="0" i="0" u="none" strike="noStrike" dirty="0">
                        <a:solidFill>
                          <a:srgbClr val="000000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MAÎTRE D’OUVRAGE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fr-FR" sz="1000" b="0" i="0" u="none" strike="noStrike" dirty="0">
                        <a:solidFill>
                          <a:schemeClr val="tx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SURFACE</a:t>
                      </a:r>
                    </a:p>
                    <a:p>
                      <a:pPr algn="ctr" rtl="0" fontAlgn="ctr"/>
                      <a:r>
                        <a:rPr lang="fr-FR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(m² SU ou SDP)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b="0" i="0" u="none" strike="noStrike" cap="all" baseline="0" dirty="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Campus universitaire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oui</a:t>
                      </a:r>
                      <a:r>
                        <a:rPr lang="fr-FR" sz="1000" b="1" kern="1200" dirty="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 </a:t>
                      </a: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  <a:sym typeface="Wingdings 2" panose="05020102010507070707" pitchFamily="18" charset="2"/>
                        </a:rPr>
                        <a:t> </a:t>
                      </a: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non </a:t>
                      </a: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  <a:sym typeface="Wingdings 2" panose="05020102010507070707" pitchFamily="18" charset="2"/>
                        </a:rPr>
                        <a:t></a:t>
                      </a:r>
                      <a:r>
                        <a:rPr lang="fr-FR" sz="1000" b="1" kern="1200" dirty="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 </a:t>
                      </a:r>
                      <a:endParaRPr lang="fr-FR" sz="1000" b="1" i="0" u="none" strike="noStrike" dirty="0">
                        <a:solidFill>
                          <a:srgbClr val="000000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9550">
                <a:tc vMerge="1">
                  <a:txBody>
                    <a:bodyPr/>
                    <a:lstStyle/>
                    <a:p>
                      <a:pPr algn="ctr" fontAlgn="b"/>
                      <a:endParaRPr lang="fr-FR" sz="1100" b="0" i="0" u="none" strike="noStrike" dirty="0">
                        <a:solidFill>
                          <a:srgbClr val="000000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9525" marR="9525" marT="9525" marB="0" vert="wordArtVert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LIEU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fr-FR" sz="1000" b="0" i="0" u="none" strike="noStrike" dirty="0">
                        <a:solidFill>
                          <a:schemeClr val="tx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AVANCEMENT DU PROJET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fr-FR" sz="10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SITE PERI-URBAIN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oui</a:t>
                      </a:r>
                      <a:r>
                        <a:rPr lang="fr-FR" sz="1000" b="1" kern="1200" dirty="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 </a:t>
                      </a: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  <a:sym typeface="Wingdings 2" panose="05020102010507070707" pitchFamily="18" charset="2"/>
                        </a:rPr>
                        <a:t> </a:t>
                      </a: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non </a:t>
                      </a: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  <a:sym typeface="Wingdings 2" panose="05020102010507070707" pitchFamily="18" charset="2"/>
                        </a:rPr>
                        <a:t></a:t>
                      </a:r>
                      <a:r>
                        <a:rPr lang="fr-FR" sz="1000" b="1" kern="1200" dirty="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 </a:t>
                      </a:r>
                      <a:endParaRPr lang="fr-FR" sz="1000" b="1" i="0" u="none" strike="noStrike" dirty="0">
                        <a:solidFill>
                          <a:srgbClr val="000000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0500">
                <a:tc vMerge="1">
                  <a:txBody>
                    <a:bodyPr/>
                    <a:lstStyle/>
                    <a:p>
                      <a:pPr algn="l" fontAlgn="b"/>
                      <a:endParaRPr lang="fr-FR" sz="1100" b="0" i="0" u="none" strike="noStrike" dirty="0">
                        <a:solidFill>
                          <a:srgbClr val="000000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9525" marR="9525" marT="9525" marB="0" vert="wordArtVert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RÔLE DANS L’OPÉRATION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dirty="0"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COÛT TRAVAUX </a:t>
                      </a: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dirty="0"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€ HT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fr-FR" sz="10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COMPETENCE ENERGIE/ENVIRONNEMENT 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000" b="1" i="0" u="none" strike="noStrike" dirty="0">
                        <a:solidFill>
                          <a:srgbClr val="000000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2350611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8460F1-F692-D8D8-AD2F-30E8B335EF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au 1">
            <a:extLst>
              <a:ext uri="{FF2B5EF4-FFF2-40B4-BE49-F238E27FC236}">
                <a16:creationId xmlns:a16="http://schemas.microsoft.com/office/drawing/2014/main" id="{33E20A60-9099-EF73-5F81-055B9EF4E58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7437467"/>
              </p:ext>
            </p:extLst>
          </p:nvPr>
        </p:nvGraphicFramePr>
        <p:xfrm>
          <a:off x="251520" y="5373216"/>
          <a:ext cx="11599585" cy="1126232"/>
        </p:xfrm>
        <a:graphic>
          <a:graphicData uri="http://schemas.openxmlformats.org/drawingml/2006/table">
            <a:tbl>
              <a:tblPr/>
              <a:tblGrid>
                <a:gridCol w="2160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360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44241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0848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86351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816768">
                  <a:extLst>
                    <a:ext uri="{9D8B030D-6E8A-4147-A177-3AD203B41FA5}">
                      <a16:colId xmlns:a16="http://schemas.microsoft.com/office/drawing/2014/main" val="3239363465"/>
                    </a:ext>
                  </a:extLst>
                </a:gridCol>
                <a:gridCol w="1058779">
                  <a:extLst>
                    <a:ext uri="{9D8B030D-6E8A-4147-A177-3AD203B41FA5}">
                      <a16:colId xmlns:a16="http://schemas.microsoft.com/office/drawing/2014/main" val="3518337033"/>
                    </a:ext>
                  </a:extLst>
                </a:gridCol>
              </a:tblGrid>
              <a:tr h="288032">
                <a:tc rowSpan="4">
                  <a:txBody>
                    <a:bodyPr/>
                    <a:lstStyle/>
                    <a:p>
                      <a:pPr algn="ctr" fontAlgn="b"/>
                      <a:r>
                        <a:rPr lang="fr-F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11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3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INTITULE 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5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000" b="1" i="0" u="none" strike="noStrike" dirty="0">
                        <a:solidFill>
                          <a:srgbClr val="000000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rtl="0" fontAlgn="ctr"/>
                      <a:endParaRPr lang="fr-FR" sz="1000" b="0" i="0" u="none" strike="noStrike" dirty="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endParaRPr lang="fr-FR" sz="1000" b="1" i="0" u="none" strike="noStrike" dirty="0">
                        <a:solidFill>
                          <a:srgbClr val="000000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000" b="0" i="0" u="none" strike="noStrike" dirty="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000" b="1" i="0" u="none" strike="noStrike" dirty="0">
                        <a:solidFill>
                          <a:srgbClr val="000000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91721036"/>
                  </a:ext>
                </a:extLst>
              </a:tr>
              <a:tr h="190500">
                <a:tc vMerge="1">
                  <a:txBody>
                    <a:bodyPr/>
                    <a:lstStyle/>
                    <a:p>
                      <a:pPr algn="l" fontAlgn="b"/>
                      <a:endParaRPr lang="fr-FR" sz="1100" b="0" i="0" u="none" strike="noStrike" dirty="0">
                        <a:solidFill>
                          <a:srgbClr val="000000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MAÎTRE D’OUVRAGE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fr-FR" sz="1000" b="0" i="0" u="none" strike="noStrike" dirty="0">
                        <a:solidFill>
                          <a:schemeClr val="tx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SURFACE</a:t>
                      </a:r>
                    </a:p>
                    <a:p>
                      <a:pPr algn="ctr" rtl="0" fontAlgn="ctr"/>
                      <a:r>
                        <a:rPr lang="fr-FR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(m² SU ou SDP)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b="0" i="0" u="none" strike="noStrike" cap="all" baseline="0" dirty="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Campus universitaire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oui</a:t>
                      </a:r>
                      <a:r>
                        <a:rPr lang="fr-FR" sz="1000" b="1" kern="1200" dirty="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 </a:t>
                      </a: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  <a:sym typeface="Wingdings 2" panose="05020102010507070707" pitchFamily="18" charset="2"/>
                        </a:rPr>
                        <a:t> </a:t>
                      </a: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non </a:t>
                      </a: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  <a:sym typeface="Wingdings 2" panose="05020102010507070707" pitchFamily="18" charset="2"/>
                        </a:rPr>
                        <a:t></a:t>
                      </a:r>
                      <a:r>
                        <a:rPr lang="fr-FR" sz="1000" b="1" kern="1200" dirty="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 </a:t>
                      </a:r>
                      <a:endParaRPr lang="fr-FR" sz="1000" b="1" i="0" u="none" strike="noStrike" dirty="0">
                        <a:solidFill>
                          <a:srgbClr val="000000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9550">
                <a:tc vMerge="1">
                  <a:txBody>
                    <a:bodyPr/>
                    <a:lstStyle/>
                    <a:p>
                      <a:pPr algn="ctr" fontAlgn="b"/>
                      <a:endParaRPr lang="fr-FR" sz="1100" b="0" i="0" u="none" strike="noStrike" dirty="0">
                        <a:solidFill>
                          <a:srgbClr val="000000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9525" marR="9525" marT="9525" marB="0" vert="wordArtVert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LIEU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fr-FR" sz="1000" b="0" i="0" u="none" strike="noStrike" dirty="0">
                        <a:solidFill>
                          <a:schemeClr val="tx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AVANCEMENT DU PROJET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fr-FR" sz="10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SITE PERI-URBAIN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oui</a:t>
                      </a:r>
                      <a:r>
                        <a:rPr lang="fr-FR" sz="1000" b="1" kern="1200" dirty="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 </a:t>
                      </a: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  <a:sym typeface="Wingdings 2" panose="05020102010507070707" pitchFamily="18" charset="2"/>
                        </a:rPr>
                        <a:t> </a:t>
                      </a: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non </a:t>
                      </a: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  <a:sym typeface="Wingdings 2" panose="05020102010507070707" pitchFamily="18" charset="2"/>
                        </a:rPr>
                        <a:t></a:t>
                      </a:r>
                      <a:r>
                        <a:rPr lang="fr-FR" sz="1000" b="1" kern="1200" dirty="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 </a:t>
                      </a:r>
                      <a:endParaRPr lang="fr-FR" sz="1000" b="1" i="0" u="none" strike="noStrike" dirty="0">
                        <a:solidFill>
                          <a:srgbClr val="000000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0500">
                <a:tc vMerge="1">
                  <a:txBody>
                    <a:bodyPr/>
                    <a:lstStyle/>
                    <a:p>
                      <a:pPr algn="l" fontAlgn="b"/>
                      <a:endParaRPr lang="fr-FR" sz="1100" b="0" i="0" u="none" strike="noStrike" dirty="0">
                        <a:solidFill>
                          <a:srgbClr val="000000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9525" marR="9525" marT="9525" marB="0" vert="wordArtVert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RÔLE DANS L’OPÉRATION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dirty="0"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COÛT TRAVAUX </a:t>
                      </a: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dirty="0"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€ HT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fr-FR" sz="10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COMPETENCE BIEN-ETRE ANIMAL 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000" b="1" i="0" u="none" strike="noStrike" dirty="0">
                        <a:solidFill>
                          <a:srgbClr val="000000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112746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au 1">
            <a:extLst>
              <a:ext uri="{FF2B5EF4-FFF2-40B4-BE49-F238E27FC236}">
                <a16:creationId xmlns:a16="http://schemas.microsoft.com/office/drawing/2014/main" id="{819CBB52-3D2A-70D1-39A5-EE1BAF83AD2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7359570"/>
              </p:ext>
            </p:extLst>
          </p:nvPr>
        </p:nvGraphicFramePr>
        <p:xfrm>
          <a:off x="251520" y="5373215"/>
          <a:ext cx="11599585" cy="1137206"/>
        </p:xfrm>
        <a:graphic>
          <a:graphicData uri="http://schemas.openxmlformats.org/drawingml/2006/table">
            <a:tbl>
              <a:tblPr/>
              <a:tblGrid>
                <a:gridCol w="2160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360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88995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17108">
                <a:tc rowSpan="2">
                  <a:txBody>
                    <a:bodyPr/>
                    <a:lstStyle/>
                    <a:p>
                      <a:pPr algn="ctr" fontAlgn="b"/>
                      <a:r>
                        <a:rPr lang="fr-F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3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Expression libre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91721036"/>
                  </a:ext>
                </a:extLst>
              </a:tr>
              <a:tr h="820098">
                <a:tc vMerge="1">
                  <a:txBody>
                    <a:bodyPr/>
                    <a:lstStyle/>
                    <a:p>
                      <a:pPr algn="l" fontAlgn="b"/>
                      <a:endParaRPr lang="fr-FR" sz="1100" b="0" i="0" u="none" strike="noStrike" dirty="0">
                        <a:solidFill>
                          <a:srgbClr val="000000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rtl="0" fontAlgn="ctr"/>
                      <a:endParaRPr lang="fr-FR" sz="1000" b="1" i="0" u="none" strike="noStrike" kern="1200" dirty="0">
                        <a:solidFill>
                          <a:schemeClr val="tx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endParaRPr lang="fr-FR" sz="1000" b="0" i="0" u="none" strike="noStrike" dirty="0">
                        <a:solidFill>
                          <a:schemeClr val="tx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774996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CB8A52-8D49-DB2D-F728-0257B2302C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au 1">
            <a:extLst>
              <a:ext uri="{FF2B5EF4-FFF2-40B4-BE49-F238E27FC236}">
                <a16:creationId xmlns:a16="http://schemas.microsoft.com/office/drawing/2014/main" id="{EC7F62CF-1402-8183-88FD-600C9994E53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2411414"/>
              </p:ext>
            </p:extLst>
          </p:nvPr>
        </p:nvGraphicFramePr>
        <p:xfrm>
          <a:off x="251520" y="5373216"/>
          <a:ext cx="11599585" cy="1126232"/>
        </p:xfrm>
        <a:graphic>
          <a:graphicData uri="http://schemas.openxmlformats.org/drawingml/2006/table">
            <a:tbl>
              <a:tblPr/>
              <a:tblGrid>
                <a:gridCol w="2160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360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44241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0848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86351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816768">
                  <a:extLst>
                    <a:ext uri="{9D8B030D-6E8A-4147-A177-3AD203B41FA5}">
                      <a16:colId xmlns:a16="http://schemas.microsoft.com/office/drawing/2014/main" val="3239363465"/>
                    </a:ext>
                  </a:extLst>
                </a:gridCol>
                <a:gridCol w="1058779">
                  <a:extLst>
                    <a:ext uri="{9D8B030D-6E8A-4147-A177-3AD203B41FA5}">
                      <a16:colId xmlns:a16="http://schemas.microsoft.com/office/drawing/2014/main" val="3518337033"/>
                    </a:ext>
                  </a:extLst>
                </a:gridCol>
              </a:tblGrid>
              <a:tr h="288032">
                <a:tc rowSpan="4">
                  <a:txBody>
                    <a:bodyPr/>
                    <a:lstStyle/>
                    <a:p>
                      <a:pPr algn="ctr" fontAlgn="b"/>
                      <a:r>
                        <a:rPr lang="fr-F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3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INTITULE 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5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000" b="1" i="0" u="none" strike="noStrike" dirty="0">
                        <a:solidFill>
                          <a:srgbClr val="000000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rtl="0" fontAlgn="ctr"/>
                      <a:endParaRPr lang="fr-FR" sz="1000" b="0" i="0" u="none" strike="noStrike" dirty="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endParaRPr lang="fr-FR" sz="1000" b="1" i="0" u="none" strike="noStrike" dirty="0">
                        <a:solidFill>
                          <a:srgbClr val="000000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000" b="0" i="0" u="none" strike="noStrike" dirty="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000" b="1" i="0" u="none" strike="noStrike" dirty="0">
                        <a:solidFill>
                          <a:srgbClr val="000000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91721036"/>
                  </a:ext>
                </a:extLst>
              </a:tr>
              <a:tr h="190500">
                <a:tc vMerge="1">
                  <a:txBody>
                    <a:bodyPr/>
                    <a:lstStyle/>
                    <a:p>
                      <a:pPr algn="l" fontAlgn="b"/>
                      <a:endParaRPr lang="fr-FR" sz="1100" b="0" i="0" u="none" strike="noStrike" dirty="0">
                        <a:solidFill>
                          <a:srgbClr val="000000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MAÎTRE D’OUVRAGE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fr-FR" sz="1000" b="0" i="0" u="none" strike="noStrike" dirty="0">
                        <a:solidFill>
                          <a:schemeClr val="tx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SURFACE</a:t>
                      </a:r>
                    </a:p>
                    <a:p>
                      <a:pPr algn="ctr" rtl="0" fontAlgn="ctr"/>
                      <a:r>
                        <a:rPr lang="fr-FR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(m² SU ou SDP)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b="0" i="0" u="none" strike="noStrike" cap="all" baseline="0" dirty="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Campus universitaire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oui</a:t>
                      </a:r>
                      <a:r>
                        <a:rPr lang="fr-FR" sz="1000" b="1" kern="1200" dirty="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 </a:t>
                      </a: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  <a:sym typeface="Wingdings 2" panose="05020102010507070707" pitchFamily="18" charset="2"/>
                        </a:rPr>
                        <a:t> </a:t>
                      </a: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non </a:t>
                      </a: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  <a:sym typeface="Wingdings 2" panose="05020102010507070707" pitchFamily="18" charset="2"/>
                        </a:rPr>
                        <a:t></a:t>
                      </a:r>
                      <a:r>
                        <a:rPr lang="fr-FR" sz="1000" b="1" kern="1200" dirty="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 </a:t>
                      </a:r>
                      <a:endParaRPr lang="fr-FR" sz="1000" b="1" i="0" u="none" strike="noStrike" dirty="0">
                        <a:solidFill>
                          <a:srgbClr val="000000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9550">
                <a:tc vMerge="1">
                  <a:txBody>
                    <a:bodyPr/>
                    <a:lstStyle/>
                    <a:p>
                      <a:pPr algn="ctr" fontAlgn="b"/>
                      <a:endParaRPr lang="fr-FR" sz="1100" b="0" i="0" u="none" strike="noStrike" dirty="0">
                        <a:solidFill>
                          <a:srgbClr val="000000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9525" marR="9525" marT="9525" marB="0" vert="wordArtVert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LIEU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fr-FR" sz="1000" b="0" i="0" u="none" strike="noStrike" dirty="0">
                        <a:solidFill>
                          <a:schemeClr val="tx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AVANCEMENT DU PROJET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fr-FR" sz="10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SITE PERI-URBAIN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oui</a:t>
                      </a:r>
                      <a:r>
                        <a:rPr lang="fr-FR" sz="1000" b="1" kern="1200" dirty="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 </a:t>
                      </a: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  <a:sym typeface="Wingdings 2" panose="05020102010507070707" pitchFamily="18" charset="2"/>
                        </a:rPr>
                        <a:t> </a:t>
                      </a: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non </a:t>
                      </a: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  <a:sym typeface="Wingdings 2" panose="05020102010507070707" pitchFamily="18" charset="2"/>
                        </a:rPr>
                        <a:t></a:t>
                      </a:r>
                      <a:r>
                        <a:rPr lang="fr-FR" sz="1000" b="1" kern="1200" dirty="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 </a:t>
                      </a:r>
                      <a:endParaRPr lang="fr-FR" sz="1000" b="1" i="0" u="none" strike="noStrike" dirty="0">
                        <a:solidFill>
                          <a:srgbClr val="000000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0500">
                <a:tc vMerge="1">
                  <a:txBody>
                    <a:bodyPr/>
                    <a:lstStyle/>
                    <a:p>
                      <a:pPr algn="l" fontAlgn="b"/>
                      <a:endParaRPr lang="fr-FR" sz="1100" b="0" i="0" u="none" strike="noStrike" dirty="0">
                        <a:solidFill>
                          <a:srgbClr val="000000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9525" marR="9525" marT="9525" marB="0" vert="wordArtVert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RÔLE DANS L’OPÉRATION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dirty="0"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COÛT TRAVAUX </a:t>
                      </a: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dirty="0"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€ HT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fr-FR" sz="10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COMPETENCE ARCHITECTURE-URBANISME 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000" b="1" i="0" u="none" strike="noStrike" dirty="0">
                        <a:solidFill>
                          <a:srgbClr val="000000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819500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B46D543-7038-DFC4-C42F-349441961E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au 1">
            <a:extLst>
              <a:ext uri="{FF2B5EF4-FFF2-40B4-BE49-F238E27FC236}">
                <a16:creationId xmlns:a16="http://schemas.microsoft.com/office/drawing/2014/main" id="{D43D2C64-1C7B-38C7-38E7-C76291111BC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28963545"/>
              </p:ext>
            </p:extLst>
          </p:nvPr>
        </p:nvGraphicFramePr>
        <p:xfrm>
          <a:off x="251520" y="5373216"/>
          <a:ext cx="11599585" cy="1126232"/>
        </p:xfrm>
        <a:graphic>
          <a:graphicData uri="http://schemas.openxmlformats.org/drawingml/2006/table">
            <a:tbl>
              <a:tblPr/>
              <a:tblGrid>
                <a:gridCol w="2160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360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44241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0848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86351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816768">
                  <a:extLst>
                    <a:ext uri="{9D8B030D-6E8A-4147-A177-3AD203B41FA5}">
                      <a16:colId xmlns:a16="http://schemas.microsoft.com/office/drawing/2014/main" val="3239363465"/>
                    </a:ext>
                  </a:extLst>
                </a:gridCol>
                <a:gridCol w="1058779">
                  <a:extLst>
                    <a:ext uri="{9D8B030D-6E8A-4147-A177-3AD203B41FA5}">
                      <a16:colId xmlns:a16="http://schemas.microsoft.com/office/drawing/2014/main" val="3518337033"/>
                    </a:ext>
                  </a:extLst>
                </a:gridCol>
              </a:tblGrid>
              <a:tr h="288032">
                <a:tc rowSpan="4">
                  <a:txBody>
                    <a:bodyPr/>
                    <a:lstStyle/>
                    <a:p>
                      <a:pPr algn="ctr" fontAlgn="b"/>
                      <a:r>
                        <a:rPr lang="fr-F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3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INTITULE 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5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000" b="1" i="0" u="none" strike="noStrike" dirty="0">
                        <a:solidFill>
                          <a:srgbClr val="000000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rtl="0" fontAlgn="ctr"/>
                      <a:endParaRPr lang="fr-FR" sz="1000" b="0" i="0" u="none" strike="noStrike" dirty="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endParaRPr lang="fr-FR" sz="1000" b="1" i="0" u="none" strike="noStrike" dirty="0">
                        <a:solidFill>
                          <a:srgbClr val="000000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000" b="0" i="0" u="none" strike="noStrike" dirty="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000" b="1" i="0" u="none" strike="noStrike" dirty="0">
                        <a:solidFill>
                          <a:srgbClr val="000000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91721036"/>
                  </a:ext>
                </a:extLst>
              </a:tr>
              <a:tr h="190500">
                <a:tc vMerge="1">
                  <a:txBody>
                    <a:bodyPr/>
                    <a:lstStyle/>
                    <a:p>
                      <a:pPr algn="l" fontAlgn="b"/>
                      <a:endParaRPr lang="fr-FR" sz="1100" b="0" i="0" u="none" strike="noStrike" dirty="0">
                        <a:solidFill>
                          <a:srgbClr val="000000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MAÎTRE D’OUVRAGE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fr-FR" sz="1000" b="0" i="0" u="none" strike="noStrike" dirty="0">
                        <a:solidFill>
                          <a:schemeClr val="tx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SURFACE</a:t>
                      </a:r>
                    </a:p>
                    <a:p>
                      <a:pPr algn="ctr" rtl="0" fontAlgn="ctr"/>
                      <a:r>
                        <a:rPr lang="fr-FR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(m² SU ou SDP)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b="0" i="0" u="none" strike="noStrike" cap="all" baseline="0" dirty="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Campus universitaire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oui</a:t>
                      </a:r>
                      <a:r>
                        <a:rPr lang="fr-FR" sz="1000" b="1" kern="1200" dirty="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 </a:t>
                      </a: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  <a:sym typeface="Wingdings 2" panose="05020102010507070707" pitchFamily="18" charset="2"/>
                        </a:rPr>
                        <a:t> </a:t>
                      </a: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non </a:t>
                      </a: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  <a:sym typeface="Wingdings 2" panose="05020102010507070707" pitchFamily="18" charset="2"/>
                        </a:rPr>
                        <a:t></a:t>
                      </a:r>
                      <a:r>
                        <a:rPr lang="fr-FR" sz="1000" b="1" kern="1200" dirty="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 </a:t>
                      </a:r>
                      <a:endParaRPr lang="fr-FR" sz="1000" b="1" i="0" u="none" strike="noStrike" dirty="0">
                        <a:solidFill>
                          <a:srgbClr val="000000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9550">
                <a:tc vMerge="1">
                  <a:txBody>
                    <a:bodyPr/>
                    <a:lstStyle/>
                    <a:p>
                      <a:pPr algn="ctr" fontAlgn="b"/>
                      <a:endParaRPr lang="fr-FR" sz="1100" b="0" i="0" u="none" strike="noStrike" dirty="0">
                        <a:solidFill>
                          <a:srgbClr val="000000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9525" marR="9525" marT="9525" marB="0" vert="wordArtVert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LIEU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fr-FR" sz="1000" b="0" i="0" u="none" strike="noStrike" dirty="0">
                        <a:solidFill>
                          <a:schemeClr val="tx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AVANCEMENT DU PROJET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SITE PERI-URBAIN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oui</a:t>
                      </a:r>
                      <a:r>
                        <a:rPr lang="fr-FR" sz="1000" b="1" kern="1200" dirty="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 </a:t>
                      </a: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  <a:sym typeface="Wingdings 2" panose="05020102010507070707" pitchFamily="18" charset="2"/>
                        </a:rPr>
                        <a:t> </a:t>
                      </a: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non </a:t>
                      </a: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  <a:sym typeface="Wingdings 2" panose="05020102010507070707" pitchFamily="18" charset="2"/>
                        </a:rPr>
                        <a:t></a:t>
                      </a:r>
                      <a:r>
                        <a:rPr lang="fr-FR" sz="1000" b="1" kern="1200" dirty="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 </a:t>
                      </a:r>
                      <a:endParaRPr lang="fr-FR" sz="1000" b="1" i="0" u="none" strike="noStrike" dirty="0">
                        <a:solidFill>
                          <a:srgbClr val="000000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0500">
                <a:tc vMerge="1">
                  <a:txBody>
                    <a:bodyPr/>
                    <a:lstStyle/>
                    <a:p>
                      <a:pPr algn="l" fontAlgn="b"/>
                      <a:endParaRPr lang="fr-FR" sz="1100" b="0" i="0" u="none" strike="noStrike" dirty="0">
                        <a:solidFill>
                          <a:srgbClr val="000000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9525" marR="9525" marT="9525" marB="0" vert="wordArtVert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RÔLE DANS L’OPÉRATION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dirty="0"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COÛT TRAVAUX </a:t>
                      </a: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dirty="0"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€ HT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fr-FR" sz="10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COMPETENCE ARCHITECTURE-URBANISME  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000" b="1" i="0" u="none" strike="noStrike" dirty="0">
                        <a:solidFill>
                          <a:srgbClr val="000000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331462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89F140-04D1-D6EC-227B-1A09518B6F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au 1">
            <a:extLst>
              <a:ext uri="{FF2B5EF4-FFF2-40B4-BE49-F238E27FC236}">
                <a16:creationId xmlns:a16="http://schemas.microsoft.com/office/drawing/2014/main" id="{46CEE9E0-82AF-99E0-3028-72B9C4ADB70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0868971"/>
              </p:ext>
            </p:extLst>
          </p:nvPr>
        </p:nvGraphicFramePr>
        <p:xfrm>
          <a:off x="251520" y="5373216"/>
          <a:ext cx="11599585" cy="1126232"/>
        </p:xfrm>
        <a:graphic>
          <a:graphicData uri="http://schemas.openxmlformats.org/drawingml/2006/table">
            <a:tbl>
              <a:tblPr/>
              <a:tblGrid>
                <a:gridCol w="2160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360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44241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0848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86351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816768">
                  <a:extLst>
                    <a:ext uri="{9D8B030D-6E8A-4147-A177-3AD203B41FA5}">
                      <a16:colId xmlns:a16="http://schemas.microsoft.com/office/drawing/2014/main" val="3239363465"/>
                    </a:ext>
                  </a:extLst>
                </a:gridCol>
                <a:gridCol w="1058779">
                  <a:extLst>
                    <a:ext uri="{9D8B030D-6E8A-4147-A177-3AD203B41FA5}">
                      <a16:colId xmlns:a16="http://schemas.microsoft.com/office/drawing/2014/main" val="3518337033"/>
                    </a:ext>
                  </a:extLst>
                </a:gridCol>
              </a:tblGrid>
              <a:tr h="288032">
                <a:tc rowSpan="4">
                  <a:txBody>
                    <a:bodyPr/>
                    <a:lstStyle/>
                    <a:p>
                      <a:pPr algn="ctr" fontAlgn="b"/>
                      <a:r>
                        <a:rPr lang="fr-F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3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INTITULE 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5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000" b="1" i="0" u="none" strike="noStrike" dirty="0">
                        <a:solidFill>
                          <a:srgbClr val="000000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rtl="0" fontAlgn="ctr"/>
                      <a:endParaRPr lang="fr-FR" sz="1000" b="0" i="0" u="none" strike="noStrike" dirty="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endParaRPr lang="fr-FR" sz="1000" b="1" i="0" u="none" strike="noStrike" dirty="0">
                        <a:solidFill>
                          <a:srgbClr val="000000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000" b="0" i="0" u="none" strike="noStrike" dirty="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000" b="1" i="0" u="none" strike="noStrike" dirty="0">
                        <a:solidFill>
                          <a:srgbClr val="000000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91721036"/>
                  </a:ext>
                </a:extLst>
              </a:tr>
              <a:tr h="190500">
                <a:tc vMerge="1">
                  <a:txBody>
                    <a:bodyPr/>
                    <a:lstStyle/>
                    <a:p>
                      <a:pPr algn="l" fontAlgn="b"/>
                      <a:endParaRPr lang="fr-FR" sz="1100" b="0" i="0" u="none" strike="noStrike" dirty="0">
                        <a:solidFill>
                          <a:srgbClr val="000000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MAÎTRE D’OUVRAGE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fr-FR" sz="1000" b="0" i="0" u="none" strike="noStrike" dirty="0">
                        <a:solidFill>
                          <a:schemeClr val="tx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SURFACE</a:t>
                      </a:r>
                    </a:p>
                    <a:p>
                      <a:pPr algn="ctr" rtl="0" fontAlgn="ctr"/>
                      <a:r>
                        <a:rPr lang="fr-FR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(m² SU ou SDP)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b="0" i="0" u="none" strike="noStrike" cap="all" baseline="0" dirty="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Campus universitaire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oui</a:t>
                      </a:r>
                      <a:r>
                        <a:rPr lang="fr-FR" sz="1000" b="1" kern="1200" dirty="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 </a:t>
                      </a: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  <a:sym typeface="Wingdings 2" panose="05020102010507070707" pitchFamily="18" charset="2"/>
                        </a:rPr>
                        <a:t> </a:t>
                      </a: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non </a:t>
                      </a: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  <a:sym typeface="Wingdings 2" panose="05020102010507070707" pitchFamily="18" charset="2"/>
                        </a:rPr>
                        <a:t></a:t>
                      </a:r>
                      <a:r>
                        <a:rPr lang="fr-FR" sz="1000" b="1" kern="1200" dirty="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 </a:t>
                      </a:r>
                      <a:endParaRPr lang="fr-FR" sz="1000" b="1" i="0" u="none" strike="noStrike" dirty="0">
                        <a:solidFill>
                          <a:srgbClr val="000000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9550">
                <a:tc vMerge="1">
                  <a:txBody>
                    <a:bodyPr/>
                    <a:lstStyle/>
                    <a:p>
                      <a:pPr algn="ctr" fontAlgn="b"/>
                      <a:endParaRPr lang="fr-FR" sz="1100" b="0" i="0" u="none" strike="noStrike" dirty="0">
                        <a:solidFill>
                          <a:srgbClr val="000000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9525" marR="9525" marT="9525" marB="0" vert="wordArtVert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LIEU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fr-FR" sz="1000" b="0" i="0" u="none" strike="noStrike" dirty="0">
                        <a:solidFill>
                          <a:schemeClr val="tx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AVANCEMENT DU PROJET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SITE PERI-URBAIN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oui</a:t>
                      </a:r>
                      <a:r>
                        <a:rPr lang="fr-FR" sz="1000" b="1" kern="1200" dirty="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 </a:t>
                      </a: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  <a:sym typeface="Wingdings 2" panose="05020102010507070707" pitchFamily="18" charset="2"/>
                        </a:rPr>
                        <a:t> </a:t>
                      </a: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non </a:t>
                      </a: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  <a:sym typeface="Wingdings 2" panose="05020102010507070707" pitchFamily="18" charset="2"/>
                        </a:rPr>
                        <a:t></a:t>
                      </a:r>
                      <a:r>
                        <a:rPr lang="fr-FR" sz="1000" b="1" kern="1200" dirty="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 </a:t>
                      </a:r>
                      <a:endParaRPr lang="fr-FR" sz="1000" b="1" i="0" u="none" strike="noStrike" dirty="0">
                        <a:solidFill>
                          <a:srgbClr val="000000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0500">
                <a:tc vMerge="1">
                  <a:txBody>
                    <a:bodyPr/>
                    <a:lstStyle/>
                    <a:p>
                      <a:pPr algn="l" fontAlgn="b"/>
                      <a:endParaRPr lang="fr-FR" sz="1100" b="0" i="0" u="none" strike="noStrike" dirty="0">
                        <a:solidFill>
                          <a:srgbClr val="000000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9525" marR="9525" marT="9525" marB="0" vert="wordArtVert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RÔLE DANS L’OPÉRATION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dirty="0"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COÛT TRAVAUX </a:t>
                      </a: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dirty="0"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€ HT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fr-FR" sz="10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COMPETENCE ARCHITECTURE-URBANISME  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000" b="1" i="0" u="none" strike="noStrike" dirty="0">
                        <a:solidFill>
                          <a:srgbClr val="000000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004081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57F346-2F91-CD9F-1487-4C3EF30B02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au 1">
            <a:extLst>
              <a:ext uri="{FF2B5EF4-FFF2-40B4-BE49-F238E27FC236}">
                <a16:creationId xmlns:a16="http://schemas.microsoft.com/office/drawing/2014/main" id="{56C9F75A-3C14-DACF-BE7E-2FD29B89FCC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68868114"/>
              </p:ext>
            </p:extLst>
          </p:nvPr>
        </p:nvGraphicFramePr>
        <p:xfrm>
          <a:off x="251520" y="5373216"/>
          <a:ext cx="11599585" cy="1126232"/>
        </p:xfrm>
        <a:graphic>
          <a:graphicData uri="http://schemas.openxmlformats.org/drawingml/2006/table">
            <a:tbl>
              <a:tblPr/>
              <a:tblGrid>
                <a:gridCol w="2160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360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44241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0848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86351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816768">
                  <a:extLst>
                    <a:ext uri="{9D8B030D-6E8A-4147-A177-3AD203B41FA5}">
                      <a16:colId xmlns:a16="http://schemas.microsoft.com/office/drawing/2014/main" val="3239363465"/>
                    </a:ext>
                  </a:extLst>
                </a:gridCol>
                <a:gridCol w="1058779">
                  <a:extLst>
                    <a:ext uri="{9D8B030D-6E8A-4147-A177-3AD203B41FA5}">
                      <a16:colId xmlns:a16="http://schemas.microsoft.com/office/drawing/2014/main" val="3518337033"/>
                    </a:ext>
                  </a:extLst>
                </a:gridCol>
              </a:tblGrid>
              <a:tr h="288032">
                <a:tc rowSpan="4">
                  <a:txBody>
                    <a:bodyPr/>
                    <a:lstStyle/>
                    <a:p>
                      <a:pPr algn="ctr" fontAlgn="b"/>
                      <a:r>
                        <a:rPr lang="fr-F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3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INTITULE 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5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000" b="1" i="0" u="none" strike="noStrike" dirty="0">
                        <a:solidFill>
                          <a:srgbClr val="000000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rtl="0" fontAlgn="ctr"/>
                      <a:endParaRPr lang="fr-FR" sz="1000" b="0" i="0" u="none" strike="noStrike" dirty="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endParaRPr lang="fr-FR" sz="1000" b="1" i="0" u="none" strike="noStrike" dirty="0">
                        <a:solidFill>
                          <a:srgbClr val="000000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000" b="0" i="0" u="none" strike="noStrike" dirty="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000" b="1" i="0" u="none" strike="noStrike" dirty="0">
                        <a:solidFill>
                          <a:srgbClr val="000000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91721036"/>
                  </a:ext>
                </a:extLst>
              </a:tr>
              <a:tr h="190500">
                <a:tc vMerge="1">
                  <a:txBody>
                    <a:bodyPr/>
                    <a:lstStyle/>
                    <a:p>
                      <a:pPr algn="l" fontAlgn="b"/>
                      <a:endParaRPr lang="fr-FR" sz="1100" b="0" i="0" u="none" strike="noStrike" dirty="0">
                        <a:solidFill>
                          <a:srgbClr val="000000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MAÎTRE D’OUVRAGE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fr-FR" sz="1000" b="0" i="0" u="none" strike="noStrike" dirty="0">
                        <a:solidFill>
                          <a:schemeClr val="tx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SURFACE</a:t>
                      </a:r>
                    </a:p>
                    <a:p>
                      <a:pPr algn="ctr" rtl="0" fontAlgn="ctr"/>
                      <a:r>
                        <a:rPr lang="fr-FR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(m² SU ou SDP)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b="0" i="0" u="none" strike="noStrike" cap="all" baseline="0" dirty="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Campus universitaire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oui</a:t>
                      </a:r>
                      <a:r>
                        <a:rPr lang="fr-FR" sz="1000" b="1" kern="1200" dirty="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 </a:t>
                      </a: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  <a:sym typeface="Wingdings 2" panose="05020102010507070707" pitchFamily="18" charset="2"/>
                        </a:rPr>
                        <a:t> </a:t>
                      </a: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non </a:t>
                      </a: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  <a:sym typeface="Wingdings 2" panose="05020102010507070707" pitchFamily="18" charset="2"/>
                        </a:rPr>
                        <a:t></a:t>
                      </a:r>
                      <a:r>
                        <a:rPr lang="fr-FR" sz="1000" b="1" kern="1200" dirty="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 </a:t>
                      </a:r>
                      <a:endParaRPr lang="fr-FR" sz="1000" b="1" i="0" u="none" strike="noStrike" dirty="0">
                        <a:solidFill>
                          <a:srgbClr val="000000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9550">
                <a:tc vMerge="1">
                  <a:txBody>
                    <a:bodyPr/>
                    <a:lstStyle/>
                    <a:p>
                      <a:pPr algn="ctr" fontAlgn="b"/>
                      <a:endParaRPr lang="fr-FR" sz="1100" b="0" i="0" u="none" strike="noStrike" dirty="0">
                        <a:solidFill>
                          <a:srgbClr val="000000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9525" marR="9525" marT="9525" marB="0" vert="wordArtVert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LIEU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fr-FR" sz="1000" b="0" i="0" u="none" strike="noStrike" dirty="0">
                        <a:solidFill>
                          <a:schemeClr val="tx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AVANCEMENT DU PROJET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fr-FR" sz="10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SITE PERI-URBAIN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oui</a:t>
                      </a:r>
                      <a:r>
                        <a:rPr lang="fr-FR" sz="1000" b="1" kern="1200" dirty="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 </a:t>
                      </a: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  <a:sym typeface="Wingdings 2" panose="05020102010507070707" pitchFamily="18" charset="2"/>
                        </a:rPr>
                        <a:t> </a:t>
                      </a: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non </a:t>
                      </a: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  <a:sym typeface="Wingdings 2" panose="05020102010507070707" pitchFamily="18" charset="2"/>
                        </a:rPr>
                        <a:t></a:t>
                      </a:r>
                      <a:r>
                        <a:rPr lang="fr-FR" sz="1000" b="1" kern="1200" dirty="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 </a:t>
                      </a:r>
                      <a:endParaRPr lang="fr-FR" sz="1000" b="1" i="0" u="none" strike="noStrike" dirty="0">
                        <a:solidFill>
                          <a:srgbClr val="000000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0500">
                <a:tc vMerge="1">
                  <a:txBody>
                    <a:bodyPr/>
                    <a:lstStyle/>
                    <a:p>
                      <a:pPr algn="l" fontAlgn="b"/>
                      <a:endParaRPr lang="fr-FR" sz="1100" b="0" i="0" u="none" strike="noStrike" dirty="0">
                        <a:solidFill>
                          <a:srgbClr val="000000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9525" marR="9525" marT="9525" marB="0" vert="wordArtVert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RÔLE DANS L’OPÉRATION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dirty="0"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COÛT TRAVAUX </a:t>
                      </a: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dirty="0"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€ HT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fr-FR" sz="10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COMPETENCE PROGRAMMATION 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000" b="1" i="0" u="none" strike="noStrike" dirty="0">
                        <a:solidFill>
                          <a:srgbClr val="000000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0684217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531E7C6-244B-D4AD-DCCA-67430613CA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au 1">
            <a:extLst>
              <a:ext uri="{FF2B5EF4-FFF2-40B4-BE49-F238E27FC236}">
                <a16:creationId xmlns:a16="http://schemas.microsoft.com/office/drawing/2014/main" id="{5971FEE9-9E2B-ED52-43E6-C9EB81CFA89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6027999"/>
              </p:ext>
            </p:extLst>
          </p:nvPr>
        </p:nvGraphicFramePr>
        <p:xfrm>
          <a:off x="251520" y="5373216"/>
          <a:ext cx="11599585" cy="1126232"/>
        </p:xfrm>
        <a:graphic>
          <a:graphicData uri="http://schemas.openxmlformats.org/drawingml/2006/table">
            <a:tbl>
              <a:tblPr/>
              <a:tblGrid>
                <a:gridCol w="2160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360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44241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0848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86351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816768">
                  <a:extLst>
                    <a:ext uri="{9D8B030D-6E8A-4147-A177-3AD203B41FA5}">
                      <a16:colId xmlns:a16="http://schemas.microsoft.com/office/drawing/2014/main" val="3239363465"/>
                    </a:ext>
                  </a:extLst>
                </a:gridCol>
                <a:gridCol w="1058779">
                  <a:extLst>
                    <a:ext uri="{9D8B030D-6E8A-4147-A177-3AD203B41FA5}">
                      <a16:colId xmlns:a16="http://schemas.microsoft.com/office/drawing/2014/main" val="3518337033"/>
                    </a:ext>
                  </a:extLst>
                </a:gridCol>
              </a:tblGrid>
              <a:tr h="288032">
                <a:tc rowSpan="4">
                  <a:txBody>
                    <a:bodyPr/>
                    <a:lstStyle/>
                    <a:p>
                      <a:pPr algn="ctr" fontAlgn="b"/>
                      <a:r>
                        <a:rPr lang="fr-F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3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INTITULE 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5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000" b="1" i="0" u="none" strike="noStrike" dirty="0">
                        <a:solidFill>
                          <a:srgbClr val="000000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rtl="0" fontAlgn="ctr"/>
                      <a:endParaRPr lang="fr-FR" sz="1000" b="0" i="0" u="none" strike="noStrike" dirty="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endParaRPr lang="fr-FR" sz="1000" b="1" i="0" u="none" strike="noStrike" dirty="0">
                        <a:solidFill>
                          <a:srgbClr val="000000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000" b="0" i="0" u="none" strike="noStrike" dirty="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000" b="1" i="0" u="none" strike="noStrike" dirty="0">
                        <a:solidFill>
                          <a:srgbClr val="000000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91721036"/>
                  </a:ext>
                </a:extLst>
              </a:tr>
              <a:tr h="190500">
                <a:tc vMerge="1">
                  <a:txBody>
                    <a:bodyPr/>
                    <a:lstStyle/>
                    <a:p>
                      <a:pPr algn="l" fontAlgn="b"/>
                      <a:endParaRPr lang="fr-FR" sz="1100" b="0" i="0" u="none" strike="noStrike" dirty="0">
                        <a:solidFill>
                          <a:srgbClr val="000000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MAÎTRE D’OUVRAGE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fr-FR" sz="1000" b="0" i="0" u="none" strike="noStrike" dirty="0">
                        <a:solidFill>
                          <a:schemeClr val="tx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SURFACE</a:t>
                      </a:r>
                    </a:p>
                    <a:p>
                      <a:pPr algn="ctr" rtl="0" fontAlgn="ctr"/>
                      <a:r>
                        <a:rPr lang="fr-FR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(m² SU ou SDP)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b="0" i="0" u="none" strike="noStrike" cap="all" baseline="0" dirty="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Campus universitaire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oui</a:t>
                      </a:r>
                      <a:r>
                        <a:rPr lang="fr-FR" sz="1000" b="1" kern="1200" dirty="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 </a:t>
                      </a: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  <a:sym typeface="Wingdings 2" panose="05020102010507070707" pitchFamily="18" charset="2"/>
                        </a:rPr>
                        <a:t> </a:t>
                      </a: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non </a:t>
                      </a: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  <a:sym typeface="Wingdings 2" panose="05020102010507070707" pitchFamily="18" charset="2"/>
                        </a:rPr>
                        <a:t></a:t>
                      </a:r>
                      <a:r>
                        <a:rPr lang="fr-FR" sz="1000" b="1" kern="1200" dirty="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 </a:t>
                      </a:r>
                      <a:endParaRPr lang="fr-FR" sz="1000" b="1" i="0" u="none" strike="noStrike" dirty="0">
                        <a:solidFill>
                          <a:srgbClr val="000000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9550">
                <a:tc vMerge="1">
                  <a:txBody>
                    <a:bodyPr/>
                    <a:lstStyle/>
                    <a:p>
                      <a:pPr algn="ctr" fontAlgn="b"/>
                      <a:endParaRPr lang="fr-FR" sz="1100" b="0" i="0" u="none" strike="noStrike" dirty="0">
                        <a:solidFill>
                          <a:srgbClr val="000000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9525" marR="9525" marT="9525" marB="0" vert="wordArtVert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LIEU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fr-FR" sz="1000" b="0" i="0" u="none" strike="noStrike" dirty="0">
                        <a:solidFill>
                          <a:schemeClr val="tx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AVANCEMENT DU PROJET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fr-FR" sz="10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SITE PERI-URBAIN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oui</a:t>
                      </a:r>
                      <a:r>
                        <a:rPr lang="fr-FR" sz="1000" b="1" kern="1200" dirty="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 </a:t>
                      </a: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  <a:sym typeface="Wingdings 2" panose="05020102010507070707" pitchFamily="18" charset="2"/>
                        </a:rPr>
                        <a:t> </a:t>
                      </a: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non </a:t>
                      </a: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  <a:sym typeface="Wingdings 2" panose="05020102010507070707" pitchFamily="18" charset="2"/>
                        </a:rPr>
                        <a:t></a:t>
                      </a:r>
                      <a:r>
                        <a:rPr lang="fr-FR" sz="1000" b="1" kern="1200" dirty="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 </a:t>
                      </a:r>
                      <a:endParaRPr lang="fr-FR" sz="1000" b="1" i="0" u="none" strike="noStrike" dirty="0">
                        <a:solidFill>
                          <a:srgbClr val="000000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0500">
                <a:tc vMerge="1">
                  <a:txBody>
                    <a:bodyPr/>
                    <a:lstStyle/>
                    <a:p>
                      <a:pPr algn="l" fontAlgn="b"/>
                      <a:endParaRPr lang="fr-FR" sz="1100" b="0" i="0" u="none" strike="noStrike" dirty="0">
                        <a:solidFill>
                          <a:srgbClr val="000000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9525" marR="9525" marT="9525" marB="0" vert="wordArtVert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RÔLE DANS L’OPÉRATION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dirty="0"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COÛT TRAVAUX </a:t>
                      </a: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dirty="0"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€ HT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fr-FR" sz="10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COMPETENCE PROGRAMMATION 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000" b="1" i="0" u="none" strike="noStrike" dirty="0">
                        <a:solidFill>
                          <a:srgbClr val="000000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7346523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DF78E56-EC43-FEF0-92A6-52584C1989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au 1">
            <a:extLst>
              <a:ext uri="{FF2B5EF4-FFF2-40B4-BE49-F238E27FC236}">
                <a16:creationId xmlns:a16="http://schemas.microsoft.com/office/drawing/2014/main" id="{00414596-AD4D-A97E-658C-4732A12FADB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3918885"/>
              </p:ext>
            </p:extLst>
          </p:nvPr>
        </p:nvGraphicFramePr>
        <p:xfrm>
          <a:off x="251520" y="5373216"/>
          <a:ext cx="11599585" cy="1126232"/>
        </p:xfrm>
        <a:graphic>
          <a:graphicData uri="http://schemas.openxmlformats.org/drawingml/2006/table">
            <a:tbl>
              <a:tblPr/>
              <a:tblGrid>
                <a:gridCol w="2160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360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44241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0848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86351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816768">
                  <a:extLst>
                    <a:ext uri="{9D8B030D-6E8A-4147-A177-3AD203B41FA5}">
                      <a16:colId xmlns:a16="http://schemas.microsoft.com/office/drawing/2014/main" val="3239363465"/>
                    </a:ext>
                  </a:extLst>
                </a:gridCol>
                <a:gridCol w="1058779">
                  <a:extLst>
                    <a:ext uri="{9D8B030D-6E8A-4147-A177-3AD203B41FA5}">
                      <a16:colId xmlns:a16="http://schemas.microsoft.com/office/drawing/2014/main" val="3518337033"/>
                    </a:ext>
                  </a:extLst>
                </a:gridCol>
              </a:tblGrid>
              <a:tr h="288032">
                <a:tc rowSpan="4">
                  <a:txBody>
                    <a:bodyPr/>
                    <a:lstStyle/>
                    <a:p>
                      <a:pPr algn="ctr" fontAlgn="b"/>
                      <a:r>
                        <a:rPr lang="fr-F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3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INTITULE 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5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000" b="1" i="0" u="none" strike="noStrike" dirty="0">
                        <a:solidFill>
                          <a:srgbClr val="000000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rtl="0" fontAlgn="ctr"/>
                      <a:endParaRPr lang="fr-FR" sz="1000" b="0" i="0" u="none" strike="noStrike" dirty="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endParaRPr lang="fr-FR" sz="1000" b="1" i="0" u="none" strike="noStrike" dirty="0">
                        <a:solidFill>
                          <a:srgbClr val="000000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000" b="0" i="0" u="none" strike="noStrike" dirty="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000" b="1" i="0" u="none" strike="noStrike" dirty="0">
                        <a:solidFill>
                          <a:srgbClr val="000000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91721036"/>
                  </a:ext>
                </a:extLst>
              </a:tr>
              <a:tr h="190500">
                <a:tc vMerge="1">
                  <a:txBody>
                    <a:bodyPr/>
                    <a:lstStyle/>
                    <a:p>
                      <a:pPr algn="l" fontAlgn="b"/>
                      <a:endParaRPr lang="fr-FR" sz="1100" b="0" i="0" u="none" strike="noStrike" dirty="0">
                        <a:solidFill>
                          <a:srgbClr val="000000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MAÎTRE D’OUVRAGE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fr-FR" sz="1000" b="0" i="0" u="none" strike="noStrike" dirty="0">
                        <a:solidFill>
                          <a:schemeClr val="tx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SURFACE</a:t>
                      </a:r>
                    </a:p>
                    <a:p>
                      <a:pPr algn="ctr" rtl="0" fontAlgn="ctr"/>
                      <a:r>
                        <a:rPr lang="fr-FR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(m² SU ou SDP)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b="0" i="0" u="none" strike="noStrike" cap="all" baseline="0" dirty="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Campus universitaire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oui</a:t>
                      </a:r>
                      <a:r>
                        <a:rPr lang="fr-FR" sz="1000" b="1" kern="1200" dirty="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 </a:t>
                      </a: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  <a:sym typeface="Wingdings 2" panose="05020102010507070707" pitchFamily="18" charset="2"/>
                        </a:rPr>
                        <a:t> </a:t>
                      </a: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non </a:t>
                      </a: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  <a:sym typeface="Wingdings 2" panose="05020102010507070707" pitchFamily="18" charset="2"/>
                        </a:rPr>
                        <a:t></a:t>
                      </a:r>
                      <a:r>
                        <a:rPr lang="fr-FR" sz="1000" b="1" kern="1200" dirty="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 </a:t>
                      </a:r>
                      <a:endParaRPr lang="fr-FR" sz="1000" b="1" i="0" u="none" strike="noStrike" dirty="0">
                        <a:solidFill>
                          <a:srgbClr val="000000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9550">
                <a:tc vMerge="1">
                  <a:txBody>
                    <a:bodyPr/>
                    <a:lstStyle/>
                    <a:p>
                      <a:pPr algn="ctr" fontAlgn="b"/>
                      <a:endParaRPr lang="fr-FR" sz="1100" b="0" i="0" u="none" strike="noStrike" dirty="0">
                        <a:solidFill>
                          <a:srgbClr val="000000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9525" marR="9525" marT="9525" marB="0" vert="wordArtVert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LIEU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fr-FR" sz="1000" b="0" i="0" u="none" strike="noStrike" dirty="0">
                        <a:solidFill>
                          <a:schemeClr val="tx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AVANCEMENT DU PROJET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fr-FR" sz="10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SITE PERI-URBAIN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oui</a:t>
                      </a:r>
                      <a:r>
                        <a:rPr lang="fr-FR" sz="1000" b="1" kern="1200" dirty="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 </a:t>
                      </a: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  <a:sym typeface="Wingdings 2" panose="05020102010507070707" pitchFamily="18" charset="2"/>
                        </a:rPr>
                        <a:t> </a:t>
                      </a: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non </a:t>
                      </a: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  <a:sym typeface="Wingdings 2" panose="05020102010507070707" pitchFamily="18" charset="2"/>
                        </a:rPr>
                        <a:t></a:t>
                      </a:r>
                      <a:r>
                        <a:rPr lang="fr-FR" sz="1000" b="1" kern="1200" dirty="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 </a:t>
                      </a:r>
                      <a:endParaRPr lang="fr-FR" sz="1000" b="1" i="0" u="none" strike="noStrike" dirty="0">
                        <a:solidFill>
                          <a:srgbClr val="000000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0500">
                <a:tc vMerge="1">
                  <a:txBody>
                    <a:bodyPr/>
                    <a:lstStyle/>
                    <a:p>
                      <a:pPr algn="l" fontAlgn="b"/>
                      <a:endParaRPr lang="fr-FR" sz="1100" b="0" i="0" u="none" strike="noStrike" dirty="0">
                        <a:solidFill>
                          <a:srgbClr val="000000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9525" marR="9525" marT="9525" marB="0" vert="wordArtVert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RÔLE DANS L’OPÉRATION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dirty="0"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COÛT TRAVAUX </a:t>
                      </a: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dirty="0"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€ HT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fr-FR" sz="10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COMPETENCE PROGRAMMATION 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000" b="1" i="0" u="none" strike="noStrike" dirty="0">
                        <a:solidFill>
                          <a:srgbClr val="000000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767342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DA1F1A-F511-76B8-4AA2-61376F9788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au 1">
            <a:extLst>
              <a:ext uri="{FF2B5EF4-FFF2-40B4-BE49-F238E27FC236}">
                <a16:creationId xmlns:a16="http://schemas.microsoft.com/office/drawing/2014/main" id="{B1243349-6A26-8EFC-380B-C2A514FE1DF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6846867"/>
              </p:ext>
            </p:extLst>
          </p:nvPr>
        </p:nvGraphicFramePr>
        <p:xfrm>
          <a:off x="251520" y="5373216"/>
          <a:ext cx="11599585" cy="1126232"/>
        </p:xfrm>
        <a:graphic>
          <a:graphicData uri="http://schemas.openxmlformats.org/drawingml/2006/table">
            <a:tbl>
              <a:tblPr/>
              <a:tblGrid>
                <a:gridCol w="2160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360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44241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0848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86351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816768">
                  <a:extLst>
                    <a:ext uri="{9D8B030D-6E8A-4147-A177-3AD203B41FA5}">
                      <a16:colId xmlns:a16="http://schemas.microsoft.com/office/drawing/2014/main" val="3239363465"/>
                    </a:ext>
                  </a:extLst>
                </a:gridCol>
                <a:gridCol w="1058779">
                  <a:extLst>
                    <a:ext uri="{9D8B030D-6E8A-4147-A177-3AD203B41FA5}">
                      <a16:colId xmlns:a16="http://schemas.microsoft.com/office/drawing/2014/main" val="3518337033"/>
                    </a:ext>
                  </a:extLst>
                </a:gridCol>
              </a:tblGrid>
              <a:tr h="288032">
                <a:tc rowSpan="4">
                  <a:txBody>
                    <a:bodyPr/>
                    <a:lstStyle/>
                    <a:p>
                      <a:pPr algn="ctr" fontAlgn="b"/>
                      <a:r>
                        <a:rPr lang="fr-F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3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INTITULE 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5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000" b="1" i="0" u="none" strike="noStrike" dirty="0">
                        <a:solidFill>
                          <a:srgbClr val="000000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rtl="0" fontAlgn="ctr"/>
                      <a:endParaRPr lang="fr-FR" sz="1000" b="0" i="0" u="none" strike="noStrike" dirty="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endParaRPr lang="fr-FR" sz="1000" b="1" i="0" u="none" strike="noStrike" dirty="0">
                        <a:solidFill>
                          <a:srgbClr val="000000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000" b="0" i="0" u="none" strike="noStrike" dirty="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000" b="1" i="0" u="none" strike="noStrike" dirty="0">
                        <a:solidFill>
                          <a:srgbClr val="000000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91721036"/>
                  </a:ext>
                </a:extLst>
              </a:tr>
              <a:tr h="190500">
                <a:tc vMerge="1">
                  <a:txBody>
                    <a:bodyPr/>
                    <a:lstStyle/>
                    <a:p>
                      <a:pPr algn="l" fontAlgn="b"/>
                      <a:endParaRPr lang="fr-FR" sz="1100" b="0" i="0" u="none" strike="noStrike" dirty="0">
                        <a:solidFill>
                          <a:srgbClr val="000000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MAÎTRE D’OUVRAGE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fr-FR" sz="1000" b="0" i="0" u="none" strike="noStrike" dirty="0">
                        <a:solidFill>
                          <a:schemeClr val="tx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SURFACE</a:t>
                      </a:r>
                    </a:p>
                    <a:p>
                      <a:pPr algn="ctr" rtl="0" fontAlgn="ctr"/>
                      <a:r>
                        <a:rPr lang="fr-FR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(m² SU ou SDP)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b="0" i="0" u="none" strike="noStrike" cap="all" baseline="0" dirty="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Campus universitaire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oui</a:t>
                      </a:r>
                      <a:r>
                        <a:rPr lang="fr-FR" sz="1000" b="1" kern="1200" dirty="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 </a:t>
                      </a: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  <a:sym typeface="Wingdings 2" panose="05020102010507070707" pitchFamily="18" charset="2"/>
                        </a:rPr>
                        <a:t> </a:t>
                      </a: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non </a:t>
                      </a: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  <a:sym typeface="Wingdings 2" panose="05020102010507070707" pitchFamily="18" charset="2"/>
                        </a:rPr>
                        <a:t></a:t>
                      </a:r>
                      <a:r>
                        <a:rPr lang="fr-FR" sz="1000" b="1" kern="1200" dirty="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 </a:t>
                      </a:r>
                      <a:endParaRPr lang="fr-FR" sz="1000" b="1" i="0" u="none" strike="noStrike" dirty="0">
                        <a:solidFill>
                          <a:srgbClr val="000000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9550">
                <a:tc vMerge="1">
                  <a:txBody>
                    <a:bodyPr/>
                    <a:lstStyle/>
                    <a:p>
                      <a:pPr algn="ctr" fontAlgn="b"/>
                      <a:endParaRPr lang="fr-FR" sz="1100" b="0" i="0" u="none" strike="noStrike" dirty="0">
                        <a:solidFill>
                          <a:srgbClr val="000000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9525" marR="9525" marT="9525" marB="0" vert="wordArtVert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LIEU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fr-FR" sz="1000" b="0" i="0" u="none" strike="noStrike" dirty="0">
                        <a:solidFill>
                          <a:schemeClr val="tx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AVANCEMENT DU PROJET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fr-FR" sz="10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SITE PERI-URBAIN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oui</a:t>
                      </a:r>
                      <a:r>
                        <a:rPr lang="fr-FR" sz="1000" b="1" kern="1200" dirty="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 </a:t>
                      </a: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  <a:sym typeface="Wingdings 2" panose="05020102010507070707" pitchFamily="18" charset="2"/>
                        </a:rPr>
                        <a:t> </a:t>
                      </a: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non </a:t>
                      </a: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  <a:sym typeface="Wingdings 2" panose="05020102010507070707" pitchFamily="18" charset="2"/>
                        </a:rPr>
                        <a:t></a:t>
                      </a:r>
                      <a:r>
                        <a:rPr lang="fr-FR" sz="1000" b="1" kern="1200" dirty="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 </a:t>
                      </a:r>
                      <a:endParaRPr lang="fr-FR" sz="1000" b="1" i="0" u="none" strike="noStrike" dirty="0">
                        <a:solidFill>
                          <a:srgbClr val="000000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0500">
                <a:tc vMerge="1">
                  <a:txBody>
                    <a:bodyPr/>
                    <a:lstStyle/>
                    <a:p>
                      <a:pPr algn="l" fontAlgn="b"/>
                      <a:endParaRPr lang="fr-FR" sz="1100" b="0" i="0" u="none" strike="noStrike" dirty="0">
                        <a:solidFill>
                          <a:srgbClr val="000000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9525" marR="9525" marT="9525" marB="0" vert="wordArtVert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RÔLE DANS L’OPÉRATION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dirty="0"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COÛT TRAVAUX </a:t>
                      </a: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dirty="0"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€ HT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fr-FR" sz="10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COMPETENCE PAYSAGISME 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000" b="1" i="0" u="none" strike="noStrike" dirty="0">
                        <a:solidFill>
                          <a:srgbClr val="000000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40270344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89</TotalTime>
  <Words>515</Words>
  <Application>Microsoft Office PowerPoint</Application>
  <PresentationFormat>Grand écran</PresentationFormat>
  <Paragraphs>211</Paragraphs>
  <Slides>12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12</vt:i4>
      </vt:variant>
    </vt:vector>
  </HeadingPairs>
  <TitlesOfParts>
    <vt:vector size="19" baseType="lpstr">
      <vt:lpstr>Aptos</vt:lpstr>
      <vt:lpstr>Aptos Display</vt:lpstr>
      <vt:lpstr>Arial</vt:lpstr>
      <vt:lpstr>Roboto</vt:lpstr>
      <vt:lpstr>Wingdings</vt:lpstr>
      <vt:lpstr>Wingdings 2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Camille Chatelard</dc:creator>
  <cp:lastModifiedBy>Estelle PIETRANICO</cp:lastModifiedBy>
  <cp:revision>6</cp:revision>
  <dcterms:created xsi:type="dcterms:W3CDTF">2026-03-06T10:46:08Z</dcterms:created>
  <dcterms:modified xsi:type="dcterms:W3CDTF">2026-03-31T12:27:43Z</dcterms:modified>
</cp:coreProperties>
</file>