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6"/>
  </p:sldMasterIdLst>
  <p:sldIdLst>
    <p:sldId id="256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54F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65E732-8C2F-4911-AE65-8DA293B7AA52}" v="6" dt="2026-02-04T17:45:19.6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1644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6/11/relationships/changesInfo" Target="changesInfos/changesInfo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orian Parent" userId="a51cc3aa-963b-4fce-86b4-1a44247ca244" providerId="ADAL" clId="{AD69ACD7-EA98-4658-8463-54673FA12C7C}"/>
    <pc:docChg chg="undo custSel addSld delSld modSld">
      <pc:chgData name="Florian Parent" userId="a51cc3aa-963b-4fce-86b4-1a44247ca244" providerId="ADAL" clId="{AD69ACD7-EA98-4658-8463-54673FA12C7C}" dt="2026-02-04T17:45:19.640" v="156"/>
      <pc:docMkLst>
        <pc:docMk/>
      </pc:docMkLst>
      <pc:sldChg chg="addSp delSp modSp mod">
        <pc:chgData name="Florian Parent" userId="a51cc3aa-963b-4fce-86b4-1a44247ca244" providerId="ADAL" clId="{AD69ACD7-EA98-4658-8463-54673FA12C7C}" dt="2026-02-04T17:44:55.428" v="150" actId="20577"/>
        <pc:sldMkLst>
          <pc:docMk/>
          <pc:sldMk cId="186738389" sldId="256"/>
        </pc:sldMkLst>
        <pc:spChg chg="mod">
          <ac:chgData name="Florian Parent" userId="a51cc3aa-963b-4fce-86b4-1a44247ca244" providerId="ADAL" clId="{AD69ACD7-EA98-4658-8463-54673FA12C7C}" dt="2026-02-04T17:44:55.428" v="150" actId="20577"/>
          <ac:spMkLst>
            <pc:docMk/>
            <pc:sldMk cId="186738389" sldId="256"/>
            <ac:spMk id="12" creationId="{CC689C06-39BA-DAAC-15EF-F302A0AE185B}"/>
          </ac:spMkLst>
        </pc:spChg>
        <pc:picChg chg="add mod">
          <ac:chgData name="Florian Parent" userId="a51cc3aa-963b-4fce-86b4-1a44247ca244" providerId="ADAL" clId="{AD69ACD7-EA98-4658-8463-54673FA12C7C}" dt="2026-02-04T17:44:28.197" v="120" actId="1076"/>
          <ac:picMkLst>
            <pc:docMk/>
            <pc:sldMk cId="186738389" sldId="256"/>
            <ac:picMk id="4" creationId="{BE33E1B1-C749-F69C-D59D-C352CB38121F}"/>
          </ac:picMkLst>
        </pc:picChg>
        <pc:picChg chg="add del mod ord">
          <ac:chgData name="Florian Parent" userId="a51cc3aa-963b-4fce-86b4-1a44247ca244" providerId="ADAL" clId="{AD69ACD7-EA98-4658-8463-54673FA12C7C}" dt="2026-02-04T17:44:23.925" v="118" actId="478"/>
          <ac:picMkLst>
            <pc:docMk/>
            <pc:sldMk cId="186738389" sldId="256"/>
            <ac:picMk id="8" creationId="{CBF1A3DC-08B4-8513-2D73-E9CEC0AB6956}"/>
          </ac:picMkLst>
        </pc:picChg>
      </pc:sldChg>
      <pc:sldChg chg="addSp delSp modSp mod">
        <pc:chgData name="Florian Parent" userId="a51cc3aa-963b-4fce-86b4-1a44247ca244" providerId="ADAL" clId="{AD69ACD7-EA98-4658-8463-54673FA12C7C}" dt="2026-02-04T17:45:10.120" v="152"/>
        <pc:sldMkLst>
          <pc:docMk/>
          <pc:sldMk cId="1668739442" sldId="259"/>
        </pc:sldMkLst>
        <pc:spChg chg="add mod">
          <ac:chgData name="Florian Parent" userId="a51cc3aa-963b-4fce-86b4-1a44247ca244" providerId="ADAL" clId="{AD69ACD7-EA98-4658-8463-54673FA12C7C}" dt="2026-02-04T17:45:10.120" v="152"/>
          <ac:spMkLst>
            <pc:docMk/>
            <pc:sldMk cId="1668739442" sldId="259"/>
            <ac:spMk id="2" creationId="{421B7E2E-98B4-A474-CDDD-EEB88C1077EF}"/>
          </ac:spMkLst>
        </pc:spChg>
        <pc:spChg chg="del">
          <ac:chgData name="Florian Parent" userId="a51cc3aa-963b-4fce-86b4-1a44247ca244" providerId="ADAL" clId="{AD69ACD7-EA98-4658-8463-54673FA12C7C}" dt="2026-02-04T17:45:09.546" v="151" actId="478"/>
          <ac:spMkLst>
            <pc:docMk/>
            <pc:sldMk cId="1668739442" sldId="259"/>
            <ac:spMk id="12" creationId="{4DDEF8CD-168F-A69A-E7B2-7313E84D900C}"/>
          </ac:spMkLst>
        </pc:spChg>
      </pc:sldChg>
      <pc:sldChg chg="addSp delSp modSp mod">
        <pc:chgData name="Florian Parent" userId="a51cc3aa-963b-4fce-86b4-1a44247ca244" providerId="ADAL" clId="{AD69ACD7-EA98-4658-8463-54673FA12C7C}" dt="2026-02-04T17:45:15.302" v="154"/>
        <pc:sldMkLst>
          <pc:docMk/>
          <pc:sldMk cId="115145182" sldId="260"/>
        </pc:sldMkLst>
        <pc:spChg chg="add mod">
          <ac:chgData name="Florian Parent" userId="a51cc3aa-963b-4fce-86b4-1a44247ca244" providerId="ADAL" clId="{AD69ACD7-EA98-4658-8463-54673FA12C7C}" dt="2026-02-04T17:45:15.302" v="154"/>
          <ac:spMkLst>
            <pc:docMk/>
            <pc:sldMk cId="115145182" sldId="260"/>
            <ac:spMk id="2" creationId="{D5DBB2CD-3E8F-67AC-926A-7F43C12A766E}"/>
          </ac:spMkLst>
        </pc:spChg>
        <pc:spChg chg="del">
          <ac:chgData name="Florian Parent" userId="a51cc3aa-963b-4fce-86b4-1a44247ca244" providerId="ADAL" clId="{AD69ACD7-EA98-4658-8463-54673FA12C7C}" dt="2026-02-04T17:45:15.113" v="153" actId="478"/>
          <ac:spMkLst>
            <pc:docMk/>
            <pc:sldMk cId="115145182" sldId="260"/>
            <ac:spMk id="12" creationId="{F3D20C58-953D-5098-AC55-8154801F2253}"/>
          </ac:spMkLst>
        </pc:spChg>
      </pc:sldChg>
      <pc:sldChg chg="addSp delSp modSp mod">
        <pc:chgData name="Florian Parent" userId="a51cc3aa-963b-4fce-86b4-1a44247ca244" providerId="ADAL" clId="{AD69ACD7-EA98-4658-8463-54673FA12C7C}" dt="2026-02-04T17:45:19.640" v="156"/>
        <pc:sldMkLst>
          <pc:docMk/>
          <pc:sldMk cId="1205820494" sldId="261"/>
        </pc:sldMkLst>
        <pc:spChg chg="add mod">
          <ac:chgData name="Florian Parent" userId="a51cc3aa-963b-4fce-86b4-1a44247ca244" providerId="ADAL" clId="{AD69ACD7-EA98-4658-8463-54673FA12C7C}" dt="2026-02-04T17:45:19.640" v="156"/>
          <ac:spMkLst>
            <pc:docMk/>
            <pc:sldMk cId="1205820494" sldId="261"/>
            <ac:spMk id="2" creationId="{864CF58A-1C0D-733D-4797-3AF88DB5E2B5}"/>
          </ac:spMkLst>
        </pc:spChg>
        <pc:spChg chg="del">
          <ac:chgData name="Florian Parent" userId="a51cc3aa-963b-4fce-86b4-1a44247ca244" providerId="ADAL" clId="{AD69ACD7-EA98-4658-8463-54673FA12C7C}" dt="2026-02-04T17:45:19.383" v="155" actId="478"/>
          <ac:spMkLst>
            <pc:docMk/>
            <pc:sldMk cId="1205820494" sldId="261"/>
            <ac:spMk id="12" creationId="{F1A9C536-C1D4-5112-B941-B55B2FDC786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EE6B2-9CDB-4867-942B-1A3880A78CA7}" type="datetimeFigureOut">
              <a:rPr lang="fr-FR" smtClean="0"/>
              <a:t>04/02/2026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92141-E733-429E-8161-1FED59456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063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EE6B2-9CDB-4867-942B-1A3880A78CA7}" type="datetimeFigureOut">
              <a:rPr lang="fr-FR" smtClean="0"/>
              <a:t>04/02/2026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92141-E733-429E-8161-1FED59456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451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EE6B2-9CDB-4867-942B-1A3880A78CA7}" type="datetimeFigureOut">
              <a:rPr lang="fr-FR" smtClean="0"/>
              <a:t>04/02/2026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92141-E733-429E-8161-1FED59456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6649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EE6B2-9CDB-4867-942B-1A3880A78CA7}" type="datetimeFigureOut">
              <a:rPr lang="fr-FR" smtClean="0"/>
              <a:t>04/02/2026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92141-E733-429E-8161-1FED59456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3901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EE6B2-9CDB-4867-942B-1A3880A78CA7}" type="datetimeFigureOut">
              <a:rPr lang="fr-FR" smtClean="0"/>
              <a:t>04/02/2026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92141-E733-429E-8161-1FED59456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7398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EE6B2-9CDB-4867-942B-1A3880A78CA7}" type="datetimeFigureOut">
              <a:rPr lang="fr-FR" smtClean="0"/>
              <a:t>04/02/2026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92141-E733-429E-8161-1FED59456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8938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EE6B2-9CDB-4867-942B-1A3880A78CA7}" type="datetimeFigureOut">
              <a:rPr lang="fr-FR" smtClean="0"/>
              <a:t>04/02/2026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92141-E733-429E-8161-1FED59456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6811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EE6B2-9CDB-4867-942B-1A3880A78CA7}" type="datetimeFigureOut">
              <a:rPr lang="fr-FR" smtClean="0"/>
              <a:t>04/02/2026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92141-E733-429E-8161-1FED59456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5104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EE6B2-9CDB-4867-942B-1A3880A78CA7}" type="datetimeFigureOut">
              <a:rPr lang="fr-FR" smtClean="0"/>
              <a:t>04/02/2026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92141-E733-429E-8161-1FED59456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6990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EE6B2-9CDB-4867-942B-1A3880A78CA7}" type="datetimeFigureOut">
              <a:rPr lang="fr-FR" smtClean="0"/>
              <a:t>04/02/2026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92141-E733-429E-8161-1FED59456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0666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EE6B2-9CDB-4867-942B-1A3880A78CA7}" type="datetimeFigureOut">
              <a:rPr lang="fr-FR" smtClean="0"/>
              <a:t>04/02/2026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92141-E733-429E-8161-1FED59456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1917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EE6B2-9CDB-4867-942B-1A3880A78CA7}" type="datetimeFigureOut">
              <a:rPr lang="fr-FR" smtClean="0"/>
              <a:t>04/02/2026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92141-E733-429E-8161-1FED594561DE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4D7976-17CB-85CC-C683-347F1652A40F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3856800" y="6642100"/>
            <a:ext cx="1458912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Mott MacDonald Restricted</a:t>
            </a:r>
          </a:p>
        </p:txBody>
      </p:sp>
    </p:spTree>
    <p:extLst>
      <p:ext uri="{BB962C8B-B14F-4D97-AF65-F5344CB8AC3E}">
        <p14:creationId xmlns:p14="http://schemas.microsoft.com/office/powerpoint/2010/main" val="212951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6">
            <a:extLst>
              <a:ext uri="{FF2B5EF4-FFF2-40B4-BE49-F238E27FC236}">
                <a16:creationId xmlns:a16="http://schemas.microsoft.com/office/drawing/2014/main" id="{FBFBDB4A-55FF-D938-CDB8-A94924A5C5A5}"/>
              </a:ext>
            </a:extLst>
          </p:cNvPr>
          <p:cNvSpPr txBox="1"/>
          <p:nvPr/>
        </p:nvSpPr>
        <p:spPr>
          <a:xfrm>
            <a:off x="1937858" y="3057393"/>
            <a:ext cx="5395877" cy="3741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Nom du projet - commune (n° département)</a:t>
            </a:r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6">
            <a:extLst>
              <a:ext uri="{FF2B5EF4-FFF2-40B4-BE49-F238E27FC236}">
                <a16:creationId xmlns:a16="http://schemas.microsoft.com/office/drawing/2014/main" id="{EAD1BB92-2B9E-24D0-53C7-E587086B02A4}"/>
              </a:ext>
            </a:extLst>
          </p:cNvPr>
          <p:cNvSpPr txBox="1"/>
          <p:nvPr/>
        </p:nvSpPr>
        <p:spPr>
          <a:xfrm>
            <a:off x="1937858" y="3659661"/>
            <a:ext cx="5395877" cy="3741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Nom du projet - commune (n° département)</a:t>
            </a:r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6">
            <a:extLst>
              <a:ext uri="{FF2B5EF4-FFF2-40B4-BE49-F238E27FC236}">
                <a16:creationId xmlns:a16="http://schemas.microsoft.com/office/drawing/2014/main" id="{4E5F88A3-AA91-FE0A-C62E-EC9D30F7B8BF}"/>
              </a:ext>
            </a:extLst>
          </p:cNvPr>
          <p:cNvSpPr txBox="1"/>
          <p:nvPr/>
        </p:nvSpPr>
        <p:spPr>
          <a:xfrm>
            <a:off x="1937858" y="4261929"/>
            <a:ext cx="5395877" cy="3741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Nom du projet - commune (n° département)</a:t>
            </a:r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DDDDED-6293-6D33-3A64-EBCE00CEAB7F}"/>
              </a:ext>
            </a:extLst>
          </p:cNvPr>
          <p:cNvSpPr txBox="1"/>
          <p:nvPr/>
        </p:nvSpPr>
        <p:spPr>
          <a:xfrm>
            <a:off x="0" y="3057263"/>
            <a:ext cx="1937858" cy="374400"/>
          </a:xfrm>
          <a:prstGeom prst="rect">
            <a:avLst/>
          </a:prstGeom>
          <a:solidFill>
            <a:srgbClr val="8254FD"/>
          </a:solidFill>
          <a:ln>
            <a:solidFill>
              <a:srgbClr val="8254FD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43BE1C-2848-1EE9-C0A4-472315B02042}"/>
              </a:ext>
            </a:extLst>
          </p:cNvPr>
          <p:cNvSpPr txBox="1"/>
          <p:nvPr/>
        </p:nvSpPr>
        <p:spPr>
          <a:xfrm>
            <a:off x="2340433" y="1343415"/>
            <a:ext cx="446313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NOM DE L’ARCHITECTE MANDATAIRE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0D6533-DBFC-48F3-81D2-AEDE5DDA3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7969589" y="-4331"/>
            <a:ext cx="1174411" cy="10661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C689C06-39BA-DAAC-15EF-F302A0AE185B}"/>
              </a:ext>
            </a:extLst>
          </p:cNvPr>
          <p:cNvSpPr txBox="1"/>
          <p:nvPr/>
        </p:nvSpPr>
        <p:spPr>
          <a:xfrm>
            <a:off x="764479" y="27873"/>
            <a:ext cx="730232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b="1" dirty="0">
                <a:latin typeface="Arial" panose="020B0604020202020204" pitchFamily="34" charset="0"/>
                <a:cs typeface="Arial" panose="020B0604020202020204" pitchFamily="34" charset="0"/>
              </a:rPr>
              <a:t>MISSION DE MAITRISE D'OEUVRE POUR LE PROJET DE RENOVATION ENERGETIQUE DE LA BIBLIOTHEQUE UNIVERSITAIRE DU SITE DE GRANDMONT « BATIMENT G ANCIEN » A TOURS</a:t>
            </a:r>
            <a:endParaRPr lang="fr-FR" sz="1000" b="1" strike="sngStrike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ZoneTexte 41">
            <a:extLst>
              <a:ext uri="{FF2B5EF4-FFF2-40B4-BE49-F238E27FC236}">
                <a16:creationId xmlns:a16="http://schemas.microsoft.com/office/drawing/2014/main" id="{137D3B20-DA2D-D671-FB67-64E79006674B}"/>
              </a:ext>
            </a:extLst>
          </p:cNvPr>
          <p:cNvSpPr txBox="1"/>
          <p:nvPr/>
        </p:nvSpPr>
        <p:spPr>
          <a:xfrm>
            <a:off x="2893647" y="5512339"/>
            <a:ext cx="3356703" cy="37414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800" b="0" i="1" u="none" strike="noStrike" kern="1200" cap="none" spc="0" baseline="0" dirty="0">
                <a:solidFill>
                  <a:srgbClr val="FF0000"/>
                </a:solidFill>
                <a:uFillTx/>
                <a:latin typeface="Calibri" pitchFamily="18"/>
                <a:ea typeface="Microsoft YaHei" pitchFamily="2"/>
                <a:cs typeface="Arial" pitchFamily="2"/>
              </a:rPr>
              <a:t>Ne pas modifier la mise en page</a:t>
            </a: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DBBF98F8-3D7F-8DAE-F2F6-1E4576D85E43}"/>
              </a:ext>
            </a:extLst>
          </p:cNvPr>
          <p:cNvSpPr txBox="1"/>
          <p:nvPr/>
        </p:nvSpPr>
        <p:spPr>
          <a:xfrm>
            <a:off x="0" y="3659531"/>
            <a:ext cx="1937858" cy="374400"/>
          </a:xfrm>
          <a:prstGeom prst="rect">
            <a:avLst/>
          </a:prstGeom>
          <a:solidFill>
            <a:srgbClr val="8254FD"/>
          </a:solidFill>
          <a:ln>
            <a:solidFill>
              <a:srgbClr val="8254FD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 2</a:t>
            </a:r>
          </a:p>
        </p:txBody>
      </p:sp>
      <p:sp>
        <p:nvSpPr>
          <p:cNvPr id="25" name="TextBox 4">
            <a:extLst>
              <a:ext uri="{FF2B5EF4-FFF2-40B4-BE49-F238E27FC236}">
                <a16:creationId xmlns:a16="http://schemas.microsoft.com/office/drawing/2014/main" id="{458E9211-D542-B852-34C4-FCE367E12944}"/>
              </a:ext>
            </a:extLst>
          </p:cNvPr>
          <p:cNvSpPr txBox="1"/>
          <p:nvPr/>
        </p:nvSpPr>
        <p:spPr>
          <a:xfrm>
            <a:off x="0" y="4261799"/>
            <a:ext cx="1937858" cy="374400"/>
          </a:xfrm>
          <a:prstGeom prst="rect">
            <a:avLst/>
          </a:prstGeom>
          <a:solidFill>
            <a:srgbClr val="8254FD"/>
          </a:solidFill>
          <a:ln>
            <a:solidFill>
              <a:srgbClr val="8254FD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 3</a:t>
            </a:r>
          </a:p>
        </p:txBody>
      </p:sp>
      <p:pic>
        <p:nvPicPr>
          <p:cNvPr id="2" name="Picture 1" descr="Mott MacDonald | IDEA StatiCa">
            <a:extLst>
              <a:ext uri="{FF2B5EF4-FFF2-40B4-BE49-F238E27FC236}">
                <a16:creationId xmlns:a16="http://schemas.microsoft.com/office/drawing/2014/main" id="{F69354AC-0CC2-D57C-68CA-D8828D7A3C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8390"/>
            <a:ext cx="861695" cy="689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BE33E1B1-C749-F69C-D59D-C352CB3812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22" y="313317"/>
            <a:ext cx="1809750" cy="457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738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5E2FB-AD9B-F2B8-8916-ABBBC0846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B829FE6-8A8E-CA70-7F11-F3E5A4E98FB4}"/>
              </a:ext>
            </a:extLst>
          </p:cNvPr>
          <p:cNvSpPr txBox="1"/>
          <p:nvPr/>
        </p:nvSpPr>
        <p:spPr>
          <a:xfrm>
            <a:off x="0" y="375099"/>
            <a:ext cx="3711455" cy="261610"/>
          </a:xfrm>
          <a:prstGeom prst="rect">
            <a:avLst/>
          </a:prstGeom>
          <a:noFill/>
          <a:ln>
            <a:solidFill>
              <a:srgbClr val="8254F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b="1" dirty="0">
                <a:solidFill>
                  <a:srgbClr val="8254F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 DE L’ARCHITECTE MANDATAIRE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2E0028-8B6B-C79C-116A-C3AF2E058F5A}"/>
              </a:ext>
            </a:extLst>
          </p:cNvPr>
          <p:cNvSpPr txBox="1"/>
          <p:nvPr/>
        </p:nvSpPr>
        <p:spPr>
          <a:xfrm>
            <a:off x="0" y="722433"/>
            <a:ext cx="1937858" cy="369332"/>
          </a:xfrm>
          <a:prstGeom prst="rect">
            <a:avLst/>
          </a:prstGeom>
          <a:solidFill>
            <a:srgbClr val="8254FD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 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648B66-AEAC-BA64-5182-BC6032620518}"/>
              </a:ext>
            </a:extLst>
          </p:cNvPr>
          <p:cNvSpPr/>
          <p:nvPr/>
        </p:nvSpPr>
        <p:spPr>
          <a:xfrm>
            <a:off x="92280" y="1158590"/>
            <a:ext cx="4756558" cy="54523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i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Illustrations, composition libre</a:t>
            </a:r>
          </a:p>
          <a:p>
            <a:pPr algn="ctr"/>
            <a:endParaRPr lang="fr-FR" sz="9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FAD82F-DDEE-F2A4-AEA8-86CDBD42A334}"/>
              </a:ext>
            </a:extLst>
          </p:cNvPr>
          <p:cNvSpPr txBox="1"/>
          <p:nvPr/>
        </p:nvSpPr>
        <p:spPr>
          <a:xfrm>
            <a:off x="4973276" y="3739372"/>
            <a:ext cx="4078444" cy="28715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lang="fr-FR" sz="1200" b="1" u="sng" dirty="0">
                <a:solidFill>
                  <a:srgbClr val="8254F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CARACTERISTIQUES DE L’OPERATION</a:t>
            </a:r>
          </a:p>
          <a:p>
            <a:endParaRPr lang="fr-FR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MOA : 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Enveloppe travaux (</a:t>
            </a:r>
            <a:r>
              <a:rPr lang="fr-FR" sz="900">
                <a:latin typeface="Arial" panose="020B0604020202020204" pitchFamily="34" charset="0"/>
                <a:cs typeface="Arial" panose="020B0604020202020204" pitchFamily="34" charset="0"/>
              </a:rPr>
              <a:t>€ HT)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solidFill>
                  <a:srgbClr val="767171"/>
                </a:solidFill>
                <a:latin typeface="Calibri" pitchFamily="18"/>
                <a:ea typeface="Microsoft YaHei" pitchFamily="2"/>
                <a:cs typeface="Arial" pitchFamily="2"/>
              </a:rPr>
              <a:t>COUT CONSTRUCTION / M²  (€HT):</a:t>
            </a:r>
            <a:endParaRPr lang="fr-FR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Surfaces (m²) :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Type d’opération :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solidFill>
                  <a:srgbClr val="767171"/>
                </a:solidFill>
                <a:latin typeface="Calibri" pitchFamily="18"/>
                <a:ea typeface="Microsoft YaHei" pitchFamily="2"/>
                <a:cs typeface="Arial" pitchFamily="2"/>
              </a:rPr>
              <a:t>MATERIAUX PRINCIPAUX </a:t>
            </a:r>
            <a:r>
              <a:rPr lang="fr-FR" sz="1000" dirty="0">
                <a:solidFill>
                  <a:srgbClr val="767171"/>
                </a:solidFill>
                <a:latin typeface="Calibri" pitchFamily="18"/>
                <a:ea typeface="Microsoft YaHei" pitchFamily="2"/>
                <a:cs typeface="Arial" pitchFamily="2"/>
              </a:rPr>
              <a:t>:</a:t>
            </a:r>
            <a:endParaRPr lang="fr-FR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Avancement :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Mission de MOE :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Particularités / description succincte :</a:t>
            </a: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6D05BE-A74C-D6C5-57E8-775A489E40CB}"/>
              </a:ext>
            </a:extLst>
          </p:cNvPr>
          <p:cNvSpPr txBox="1"/>
          <p:nvPr/>
        </p:nvSpPr>
        <p:spPr>
          <a:xfrm>
            <a:off x="1964598" y="722077"/>
            <a:ext cx="446313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NOM DE LA REFERENCE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3427A9-E25A-0A00-4DEF-602C08751F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7969589" y="-4331"/>
            <a:ext cx="1174411" cy="106610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5FC3566-FC9E-E44D-ADC0-A594BF6F8E43}"/>
              </a:ext>
            </a:extLst>
          </p:cNvPr>
          <p:cNvSpPr/>
          <p:nvPr/>
        </p:nvSpPr>
        <p:spPr>
          <a:xfrm>
            <a:off x="4973276" y="1158590"/>
            <a:ext cx="4078444" cy="244958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i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Illustrations, composition libre</a:t>
            </a:r>
          </a:p>
          <a:p>
            <a:pPr algn="ctr"/>
            <a:endParaRPr lang="fr-FR" sz="9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ZoneTexte 41">
            <a:extLst>
              <a:ext uri="{FF2B5EF4-FFF2-40B4-BE49-F238E27FC236}">
                <a16:creationId xmlns:a16="http://schemas.microsoft.com/office/drawing/2014/main" id="{E4A3F235-9F69-1BF4-61E5-9CD4723EC0D3}"/>
              </a:ext>
            </a:extLst>
          </p:cNvPr>
          <p:cNvSpPr txBox="1"/>
          <p:nvPr/>
        </p:nvSpPr>
        <p:spPr>
          <a:xfrm>
            <a:off x="2893647" y="5512339"/>
            <a:ext cx="3356703" cy="37414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800" b="0" i="1" u="none" strike="noStrike" kern="1200" cap="none" spc="0" baseline="0" dirty="0">
                <a:solidFill>
                  <a:srgbClr val="FF0000"/>
                </a:solidFill>
                <a:uFillTx/>
                <a:latin typeface="Calibri" pitchFamily="18"/>
                <a:ea typeface="Microsoft YaHei" pitchFamily="2"/>
                <a:cs typeface="Arial" pitchFamily="2"/>
              </a:rPr>
              <a:t>Ne pas modifier la mise en page</a:t>
            </a:r>
          </a:p>
        </p:txBody>
      </p:sp>
      <p:sp>
        <p:nvSpPr>
          <p:cNvPr id="2" name="TextBox 11">
            <a:extLst>
              <a:ext uri="{FF2B5EF4-FFF2-40B4-BE49-F238E27FC236}">
                <a16:creationId xmlns:a16="http://schemas.microsoft.com/office/drawing/2014/main" id="{421B7E2E-98B4-A474-CDDD-EEB88C1077EF}"/>
              </a:ext>
            </a:extLst>
          </p:cNvPr>
          <p:cNvSpPr txBox="1"/>
          <p:nvPr/>
        </p:nvSpPr>
        <p:spPr>
          <a:xfrm>
            <a:off x="764479" y="27873"/>
            <a:ext cx="730232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b="1" dirty="0">
                <a:latin typeface="Arial" panose="020B0604020202020204" pitchFamily="34" charset="0"/>
                <a:cs typeface="Arial" panose="020B0604020202020204" pitchFamily="34" charset="0"/>
              </a:rPr>
              <a:t>MISSION DE MAITRISE D'OEUVRE POUR LE PROJET DE RENOVATION ENERGETIQUE DE LA BIBLIOTHEQUE UNIVERSITAIRE DU SITE DE GRANDMONT « BATIMENT G ANCIEN » A TOURS</a:t>
            </a:r>
            <a:endParaRPr lang="fr-FR" sz="1000" b="1" strike="sngStrike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739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7B90F6-2DF8-A715-E24C-B5C00453A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273A300-93C2-5649-D6A1-A825839797E8}"/>
              </a:ext>
            </a:extLst>
          </p:cNvPr>
          <p:cNvSpPr txBox="1"/>
          <p:nvPr/>
        </p:nvSpPr>
        <p:spPr>
          <a:xfrm>
            <a:off x="0" y="375099"/>
            <a:ext cx="3711455" cy="261610"/>
          </a:xfrm>
          <a:prstGeom prst="rect">
            <a:avLst/>
          </a:prstGeom>
          <a:noFill/>
          <a:ln>
            <a:solidFill>
              <a:srgbClr val="8254F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b="1" dirty="0">
                <a:solidFill>
                  <a:srgbClr val="8254F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 DE L’ARCHITECTE MANDATAIRE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375676-6A10-7D25-2E54-A4657AEE6E5A}"/>
              </a:ext>
            </a:extLst>
          </p:cNvPr>
          <p:cNvSpPr txBox="1"/>
          <p:nvPr/>
        </p:nvSpPr>
        <p:spPr>
          <a:xfrm>
            <a:off x="0" y="722433"/>
            <a:ext cx="1937858" cy="369332"/>
          </a:xfrm>
          <a:prstGeom prst="rect">
            <a:avLst/>
          </a:prstGeom>
          <a:solidFill>
            <a:srgbClr val="8254FD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135660D-A041-B014-6CE5-4184DB33A45E}"/>
              </a:ext>
            </a:extLst>
          </p:cNvPr>
          <p:cNvSpPr/>
          <p:nvPr/>
        </p:nvSpPr>
        <p:spPr>
          <a:xfrm>
            <a:off x="92280" y="1158590"/>
            <a:ext cx="4756558" cy="54523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i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Illustrations, composition libre</a:t>
            </a:r>
          </a:p>
          <a:p>
            <a:pPr algn="ctr"/>
            <a:endParaRPr lang="fr-FR" sz="9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A3E424-6011-321A-576C-1F21E40C8689}"/>
              </a:ext>
            </a:extLst>
          </p:cNvPr>
          <p:cNvSpPr txBox="1"/>
          <p:nvPr/>
        </p:nvSpPr>
        <p:spPr>
          <a:xfrm>
            <a:off x="4973276" y="3739372"/>
            <a:ext cx="4078444" cy="28715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lang="fr-FR" sz="1200" b="1" u="sng" dirty="0">
                <a:solidFill>
                  <a:srgbClr val="8254F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CARACTERISTIQUES DE L’OPERATION</a:t>
            </a:r>
          </a:p>
          <a:p>
            <a:endParaRPr lang="fr-FR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MOA : 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Enveloppe travaux (€ HT) :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solidFill>
                  <a:srgbClr val="767171"/>
                </a:solidFill>
                <a:latin typeface="Calibri" pitchFamily="18"/>
                <a:ea typeface="Microsoft YaHei" pitchFamily="2"/>
                <a:cs typeface="Arial" pitchFamily="2"/>
              </a:rPr>
              <a:t>COUT CONSTRUCTION / M²  (€HT):</a:t>
            </a:r>
            <a:endParaRPr lang="fr-FR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Surfaces (m²) :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Type d’opération :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solidFill>
                  <a:srgbClr val="767171"/>
                </a:solidFill>
                <a:latin typeface="Calibri" pitchFamily="18"/>
                <a:ea typeface="Microsoft YaHei" pitchFamily="2"/>
                <a:cs typeface="Arial" pitchFamily="2"/>
              </a:rPr>
              <a:t>MATERIAUX PRINCIPAUX </a:t>
            </a:r>
            <a:r>
              <a:rPr lang="fr-FR" sz="1000" dirty="0">
                <a:solidFill>
                  <a:srgbClr val="767171"/>
                </a:solidFill>
                <a:latin typeface="Calibri" pitchFamily="18"/>
                <a:ea typeface="Microsoft YaHei" pitchFamily="2"/>
                <a:cs typeface="Arial" pitchFamily="2"/>
              </a:rPr>
              <a:t>:</a:t>
            </a:r>
            <a:endParaRPr lang="fr-FR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Avancement :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Mission de MOE :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Particularités / description succincte :</a:t>
            </a: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D0666D-7161-0B1B-B5AA-91AB9A0C3182}"/>
              </a:ext>
            </a:extLst>
          </p:cNvPr>
          <p:cNvSpPr txBox="1"/>
          <p:nvPr/>
        </p:nvSpPr>
        <p:spPr>
          <a:xfrm>
            <a:off x="1964598" y="722077"/>
            <a:ext cx="446313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NOM DE LA REFERENCE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669CE3-E60C-E36B-7BED-665E43C6F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7969589" y="-4331"/>
            <a:ext cx="1174411" cy="106610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C4AAFB0-8D29-B546-9E71-3173AB7A8F78}"/>
              </a:ext>
            </a:extLst>
          </p:cNvPr>
          <p:cNvSpPr/>
          <p:nvPr/>
        </p:nvSpPr>
        <p:spPr>
          <a:xfrm>
            <a:off x="4973276" y="1158590"/>
            <a:ext cx="4078444" cy="244958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i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Illustrations, composition libre</a:t>
            </a:r>
          </a:p>
          <a:p>
            <a:pPr algn="ctr"/>
            <a:endParaRPr lang="fr-FR" sz="9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ZoneTexte 41">
            <a:extLst>
              <a:ext uri="{FF2B5EF4-FFF2-40B4-BE49-F238E27FC236}">
                <a16:creationId xmlns:a16="http://schemas.microsoft.com/office/drawing/2014/main" id="{672C807F-4AFF-1734-3AD3-D9DC7F9738B9}"/>
              </a:ext>
            </a:extLst>
          </p:cNvPr>
          <p:cNvSpPr txBox="1"/>
          <p:nvPr/>
        </p:nvSpPr>
        <p:spPr>
          <a:xfrm>
            <a:off x="2893647" y="5512339"/>
            <a:ext cx="3356703" cy="37414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800" b="0" i="1" u="none" strike="noStrike" kern="1200" cap="none" spc="0" baseline="0" dirty="0">
                <a:solidFill>
                  <a:srgbClr val="FF0000"/>
                </a:solidFill>
                <a:uFillTx/>
                <a:latin typeface="Calibri" pitchFamily="18"/>
                <a:ea typeface="Microsoft YaHei" pitchFamily="2"/>
                <a:cs typeface="Arial" pitchFamily="2"/>
              </a:rPr>
              <a:t>Ne pas modifier la mise en page</a:t>
            </a:r>
          </a:p>
        </p:txBody>
      </p:sp>
      <p:sp>
        <p:nvSpPr>
          <p:cNvPr id="2" name="TextBox 11">
            <a:extLst>
              <a:ext uri="{FF2B5EF4-FFF2-40B4-BE49-F238E27FC236}">
                <a16:creationId xmlns:a16="http://schemas.microsoft.com/office/drawing/2014/main" id="{D5DBB2CD-3E8F-67AC-926A-7F43C12A766E}"/>
              </a:ext>
            </a:extLst>
          </p:cNvPr>
          <p:cNvSpPr txBox="1"/>
          <p:nvPr/>
        </p:nvSpPr>
        <p:spPr>
          <a:xfrm>
            <a:off x="764479" y="27873"/>
            <a:ext cx="730232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b="1" dirty="0">
                <a:latin typeface="Arial" panose="020B0604020202020204" pitchFamily="34" charset="0"/>
                <a:cs typeface="Arial" panose="020B0604020202020204" pitchFamily="34" charset="0"/>
              </a:rPr>
              <a:t>MISSION DE MAITRISE D'OEUVRE POUR LE PROJET DE RENOVATION ENERGETIQUE DE LA BIBLIOTHEQUE UNIVERSITAIRE DU SITE DE GRANDMONT « BATIMENT G ANCIEN » A TOURS</a:t>
            </a:r>
            <a:endParaRPr lang="fr-FR" sz="1000" b="1" strike="sngStrike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45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961C9-8F60-D319-CCA8-DAD9920FE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B8DB0E4-4C7C-E810-FFE2-6A67657B9877}"/>
              </a:ext>
            </a:extLst>
          </p:cNvPr>
          <p:cNvSpPr txBox="1"/>
          <p:nvPr/>
        </p:nvSpPr>
        <p:spPr>
          <a:xfrm>
            <a:off x="0" y="375099"/>
            <a:ext cx="3711455" cy="261610"/>
          </a:xfrm>
          <a:prstGeom prst="rect">
            <a:avLst/>
          </a:prstGeom>
          <a:noFill/>
          <a:ln>
            <a:solidFill>
              <a:srgbClr val="8254F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b="1" dirty="0">
                <a:solidFill>
                  <a:srgbClr val="8254F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 DE L’ARCHITECTE MANDATAIRE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3B52A0-599F-66E2-146F-345D32D001EC}"/>
              </a:ext>
            </a:extLst>
          </p:cNvPr>
          <p:cNvSpPr txBox="1"/>
          <p:nvPr/>
        </p:nvSpPr>
        <p:spPr>
          <a:xfrm>
            <a:off x="0" y="722433"/>
            <a:ext cx="1937858" cy="369332"/>
          </a:xfrm>
          <a:prstGeom prst="rect">
            <a:avLst/>
          </a:prstGeom>
          <a:solidFill>
            <a:srgbClr val="8254FD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 3</a:t>
            </a:r>
            <a:endParaRPr lang="fr-FR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72D32D-D4EB-CDE1-5C25-8A45E612C942}"/>
              </a:ext>
            </a:extLst>
          </p:cNvPr>
          <p:cNvSpPr/>
          <p:nvPr/>
        </p:nvSpPr>
        <p:spPr>
          <a:xfrm>
            <a:off x="92280" y="1158590"/>
            <a:ext cx="4756558" cy="54523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i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Illustrations, composition libre</a:t>
            </a:r>
          </a:p>
          <a:p>
            <a:pPr algn="ctr"/>
            <a:endParaRPr lang="fr-FR" sz="9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A1B0DA-CF41-D6EF-324D-56B29F81E244}"/>
              </a:ext>
            </a:extLst>
          </p:cNvPr>
          <p:cNvSpPr txBox="1"/>
          <p:nvPr/>
        </p:nvSpPr>
        <p:spPr>
          <a:xfrm>
            <a:off x="4973276" y="3739372"/>
            <a:ext cx="4078444" cy="28715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r>
              <a:rPr lang="fr-FR" sz="1200" b="1" u="sng" dirty="0">
                <a:solidFill>
                  <a:srgbClr val="8254F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CARACTERISTIQUES DE L’OPERATION</a:t>
            </a:r>
          </a:p>
          <a:p>
            <a:endParaRPr lang="fr-FR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MOA : 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Enveloppe travaux (€ HT) :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solidFill>
                  <a:srgbClr val="767171"/>
                </a:solidFill>
                <a:latin typeface="Calibri" pitchFamily="18"/>
                <a:ea typeface="Microsoft YaHei" pitchFamily="2"/>
                <a:cs typeface="Arial" pitchFamily="2"/>
              </a:rPr>
              <a:t>COUT CONSTRUCTION / M²  (€HT):</a:t>
            </a:r>
            <a:endParaRPr lang="fr-FR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Surfaces (m²) :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Type d’opération :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solidFill>
                  <a:srgbClr val="767171"/>
                </a:solidFill>
                <a:latin typeface="Calibri" pitchFamily="18"/>
                <a:ea typeface="Microsoft YaHei" pitchFamily="2"/>
                <a:cs typeface="Arial" pitchFamily="2"/>
              </a:rPr>
              <a:t>MATERIAUX PRINCIPAUX </a:t>
            </a:r>
            <a:r>
              <a:rPr lang="fr-FR" sz="1000" dirty="0">
                <a:solidFill>
                  <a:srgbClr val="767171"/>
                </a:solidFill>
                <a:latin typeface="Calibri" pitchFamily="18"/>
                <a:ea typeface="Microsoft YaHei" pitchFamily="2"/>
                <a:cs typeface="Arial" pitchFamily="2"/>
              </a:rPr>
              <a:t>:</a:t>
            </a:r>
            <a:endParaRPr lang="fr-FR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Avancement :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Mission de MOE :</a:t>
            </a:r>
          </a:p>
          <a:p>
            <a:pPr marL="285750" indent="-285750">
              <a:buFontTx/>
              <a:buChar char="-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Particularités / description succincte :</a:t>
            </a: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E8136A-9DDC-A787-7452-43DCE7D2D694}"/>
              </a:ext>
            </a:extLst>
          </p:cNvPr>
          <p:cNvSpPr txBox="1"/>
          <p:nvPr/>
        </p:nvSpPr>
        <p:spPr>
          <a:xfrm>
            <a:off x="1964598" y="722077"/>
            <a:ext cx="446313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NOM DE LA REFERENCE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0ADEF2-F23B-88BD-C42D-51BC939DF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7969589" y="-4331"/>
            <a:ext cx="1174411" cy="106610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9E621C4-642A-62D0-7311-9D73554ECBF8}"/>
              </a:ext>
            </a:extLst>
          </p:cNvPr>
          <p:cNvSpPr/>
          <p:nvPr/>
        </p:nvSpPr>
        <p:spPr>
          <a:xfrm>
            <a:off x="4973276" y="1158590"/>
            <a:ext cx="4078444" cy="244958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i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Illustrations, composition libre</a:t>
            </a:r>
          </a:p>
          <a:p>
            <a:pPr algn="ctr"/>
            <a:endParaRPr lang="fr-FR" sz="9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ZoneTexte 41">
            <a:extLst>
              <a:ext uri="{FF2B5EF4-FFF2-40B4-BE49-F238E27FC236}">
                <a16:creationId xmlns:a16="http://schemas.microsoft.com/office/drawing/2014/main" id="{5EC5A94C-256C-0237-5B32-065ECA1034CC}"/>
              </a:ext>
            </a:extLst>
          </p:cNvPr>
          <p:cNvSpPr txBox="1"/>
          <p:nvPr/>
        </p:nvSpPr>
        <p:spPr>
          <a:xfrm>
            <a:off x="2893647" y="5512339"/>
            <a:ext cx="3356703" cy="37414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800" b="0" i="1" u="none" strike="noStrike" kern="1200" cap="none" spc="0" baseline="0" dirty="0">
                <a:solidFill>
                  <a:srgbClr val="FF0000"/>
                </a:solidFill>
                <a:uFillTx/>
                <a:latin typeface="Calibri" pitchFamily="18"/>
                <a:ea typeface="Microsoft YaHei" pitchFamily="2"/>
                <a:cs typeface="Arial" pitchFamily="2"/>
              </a:rPr>
              <a:t>Ne pas modifier la mise en page</a:t>
            </a:r>
          </a:p>
        </p:txBody>
      </p:sp>
      <p:sp>
        <p:nvSpPr>
          <p:cNvPr id="2" name="TextBox 11">
            <a:extLst>
              <a:ext uri="{FF2B5EF4-FFF2-40B4-BE49-F238E27FC236}">
                <a16:creationId xmlns:a16="http://schemas.microsoft.com/office/drawing/2014/main" id="{864CF58A-1C0D-733D-4797-3AF88DB5E2B5}"/>
              </a:ext>
            </a:extLst>
          </p:cNvPr>
          <p:cNvSpPr txBox="1"/>
          <p:nvPr/>
        </p:nvSpPr>
        <p:spPr>
          <a:xfrm>
            <a:off x="764479" y="27873"/>
            <a:ext cx="730232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b="1" dirty="0">
                <a:latin typeface="Arial" panose="020B0604020202020204" pitchFamily="34" charset="0"/>
                <a:cs typeface="Arial" panose="020B0604020202020204" pitchFamily="34" charset="0"/>
              </a:rPr>
              <a:t>MISSION DE MAITRISE D'OEUVRE POUR LE PROJET DE RENOVATION ENERGETIQUE DE LA BIBLIOTHEQUE UNIVERSITAIRE DU SITE DE GRANDMONT « BATIMENT G ANCIEN » A TOURS</a:t>
            </a:r>
            <a:endParaRPr lang="fr-FR" sz="1000" b="1" strike="sngStrike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8204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Document" ma:contentTypeID="0x0101007BD61AFCC8A643B8924AB3F7EE18260102004444D18909C9FD4AB4006D5247530606" ma:contentTypeVersion="5" ma:contentTypeDescription="Base content type for project documents" ma:contentTypeScope="" ma:versionID="81269f8cf45be7b3215705edc3a844f2">
  <xsd:schema xmlns:xsd="http://www.w3.org/2001/XMLSchema" xmlns:xs="http://www.w3.org/2001/XMLSchema" xmlns:p="http://schemas.microsoft.com/office/2006/metadata/properties" xmlns:ns1="http://schemas.microsoft.com/sharepoint/v3" xmlns:ns2="980b2c76-4eb4-4926-991a-bb246786b55e" xmlns:ns3="8043c280-e672-43f5-886c-af9cae53c7c4" targetNamespace="http://schemas.microsoft.com/office/2006/metadata/properties" ma:root="true" ma:fieldsID="8bb7ae78103b39e8d3d6ecc8d6a66e3f" ns1:_="" ns2:_="" ns3:_="">
    <xsd:import namespace="http://schemas.microsoft.com/sharepoint/v3"/>
    <xsd:import namespace="980b2c76-4eb4-4926-991a-bb246786b55e"/>
    <xsd:import namespace="8043c280-e672-43f5-886c-af9cae53c7c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TaxCatchAll" minOccurs="0"/>
                <xsd:element ref="ns2:TaxCatchAllLabel" minOccurs="0"/>
                <xsd:element ref="ns2:TaxKeywordTaxHTField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  <xsd:element ref="ns2:LastDateSharedToProjectMemory" minOccurs="0"/>
                <xsd:element ref="ns2:LastVersionSharedToProjectMemory" minOccurs="0"/>
                <xsd:element ref="ns2:MMSourceID" minOccurs="0"/>
                <xsd:element ref="ns3:DocumentDescription" minOccurs="0"/>
                <xsd:element ref="ns3:DocumentStatusCode" minOccurs="0"/>
                <xsd:element ref="ns3:DocumentRevisionCode" minOccurs="0"/>
                <xsd:element ref="ns3:MM_CheckApproveStatus" minOccurs="0"/>
                <xsd:element ref="ns3:MM_CheckApproveVersion" minOccurs="0"/>
                <xsd:element ref="ns2:DateReceived" minOccurs="0"/>
                <xsd:element ref="ns2:Sent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15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16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17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18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19" nillable="true" ma:displayName="Number of Likes" ma:internalName="LikesCount">
      <xsd:simpleType>
        <xsd:restriction base="dms:Unknown"/>
      </xsd:simpleType>
    </xsd:element>
    <xsd:element name="LikedBy" ma:index="20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0b2c76-4eb4-4926-991a-bb246786b55e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1" nillable="true" ma:displayName="Taxonomy Catch All Column" ma:hidden="true" ma:list="{f142f3c8-495d-41dd-acf3-7137715428bc}" ma:internalName="TaxCatchAll" ma:showField="CatchAllData" ma:web="ebd2b2ae-364b-446d-b9f5-c79ce2b919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f142f3c8-495d-41dd-acf3-7137715428bc}" ma:internalName="TaxCatchAllLabel" ma:readOnly="true" ma:showField="CatchAllDataLabel" ma:web="ebd2b2ae-364b-446d-b9f5-c79ce2b919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13" nillable="true" ma:taxonomy="true" ma:internalName="TaxKeywordTaxHTField" ma:taxonomyFieldName="TaxKeyword" ma:displayName="Enterprise Keywords" ma:fieldId="{23f27201-bee3-471e-b2e7-b64fd8b7ca38}" ma:taxonomyMulti="true" ma:sspId="3bee4c5c-8f43-4f7f-9637-07f983ecca3d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LastDateSharedToProjectMemory" ma:index="21" nillable="true" ma:displayName="Last Shared To Project Memory" ma:format="DateTime" ma:internalName="LastDateSharedToProjectMemory" ma:readOnly="false">
      <xsd:simpleType>
        <xsd:restriction base="dms:DateTime"/>
      </xsd:simpleType>
    </xsd:element>
    <xsd:element name="LastVersionSharedToProjectMemory" ma:index="22" nillable="true" ma:displayName="Last Version Shared To Project Memory" ma:internalName="LastVersionSharedToProjectMemory" ma:readOnly="false">
      <xsd:simpleType>
        <xsd:restriction base="dms:Text">
          <xsd:maxLength value="255"/>
        </xsd:restriction>
      </xsd:simpleType>
    </xsd:element>
    <xsd:element name="MMSourceID" ma:index="23" nillable="true" ma:displayName="MM Source ID" ma:description="Used for source searches" ma:internalName="MMSourceID" ma:readOnly="false">
      <xsd:simpleType>
        <xsd:restriction base="dms:Text">
          <xsd:maxLength value="255"/>
        </xsd:restriction>
      </xsd:simpleType>
    </xsd:element>
    <xsd:element name="DateReceived" ma:index="29" nillable="true" ma:displayName="Date Received" ma:internalName="DateReceived">
      <xsd:simpleType>
        <xsd:restriction base="dms:DateTime"/>
      </xsd:simpleType>
    </xsd:element>
    <xsd:element name="SentBy" ma:index="30" nillable="true" ma:displayName="Sent By" ma:internalName="SentBy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43c280-e672-43f5-886c-af9cae53c7c4" elementFormDefault="qualified">
    <xsd:import namespace="http://schemas.microsoft.com/office/2006/documentManagement/types"/>
    <xsd:import namespace="http://schemas.microsoft.com/office/infopath/2007/PartnerControls"/>
    <xsd:element name="DocumentDescription" ma:index="24" nillable="true" ma:displayName="Document Description" ma:internalName="DocumentDescription">
      <xsd:simpleType>
        <xsd:restriction base="dms:Note">
          <xsd:maxLength value="255"/>
        </xsd:restriction>
      </xsd:simpleType>
    </xsd:element>
    <xsd:element name="DocumentStatusCode" ma:index="25" nillable="true" ma:displayName="Status Code" ma:default="S0 - Work in Progress" ma:internalName="DocumentStatusCode">
      <xsd:simpleType>
        <xsd:restriction base="dms:Text">
          <xsd:maxLength value="255"/>
        </xsd:restriction>
      </xsd:simpleType>
    </xsd:element>
    <xsd:element name="DocumentRevisionCode" ma:index="26" nillable="true" ma:displayName="Revision" ma:default="P01.01" ma:internalName="DocumentRevisionCode">
      <xsd:simpleType>
        <xsd:restriction base="dms:Text">
          <xsd:maxLength value="255"/>
        </xsd:restriction>
      </xsd:simpleType>
    </xsd:element>
    <xsd:element name="MM_CheckApproveStatus" ma:index="27" nillable="true" ma:displayName="Check &amp; approve" ma:description="Document Action Check &amp; Approve status" ma:internalName="MM_CheckApproveStatus">
      <xsd:simpleType>
        <xsd:restriction base="dms:Text">
          <xsd:maxLength value="255"/>
        </xsd:restriction>
      </xsd:simpleType>
    </xsd:element>
    <xsd:element name="MM_CheckApproveVersion" ma:index="28" nillable="true" ma:displayName="Check &amp; approve version" ma:description="Document Action Check &amp; Approve version" ma:internalName="MM_CheckApproveVersion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bee4c5c-8f43-4f7f-9637-07f983ecca3d" ContentTypeId="0x0101007BD61AFCC8A643B8924AB3F7EE18260102" PreviousValue="false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Description xmlns="8043c280-e672-43f5-886c-af9cae53c7c4" xsi:nil="true"/>
    <LikesCount xmlns="http://schemas.microsoft.com/sharepoint/v3" xsi:nil="true"/>
    <RatedBy xmlns="http://schemas.microsoft.com/sharepoint/v3">
      <UserInfo>
        <DisplayName/>
        <AccountId xsi:nil="true"/>
        <AccountType/>
      </UserInfo>
    </RatedBy>
    <_dlc_DocId xmlns="980b2c76-4eb4-4926-991a-bb246786b55e">222100325-1518943142-1288</_dlc_DocId>
    <MMSourceID xmlns="980b2c76-4eb4-4926-991a-bb246786b55e" xsi:nil="true"/>
    <TaxKeywordTaxHTField xmlns="980b2c76-4eb4-4926-991a-bb246786b55e">
      <Terms xmlns="http://schemas.microsoft.com/office/infopath/2007/PartnerControls"/>
    </TaxKeywordTaxHTField>
    <LastDateSharedToProjectMemory xmlns="980b2c76-4eb4-4926-991a-bb246786b55e" xsi:nil="true"/>
    <DocumentRevisionCode xmlns="8043c280-e672-43f5-886c-af9cae53c7c4">P01.01</DocumentRevisionCode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_dlc_DocIdUrl xmlns="980b2c76-4eb4-4926-991a-bb246786b55e">
      <Url>https://mottmac.sharepoint.com/teams/pj-h8189/_layouts/15/DocIdRedir.aspx?ID=222100325-1518943142-1288</Url>
      <Description>222100325-1518943142-1288</Description>
    </_dlc_DocIdUrl>
    <LastVersionSharedToProjectMemory xmlns="980b2c76-4eb4-4926-991a-bb246786b55e" xsi:nil="true"/>
    <DocumentStatusCode xmlns="8043c280-e672-43f5-886c-af9cae53c7c4">S0 - Work in Progress</DocumentStatusCode>
    <TaxCatchAll xmlns="980b2c76-4eb4-4926-991a-bb246786b55e" xsi:nil="true"/>
    <MM_CheckApproveVersion xmlns="8043c280-e672-43f5-886c-af9cae53c7c4">0.3</MM_CheckApproveVersion>
    <MM_CheckApproveStatus xmlns="8043c280-e672-43f5-886c-af9cae53c7c4">Checked</MM_CheckApproveStatus>
    <SentBy xmlns="980b2c76-4eb4-4926-991a-bb246786b55e" xsi:nil="true"/>
    <DateReceived xmlns="980b2c76-4eb4-4926-991a-bb246786b55e" xsi:nil="true"/>
    <AverageRating xmlns="http://schemas.microsoft.com/sharepoint/v3" xsi:nil="true"/>
    <RatingCount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A4C5DBC0-9395-4EED-BF70-358380F5C0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B415174-5803-492E-B3CA-BDF60F6C1B1A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E16EC00D-5DC6-46B8-9BAE-189500A42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80b2c76-4eb4-4926-991a-bb246786b55e"/>
    <ds:schemaRef ds:uri="8043c280-e672-43f5-886c-af9cae53c7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833D3C7-25D6-46B6-8E30-78886A2A0E4C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79991A06-A440-4379-AE9E-DC3325435838}">
  <ds:schemaRefs>
    <ds:schemaRef ds:uri="http://schemas.microsoft.com/office/2006/metadata/properties"/>
    <ds:schemaRef ds:uri="http://schemas.microsoft.com/office/infopath/2007/PartnerControls"/>
    <ds:schemaRef ds:uri="8043c280-e672-43f5-886c-af9cae53c7c4"/>
    <ds:schemaRef ds:uri="http://schemas.microsoft.com/sharepoint/v3"/>
    <ds:schemaRef ds:uri="980b2c76-4eb4-4926-991a-bb246786b55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292</TotalTime>
  <Words>348</Words>
  <Application>Microsoft Office PowerPoint</Application>
  <PresentationFormat>Affichage à l'écran (4:3)</PresentationFormat>
  <Paragraphs>84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Lucille Pereda</dc:creator>
  <cp:lastModifiedBy>Florian Parent</cp:lastModifiedBy>
  <cp:revision>10</cp:revision>
  <dcterms:created xsi:type="dcterms:W3CDTF">2023-10-30T13:49:50Z</dcterms:created>
  <dcterms:modified xsi:type="dcterms:W3CDTF">2026-02-04T17:45:20Z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avedOnce">
    <vt:lpwstr>true</vt:lpwstr>
  </property>
  <property fmtid="{D5CDD505-2E9C-101B-9397-08002B2CF9AE}" pid="3" name="TaxKeyword">
    <vt:lpwstr/>
  </property>
  <property fmtid="{D5CDD505-2E9C-101B-9397-08002B2CF9AE}" pid="4" name="ContentTypeId">
    <vt:lpwstr>0x0101007BD61AFCC8A643B8924AB3F7EE18260102004444D18909C9FD4AB4006D5247530606</vt:lpwstr>
  </property>
  <property fmtid="{D5CDD505-2E9C-101B-9397-08002B2CF9AE}" pid="5" name="_dlc_DocIdItemGuid">
    <vt:lpwstr>717baa97-5dd6-4611-94e8-6d028fb4ee3c</vt:lpwstr>
  </property>
  <property fmtid="{D5CDD505-2E9C-101B-9397-08002B2CF9AE}" pid="6" name="MediaServiceImageTags">
    <vt:lpwstr/>
  </property>
  <property fmtid="{D5CDD505-2E9C-101B-9397-08002B2CF9AE}" pid="7" name="lcf76f155ced4ddcb4097134ff3c332f">
    <vt:lpwstr/>
  </property>
  <property fmtid="{D5CDD505-2E9C-101B-9397-08002B2CF9AE}" pid="8" name="MSIP_Label_f49efa9f-42fe-4312-9503-c89a219c0830_Enabled">
    <vt:lpwstr>true</vt:lpwstr>
  </property>
  <property fmtid="{D5CDD505-2E9C-101B-9397-08002B2CF9AE}" pid="9" name="MSIP_Label_f49efa9f-42fe-4312-9503-c89a219c0830_SetDate">
    <vt:lpwstr>2024-05-31T15:32:37Z</vt:lpwstr>
  </property>
  <property fmtid="{D5CDD505-2E9C-101B-9397-08002B2CF9AE}" pid="10" name="MSIP_Label_f49efa9f-42fe-4312-9503-c89a219c0830_Method">
    <vt:lpwstr>Standard</vt:lpwstr>
  </property>
  <property fmtid="{D5CDD505-2E9C-101B-9397-08002B2CF9AE}" pid="11" name="MSIP_Label_f49efa9f-42fe-4312-9503-c89a219c0830_Name">
    <vt:lpwstr>MM RESTRICTED</vt:lpwstr>
  </property>
  <property fmtid="{D5CDD505-2E9C-101B-9397-08002B2CF9AE}" pid="12" name="MSIP_Label_f49efa9f-42fe-4312-9503-c89a219c0830_SiteId">
    <vt:lpwstr>a2bed0c4-5957-4f73-b0c2-a811407590fb</vt:lpwstr>
  </property>
  <property fmtid="{D5CDD505-2E9C-101B-9397-08002B2CF9AE}" pid="13" name="MSIP_Label_f49efa9f-42fe-4312-9503-c89a219c0830_ActionId">
    <vt:lpwstr>e4429e4c-05e7-4ca8-82bb-bc5a9c8b982d</vt:lpwstr>
  </property>
  <property fmtid="{D5CDD505-2E9C-101B-9397-08002B2CF9AE}" pid="14" name="MSIP_Label_f49efa9f-42fe-4312-9503-c89a219c0830_ContentBits">
    <vt:lpwstr>2</vt:lpwstr>
  </property>
  <property fmtid="{D5CDD505-2E9C-101B-9397-08002B2CF9AE}" pid="15" name="ClassificationContentMarkingFooterLocations">
    <vt:lpwstr>Office Theme:8</vt:lpwstr>
  </property>
  <property fmtid="{D5CDD505-2E9C-101B-9397-08002B2CF9AE}" pid="16" name="ClassificationContentMarkingFooterText">
    <vt:lpwstr>Mott MacDonald Restricted</vt:lpwstr>
  </property>
  <property fmtid="{D5CDD505-2E9C-101B-9397-08002B2CF9AE}" pid="17" name="Order">
    <vt:r8>91600</vt:r8>
  </property>
  <property fmtid="{D5CDD505-2E9C-101B-9397-08002B2CF9AE}" pid="18" name="xd_ProgID">
    <vt:lpwstr/>
  </property>
  <property fmtid="{D5CDD505-2E9C-101B-9397-08002B2CF9AE}" pid="19" name="ComplianceAssetId">
    <vt:lpwstr/>
  </property>
  <property fmtid="{D5CDD505-2E9C-101B-9397-08002B2CF9AE}" pid="20" name="TemplateUrl">
    <vt:lpwstr/>
  </property>
  <property fmtid="{D5CDD505-2E9C-101B-9397-08002B2CF9AE}" pid="21" name="_ExtendedDescription">
    <vt:lpwstr/>
  </property>
  <property fmtid="{D5CDD505-2E9C-101B-9397-08002B2CF9AE}" pid="22" name="TriggerFlowInfo">
    <vt:lpwstr/>
  </property>
  <property fmtid="{D5CDD505-2E9C-101B-9397-08002B2CF9AE}" pid="23" name="xd_Signature">
    <vt:bool>false</vt:bool>
  </property>
</Properties>
</file>