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authors.xml" ContentType="application/vnd.ms-powerpoint.authors+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revisionInfo.xml" ContentType="application/vnd.ms-powerpoint.revisioninfo+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56" r:id="rId2"/>
    <p:sldId id="257" r:id="rId3"/>
    <p:sldId id="258" r:id="rId4"/>
    <p:sldId id="307" r:id="rId5"/>
    <p:sldId id="372" r:id="rId6"/>
    <p:sldId id="390" r:id="rId7"/>
    <p:sldId id="373" r:id="rId8"/>
    <p:sldId id="391" r:id="rId9"/>
    <p:sldId id="374" r:id="rId10"/>
    <p:sldId id="392" r:id="rId11"/>
    <p:sldId id="393" r:id="rId12"/>
    <p:sldId id="375" r:id="rId13"/>
    <p:sldId id="376" r:id="rId14"/>
    <p:sldId id="394" r:id="rId15"/>
    <p:sldId id="382" r:id="rId16"/>
    <p:sldId id="383" r:id="rId17"/>
    <p:sldId id="384" r:id="rId18"/>
    <p:sldId id="347" r:id="rId19"/>
    <p:sldId id="386" r:id="rId20"/>
    <p:sldId id="387" r:id="rId21"/>
    <p:sldId id="389" r:id="rId22"/>
    <p:sldId id="269" r:id="rId23"/>
    <p:sldId id="323" r:id="rId24"/>
    <p:sldId id="324" r:id="rId25"/>
    <p:sldId id="325" r:id="rId26"/>
    <p:sldId id="326" r:id="rId27"/>
    <p:sldId id="306" r:id="rId2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555564-3BB4-6666-A926-9CE3BC8A2100}" name="Anna Michel" initials="AM" userId="e454c4e35df9309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E9E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235D6B-E85F-49BF-802C-1F06D0AB795A}" v="4" dt="2025-08-19T08:14:26.937"/>
    <p1510:client id="{B4559501-41EC-4059-9993-B39E88E7C581}" v="18" dt="2025-08-19T06:45:11.78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60"/>
  </p:normalViewPr>
  <p:slideViewPr>
    <p:cSldViewPr>
      <p:cViewPr varScale="1">
        <p:scale>
          <a:sx n="128" d="100"/>
          <a:sy n="128" d="100"/>
        </p:scale>
        <p:origin x="1704" y="1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7E38A3-7C27-44F6-A828-A55E3A14F503}" type="datetimeFigureOut">
              <a:rPr lang="fr-FR" smtClean="0"/>
              <a:t>10/03/2026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09B026-7110-4126-B886-596152EAA3FF}" type="slidenum">
              <a:rPr lang="fr-FR" smtClean="0"/>
              <a:t>‹N°›</a:t>
            </a:fld>
            <a:endParaRPr lang="fr-FR"/>
          </a:p>
        </p:txBody>
      </p:sp>
    </p:spTree>
    <p:extLst>
      <p:ext uri="{BB962C8B-B14F-4D97-AF65-F5344CB8AC3E}">
        <p14:creationId xmlns:p14="http://schemas.microsoft.com/office/powerpoint/2010/main" val="263887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A09B026-7110-4126-B886-596152EAA3FF}" type="slidenum">
              <a:rPr lang="fr-FR" smtClean="0"/>
              <a:t>2</a:t>
            </a:fld>
            <a:endParaRPr lang="fr-FR"/>
          </a:p>
        </p:txBody>
      </p:sp>
    </p:spTree>
    <p:extLst>
      <p:ext uri="{BB962C8B-B14F-4D97-AF65-F5344CB8AC3E}">
        <p14:creationId xmlns:p14="http://schemas.microsoft.com/office/powerpoint/2010/main" val="1663004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A09B026-7110-4126-B886-596152EAA3FF}" type="slidenum">
              <a:rPr lang="fr-FR" smtClean="0"/>
              <a:t>27</a:t>
            </a:fld>
            <a:endParaRPr lang="fr-FR"/>
          </a:p>
        </p:txBody>
      </p:sp>
    </p:spTree>
    <p:extLst>
      <p:ext uri="{BB962C8B-B14F-4D97-AF65-F5344CB8AC3E}">
        <p14:creationId xmlns:p14="http://schemas.microsoft.com/office/powerpoint/2010/main" val="2024255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A09B026-7110-4126-B886-596152EAA3FF}" type="slidenum">
              <a:rPr lang="fr-FR" smtClean="0"/>
              <a:t>3</a:t>
            </a:fld>
            <a:endParaRPr lang="fr-FR"/>
          </a:p>
        </p:txBody>
      </p:sp>
    </p:spTree>
    <p:extLst>
      <p:ext uri="{BB962C8B-B14F-4D97-AF65-F5344CB8AC3E}">
        <p14:creationId xmlns:p14="http://schemas.microsoft.com/office/powerpoint/2010/main" val="1663004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A09B026-7110-4126-B886-596152EAA3FF}" type="slidenum">
              <a:rPr lang="fr-FR" smtClean="0"/>
              <a:t>4</a:t>
            </a:fld>
            <a:endParaRPr lang="fr-FR"/>
          </a:p>
        </p:txBody>
      </p:sp>
    </p:spTree>
    <p:extLst>
      <p:ext uri="{BB962C8B-B14F-4D97-AF65-F5344CB8AC3E}">
        <p14:creationId xmlns:p14="http://schemas.microsoft.com/office/powerpoint/2010/main" val="1663004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30455-866F-D3B6-DA68-5A0B0AA89E9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FEF7805-ECDC-06CF-DC05-9EB36A9B594E}"/>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2208D6E1-16ED-1D8D-3729-172723EE33D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21A7E08-E27A-A949-4FCE-76D8595DBD0C}"/>
              </a:ext>
            </a:extLst>
          </p:cNvPr>
          <p:cNvSpPr>
            <a:spLocks noGrp="1"/>
          </p:cNvSpPr>
          <p:nvPr>
            <p:ph type="sldNum" sz="quarter" idx="10"/>
          </p:nvPr>
        </p:nvSpPr>
        <p:spPr/>
        <p:txBody>
          <a:bodyPr/>
          <a:lstStyle/>
          <a:p>
            <a:fld id="{CA09B026-7110-4126-B886-596152EAA3FF}" type="slidenum">
              <a:rPr lang="fr-FR" smtClean="0"/>
              <a:t>15</a:t>
            </a:fld>
            <a:endParaRPr lang="fr-FR"/>
          </a:p>
        </p:txBody>
      </p:sp>
    </p:spTree>
    <p:extLst>
      <p:ext uri="{BB962C8B-B14F-4D97-AF65-F5344CB8AC3E}">
        <p14:creationId xmlns:p14="http://schemas.microsoft.com/office/powerpoint/2010/main" val="3921391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BD2EB-36CC-BCCE-6A0A-CA6B2AAD62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9179ADB-60DA-2359-A171-07028088E14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FA9C99F-4434-5E3E-E063-BFDA96297CC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0A862F-DAB8-6B44-DA46-26B87B2B4672}"/>
              </a:ext>
            </a:extLst>
          </p:cNvPr>
          <p:cNvSpPr>
            <a:spLocks noGrp="1"/>
          </p:cNvSpPr>
          <p:nvPr>
            <p:ph type="sldNum" sz="quarter" idx="10"/>
          </p:nvPr>
        </p:nvSpPr>
        <p:spPr/>
        <p:txBody>
          <a:bodyPr/>
          <a:lstStyle/>
          <a:p>
            <a:fld id="{CA09B026-7110-4126-B886-596152EAA3FF}" type="slidenum">
              <a:rPr lang="fr-FR" smtClean="0"/>
              <a:t>18</a:t>
            </a:fld>
            <a:endParaRPr lang="fr-FR"/>
          </a:p>
        </p:txBody>
      </p:sp>
    </p:spTree>
    <p:extLst>
      <p:ext uri="{BB962C8B-B14F-4D97-AF65-F5344CB8AC3E}">
        <p14:creationId xmlns:p14="http://schemas.microsoft.com/office/powerpoint/2010/main" val="2667296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95DFA-87A9-9E2B-CA3E-414068466E6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375388C-8756-0938-FCAB-59DE01716E81}"/>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ECA851C-5A42-F1E3-646D-3D0F32FD276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2A436D7-28B5-7BA0-808C-E5CAD7B0822F}"/>
              </a:ext>
            </a:extLst>
          </p:cNvPr>
          <p:cNvSpPr>
            <a:spLocks noGrp="1"/>
          </p:cNvSpPr>
          <p:nvPr>
            <p:ph type="sldNum" sz="quarter" idx="10"/>
          </p:nvPr>
        </p:nvSpPr>
        <p:spPr/>
        <p:txBody>
          <a:bodyPr/>
          <a:lstStyle/>
          <a:p>
            <a:fld id="{CA09B026-7110-4126-B886-596152EAA3FF}" type="slidenum">
              <a:rPr lang="fr-FR" smtClean="0"/>
              <a:t>19</a:t>
            </a:fld>
            <a:endParaRPr lang="fr-FR"/>
          </a:p>
        </p:txBody>
      </p:sp>
    </p:spTree>
    <p:extLst>
      <p:ext uri="{BB962C8B-B14F-4D97-AF65-F5344CB8AC3E}">
        <p14:creationId xmlns:p14="http://schemas.microsoft.com/office/powerpoint/2010/main" val="3638111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F20FC-F40F-87FB-CEE9-C569BF2BEF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BA87BB-6DD9-44FD-C8AE-FE5E709522A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716546D6-F2A9-5BBD-C584-7BE917B76FD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B385177-CFC1-E56C-4570-107DBA5517DA}"/>
              </a:ext>
            </a:extLst>
          </p:cNvPr>
          <p:cNvSpPr>
            <a:spLocks noGrp="1"/>
          </p:cNvSpPr>
          <p:nvPr>
            <p:ph type="sldNum" sz="quarter" idx="10"/>
          </p:nvPr>
        </p:nvSpPr>
        <p:spPr/>
        <p:txBody>
          <a:bodyPr/>
          <a:lstStyle/>
          <a:p>
            <a:fld id="{CA09B026-7110-4126-B886-596152EAA3FF}" type="slidenum">
              <a:rPr lang="fr-FR" smtClean="0"/>
              <a:t>20</a:t>
            </a:fld>
            <a:endParaRPr lang="fr-FR"/>
          </a:p>
        </p:txBody>
      </p:sp>
    </p:spTree>
    <p:extLst>
      <p:ext uri="{BB962C8B-B14F-4D97-AF65-F5344CB8AC3E}">
        <p14:creationId xmlns:p14="http://schemas.microsoft.com/office/powerpoint/2010/main" val="1736131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60E61-81EE-40F7-C8C6-265EF0C39B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45F9E22-AF62-8BEB-1106-D26F03C77F60}"/>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445679D-331F-B0EE-3173-D0905959173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D735F9B-72D2-F8B5-14EC-B8040B91E1C0}"/>
              </a:ext>
            </a:extLst>
          </p:cNvPr>
          <p:cNvSpPr>
            <a:spLocks noGrp="1"/>
          </p:cNvSpPr>
          <p:nvPr>
            <p:ph type="sldNum" sz="quarter" idx="10"/>
          </p:nvPr>
        </p:nvSpPr>
        <p:spPr/>
        <p:txBody>
          <a:bodyPr/>
          <a:lstStyle/>
          <a:p>
            <a:fld id="{CA09B026-7110-4126-B886-596152EAA3FF}" type="slidenum">
              <a:rPr lang="fr-FR" smtClean="0"/>
              <a:t>21</a:t>
            </a:fld>
            <a:endParaRPr lang="fr-FR"/>
          </a:p>
        </p:txBody>
      </p:sp>
    </p:spTree>
    <p:extLst>
      <p:ext uri="{BB962C8B-B14F-4D97-AF65-F5344CB8AC3E}">
        <p14:creationId xmlns:p14="http://schemas.microsoft.com/office/powerpoint/2010/main" val="427920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A09B026-7110-4126-B886-596152EAA3FF}" type="slidenum">
              <a:rPr lang="fr-FR" smtClean="0"/>
              <a:t>22</a:t>
            </a:fld>
            <a:endParaRPr lang="fr-FR"/>
          </a:p>
        </p:txBody>
      </p:sp>
    </p:spTree>
    <p:extLst>
      <p:ext uri="{BB962C8B-B14F-4D97-AF65-F5344CB8AC3E}">
        <p14:creationId xmlns:p14="http://schemas.microsoft.com/office/powerpoint/2010/main" val="1663004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lvl1pPr algn="ctr">
              <a:defRPr/>
            </a:lvl1p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0F677A7D-311C-4DDF-9174-FBC75A79AA05}" type="datetime1">
              <a:rPr lang="fr-FR" smtClean="0"/>
              <a:t>10/03/2026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1F15481-FFDE-4970-A6E1-960226CF5822}" type="slidenum">
              <a:rPr lang="fr-FR" smtClean="0"/>
              <a:t>‹N°›</a:t>
            </a:fld>
            <a:endParaRPr lang="fr-FR"/>
          </a:p>
        </p:txBody>
      </p:sp>
    </p:spTree>
    <p:extLst>
      <p:ext uri="{BB962C8B-B14F-4D97-AF65-F5344CB8AC3E}">
        <p14:creationId xmlns:p14="http://schemas.microsoft.com/office/powerpoint/2010/main" val="3552661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a:bodyPr>
          <a:lstStyle>
            <a:lvl1pPr>
              <a:defRPr sz="1800"/>
            </a:lvl1pPr>
          </a:lstStyle>
          <a:p>
            <a:r>
              <a:rPr lang="fr-FR" dirty="0"/>
              <a:t>Modifiez le style du titre</a:t>
            </a:r>
          </a:p>
        </p:txBody>
      </p:sp>
      <p:sp>
        <p:nvSpPr>
          <p:cNvPr id="3" name="Espace réservé du contenu 2"/>
          <p:cNvSpPr>
            <a:spLocks noGrp="1"/>
          </p:cNvSpPr>
          <p:nvPr>
            <p:ph idx="1"/>
          </p:nvPr>
        </p:nvSpPr>
        <p:spPr>
          <a:xfrm>
            <a:off x="457200" y="1196752"/>
            <a:ext cx="8229600" cy="4929411"/>
          </a:xfrm>
        </p:spPr>
        <p:txBody>
          <a:bodyPr/>
          <a:lstStyle>
            <a:lvl1pPr>
              <a:defRPr sz="1300"/>
            </a:lvl1pPr>
            <a:lvl2pPr>
              <a:defRPr sz="1300"/>
            </a:lvl2pPr>
            <a:lvl3pPr>
              <a:defRPr sz="1300"/>
            </a:lvl3pPr>
            <a:lvl4pPr>
              <a:defRPr sz="1300"/>
            </a:lvl4pPr>
            <a:lvl5pPr>
              <a:defRPr sz="1300"/>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p:txBody>
          <a:bodyPr/>
          <a:lstStyle/>
          <a:p>
            <a:fld id="{39D502A3-519E-40BF-8225-2469D8B5D54F}" type="datetime1">
              <a:rPr lang="fr-FR" smtClean="0"/>
              <a:t>10/03/2026</a:t>
            </a:fld>
            <a:endParaRPr lang="fr-FR"/>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1F15481-FFDE-4970-A6E1-960226CF5822}" type="slidenum">
              <a:rPr lang="fr-FR" smtClean="0"/>
              <a:t>‹N°›</a:t>
            </a:fld>
            <a:endParaRPr lang="fr-FR"/>
          </a:p>
        </p:txBody>
      </p:sp>
      <p:pic>
        <p:nvPicPr>
          <p:cNvPr id="7" name="Image 6">
            <a:extLst>
              <a:ext uri="{FF2B5EF4-FFF2-40B4-BE49-F238E27FC236}">
                <a16:creationId xmlns:a16="http://schemas.microsoft.com/office/drawing/2014/main" id="{776C8EC3-266B-3D75-60F4-E27BDADA60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6351"/>
            <a:ext cx="749300" cy="446012"/>
          </a:xfrm>
          <a:prstGeom prst="rect">
            <a:avLst/>
          </a:prstGeom>
        </p:spPr>
      </p:pic>
      <p:pic>
        <p:nvPicPr>
          <p:cNvPr id="9" name="Image 8" descr="Une image contenant cercle, Graphique, Magenta, Caractère coloré&#10;&#10;Le contenu généré par l’IA peut être incorrect.">
            <a:extLst>
              <a:ext uri="{FF2B5EF4-FFF2-40B4-BE49-F238E27FC236}">
                <a16:creationId xmlns:a16="http://schemas.microsoft.com/office/drawing/2014/main" id="{F8598594-38E4-2B14-6647-24517C23DF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18152" y="6382252"/>
            <a:ext cx="313320" cy="313320"/>
          </a:xfrm>
          <a:prstGeom prst="rect">
            <a:avLst/>
          </a:prstGeom>
        </p:spPr>
      </p:pic>
    </p:spTree>
    <p:extLst>
      <p:ext uri="{BB962C8B-B14F-4D97-AF65-F5344CB8AC3E}">
        <p14:creationId xmlns:p14="http://schemas.microsoft.com/office/powerpoint/2010/main" val="180328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a:bodyPr>
          <a:lstStyle>
            <a:lvl1pPr>
              <a:defRPr sz="1800"/>
            </a:lvl1pPr>
          </a:lstStyle>
          <a:p>
            <a:r>
              <a:rPr lang="fr-FR" dirty="0"/>
              <a:t>Modifiez le style du titre</a:t>
            </a:r>
          </a:p>
        </p:txBody>
      </p:sp>
      <p:sp>
        <p:nvSpPr>
          <p:cNvPr id="4" name="Espace réservé de la date 3"/>
          <p:cNvSpPr>
            <a:spLocks noGrp="1"/>
          </p:cNvSpPr>
          <p:nvPr>
            <p:ph type="dt" sz="half" idx="10"/>
          </p:nvPr>
        </p:nvSpPr>
        <p:spPr/>
        <p:txBody>
          <a:bodyPr/>
          <a:lstStyle/>
          <a:p>
            <a:fld id="{39D502A3-519E-40BF-8225-2469D8B5D54F}" type="datetime1">
              <a:rPr lang="fr-FR" smtClean="0"/>
              <a:t>10/03/2026</a:t>
            </a:fld>
            <a:endParaRPr lang="fr-FR"/>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1F15481-FFDE-4970-A6E1-960226CF5822}" type="slidenum">
              <a:rPr lang="fr-FR" smtClean="0"/>
              <a:t>‹N°›</a:t>
            </a:fld>
            <a:endParaRPr lang="fr-FR"/>
          </a:p>
        </p:txBody>
      </p:sp>
      <p:pic>
        <p:nvPicPr>
          <p:cNvPr id="7" name="Image 6">
            <a:extLst>
              <a:ext uri="{FF2B5EF4-FFF2-40B4-BE49-F238E27FC236}">
                <a16:creationId xmlns:a16="http://schemas.microsoft.com/office/drawing/2014/main" id="{776C8EC3-266B-3D75-60F4-E27BDADA60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6351"/>
            <a:ext cx="749300" cy="446012"/>
          </a:xfrm>
          <a:prstGeom prst="rect">
            <a:avLst/>
          </a:prstGeom>
        </p:spPr>
      </p:pic>
      <p:pic>
        <p:nvPicPr>
          <p:cNvPr id="3" name="Image 2" descr="Une image contenant cercle, Graphique, Magenta, Caractère coloré&#10;&#10;Le contenu généré par l’IA peut être incorrect.">
            <a:extLst>
              <a:ext uri="{FF2B5EF4-FFF2-40B4-BE49-F238E27FC236}">
                <a16:creationId xmlns:a16="http://schemas.microsoft.com/office/drawing/2014/main" id="{C37388ED-3FF5-3EC4-7B96-0703805019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18152" y="6382252"/>
            <a:ext cx="313320" cy="313320"/>
          </a:xfrm>
          <a:prstGeom prst="rect">
            <a:avLst/>
          </a:prstGeom>
        </p:spPr>
      </p:pic>
    </p:spTree>
    <p:extLst>
      <p:ext uri="{BB962C8B-B14F-4D97-AF65-F5344CB8AC3E}">
        <p14:creationId xmlns:p14="http://schemas.microsoft.com/office/powerpoint/2010/main" val="277766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242EC28-F8A6-4B81-8003-92EB3FFD2BBE}" type="datetime1">
              <a:rPr lang="fr-FR" smtClean="0"/>
              <a:t>10/03/2026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1F15481-FFDE-4970-A6E1-960226CF5822}" type="slidenum">
              <a:rPr lang="fr-FR" smtClean="0"/>
              <a:t>‹N°›</a:t>
            </a:fld>
            <a:endParaRPr lang="fr-FR"/>
          </a:p>
        </p:txBody>
      </p:sp>
      <p:pic>
        <p:nvPicPr>
          <p:cNvPr id="5" name="Image 4">
            <a:extLst>
              <a:ext uri="{FF2B5EF4-FFF2-40B4-BE49-F238E27FC236}">
                <a16:creationId xmlns:a16="http://schemas.microsoft.com/office/drawing/2014/main" id="{7029D667-BD55-022A-755B-7B3657346E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356351"/>
            <a:ext cx="749300" cy="446012"/>
          </a:xfrm>
          <a:prstGeom prst="rect">
            <a:avLst/>
          </a:prstGeom>
        </p:spPr>
      </p:pic>
      <p:pic>
        <p:nvPicPr>
          <p:cNvPr id="6" name="Image 5" descr="Une image contenant cercle, Graphique, Magenta, Caractère coloré&#10;&#10;Le contenu généré par l’IA peut être incorrect.">
            <a:extLst>
              <a:ext uri="{FF2B5EF4-FFF2-40B4-BE49-F238E27FC236}">
                <a16:creationId xmlns:a16="http://schemas.microsoft.com/office/drawing/2014/main" id="{C48B06E0-234D-C93A-4DCA-2ED8B02B2A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18152" y="6382252"/>
            <a:ext cx="313320" cy="313320"/>
          </a:xfrm>
          <a:prstGeom prst="rect">
            <a:avLst/>
          </a:prstGeom>
        </p:spPr>
      </p:pic>
    </p:spTree>
    <p:extLst>
      <p:ext uri="{BB962C8B-B14F-4D97-AF65-F5344CB8AC3E}">
        <p14:creationId xmlns:p14="http://schemas.microsoft.com/office/powerpoint/2010/main" val="1003638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1259632" y="6356350"/>
            <a:ext cx="1331168" cy="365125"/>
          </a:xfrm>
          <a:prstGeom prst="rect">
            <a:avLst/>
          </a:prstGeom>
        </p:spPr>
        <p:txBody>
          <a:bodyPr vert="horz" lIns="91440" tIns="45720" rIns="91440" bIns="45720" rtlCol="0" anchor="ctr"/>
          <a:lstStyle>
            <a:lvl1pPr algn="l">
              <a:defRPr sz="1000">
                <a:solidFill>
                  <a:schemeClr val="tx1">
                    <a:tint val="75000"/>
                  </a:schemeClr>
                </a:solidFill>
                <a:latin typeface="Century Gothic" panose="020B0502020202020204" pitchFamily="34" charset="0"/>
              </a:defRPr>
            </a:lvl1pPr>
          </a:lstStyle>
          <a:p>
            <a:fld id="{9A2684EE-C33C-41AD-91BA-0B50253BE5F4}" type="datetime1">
              <a:rPr lang="fr-FR" smtClean="0"/>
              <a:t>10/03/2026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chemeClr val="tx1">
                    <a:tint val="75000"/>
                  </a:schemeClr>
                </a:solidFill>
                <a:latin typeface="Century Gothic" panose="020B0502020202020204" pitchFamily="34" charset="0"/>
              </a:defRPr>
            </a:lvl1pPr>
          </a:lstStyle>
          <a:p>
            <a:r>
              <a:rPr lang="fr-FR" dirty="0"/>
              <a:t>Nom du groupement</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chemeClr val="tx1">
                    <a:tint val="75000"/>
                  </a:schemeClr>
                </a:solidFill>
                <a:latin typeface="Century Gothic" panose="020B0502020202020204" pitchFamily="34" charset="0"/>
              </a:defRPr>
            </a:lvl1pPr>
          </a:lstStyle>
          <a:p>
            <a:fld id="{81F15481-FFDE-4970-A6E1-960226CF5822}" type="slidenum">
              <a:rPr lang="fr-FR" smtClean="0"/>
              <a:pPr/>
              <a:t>‹N°›</a:t>
            </a:fld>
            <a:endParaRPr lang="fr-FR"/>
          </a:p>
        </p:txBody>
      </p:sp>
    </p:spTree>
    <p:extLst>
      <p:ext uri="{BB962C8B-B14F-4D97-AF65-F5344CB8AC3E}">
        <p14:creationId xmlns:p14="http://schemas.microsoft.com/office/powerpoint/2010/main" val="365278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5" r:id="rId4"/>
  </p:sldLayoutIdLst>
  <p:hf hdr="0" dt="0"/>
  <p:txStyles>
    <p:titleStyle>
      <a:lvl1pPr algn="l" defTabSz="914400" rtl="0" eaLnBrk="1" latinLnBrk="0" hangingPunct="1">
        <a:spcBef>
          <a:spcPct val="0"/>
        </a:spcBef>
        <a:buNone/>
        <a:defRPr sz="1800" kern="1200">
          <a:solidFill>
            <a:schemeClr val="tx1"/>
          </a:solidFill>
          <a:latin typeface="Century Gothic" panose="020B05020202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Graphique, texte, Police, graphisme&#10;&#10;Le contenu généré par l’IA peut être incorrect.">
            <a:extLst>
              <a:ext uri="{FF2B5EF4-FFF2-40B4-BE49-F238E27FC236}">
                <a16:creationId xmlns:a16="http://schemas.microsoft.com/office/drawing/2014/main" id="{EE063444-BB5F-955F-6270-5F43C14239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6389" y="5445224"/>
            <a:ext cx="811222" cy="1124570"/>
          </a:xfrm>
          <a:prstGeom prst="rect">
            <a:avLst/>
          </a:prstGeom>
        </p:spPr>
      </p:pic>
      <p:pic>
        <p:nvPicPr>
          <p:cNvPr id="1025" name="Picture 1">
            <a:extLst>
              <a:ext uri="{FF2B5EF4-FFF2-40B4-BE49-F238E27FC236}">
                <a16:creationId xmlns:a16="http://schemas.microsoft.com/office/drawing/2014/main" id="{83C18568-1AD7-4821-9C19-AFADE1905A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4842" y="399357"/>
            <a:ext cx="1814316" cy="1807338"/>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CEEAC2F5-7139-06AF-3A43-7CDFFCDAA2B7}"/>
              </a:ext>
            </a:extLst>
          </p:cNvPr>
          <p:cNvSpPr>
            <a:spLocks noGrp="1"/>
          </p:cNvSpPr>
          <p:nvPr>
            <p:ph type="ctrTitle"/>
          </p:nvPr>
        </p:nvSpPr>
        <p:spPr/>
        <p:txBody>
          <a:bodyPr anchor="b">
            <a:normAutofit/>
          </a:bodyPr>
          <a:lstStyle/>
          <a:p>
            <a:r>
              <a:rPr lang="fr-FR" dirty="0"/>
              <a:t>Marché de travaux pour la restructuration de la résidence étudiante Jules Mousseron, rue du Chemin Vert à Aulnoy lez Valenciennes</a:t>
            </a:r>
          </a:p>
        </p:txBody>
      </p:sp>
      <p:sp>
        <p:nvSpPr>
          <p:cNvPr id="4" name="Sous-titre 3">
            <a:extLst>
              <a:ext uri="{FF2B5EF4-FFF2-40B4-BE49-F238E27FC236}">
                <a16:creationId xmlns:a16="http://schemas.microsoft.com/office/drawing/2014/main" id="{2D7D3B6B-35DE-D42E-668A-3EFE5E903392}"/>
              </a:ext>
            </a:extLst>
          </p:cNvPr>
          <p:cNvSpPr>
            <a:spLocks noGrp="1"/>
          </p:cNvSpPr>
          <p:nvPr>
            <p:ph type="subTitle" idx="1"/>
          </p:nvPr>
        </p:nvSpPr>
        <p:spPr/>
        <p:txBody>
          <a:bodyPr/>
          <a:lstStyle/>
          <a:p>
            <a:r>
              <a:rPr lang="fr-FR" dirty="0"/>
              <a:t>Procédure avec négociation • Cadre de réponse</a:t>
            </a:r>
          </a:p>
        </p:txBody>
      </p:sp>
    </p:spTree>
    <p:extLst>
      <p:ext uri="{BB962C8B-B14F-4D97-AF65-F5344CB8AC3E}">
        <p14:creationId xmlns:p14="http://schemas.microsoft.com/office/powerpoint/2010/main" val="2866450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2640D-DC6C-F188-C313-A4387BA2DB89}"/>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8271CAD7-32DA-C6FC-E530-8818EA2A4BCA}"/>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02525A90-4AD5-D8FC-5B47-3DB2531845BA}"/>
              </a:ext>
            </a:extLst>
          </p:cNvPr>
          <p:cNvSpPr>
            <a:spLocks noGrp="1"/>
          </p:cNvSpPr>
          <p:nvPr>
            <p:ph type="sldNum" sz="quarter" idx="12"/>
          </p:nvPr>
        </p:nvSpPr>
        <p:spPr/>
        <p:txBody>
          <a:bodyPr/>
          <a:lstStyle/>
          <a:p>
            <a:fld id="{81F15481-FFDE-4970-A6E1-960226CF5822}" type="slidenum">
              <a:rPr lang="fr-FR" smtClean="0"/>
              <a:t>10</a:t>
            </a:fld>
            <a:endParaRPr lang="fr-FR"/>
          </a:p>
        </p:txBody>
      </p:sp>
      <p:sp>
        <p:nvSpPr>
          <p:cNvPr id="9" name="Titre 1">
            <a:extLst>
              <a:ext uri="{FF2B5EF4-FFF2-40B4-BE49-F238E27FC236}">
                <a16:creationId xmlns:a16="http://schemas.microsoft.com/office/drawing/2014/main" id="{13A1E393-C87C-B749-B964-DBB70B228A7E}"/>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565E6741-CACA-090F-7A5D-A5D670F967C3}"/>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3</a:t>
            </a:r>
          </a:p>
        </p:txBody>
      </p:sp>
      <p:sp>
        <p:nvSpPr>
          <p:cNvPr id="17" name="Espace réservé du contenu 2">
            <a:extLst>
              <a:ext uri="{FF2B5EF4-FFF2-40B4-BE49-F238E27FC236}">
                <a16:creationId xmlns:a16="http://schemas.microsoft.com/office/drawing/2014/main" id="{2DCDC324-FCA2-C2E7-BF8D-86530D272083}"/>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lgn="ctr">
              <a:buNone/>
            </a:pPr>
            <a:r>
              <a:rPr lang="fr-FR" sz="1200" i="1" dirty="0">
                <a:solidFill>
                  <a:schemeClr val="bg1">
                    <a:lumMod val="65000"/>
                  </a:schemeClr>
                </a:solidFill>
                <a:latin typeface="Century Gothic" charset="0"/>
                <a:ea typeface="Century Gothic" charset="0"/>
                <a:cs typeface="Century Gothic" charset="0"/>
              </a:rPr>
              <a:t>Ambiance intérieure</a:t>
            </a:r>
          </a:p>
        </p:txBody>
      </p:sp>
      <p:sp>
        <p:nvSpPr>
          <p:cNvPr id="19" name="Espace réservé du contenu 8">
            <a:extLst>
              <a:ext uri="{FF2B5EF4-FFF2-40B4-BE49-F238E27FC236}">
                <a16:creationId xmlns:a16="http://schemas.microsoft.com/office/drawing/2014/main" id="{EE4DD570-4CD7-20BE-C929-567F5CD4E827}"/>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1173276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F14F0-5426-C481-7314-111FE81B34F8}"/>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AFDD5558-AD8A-8178-62A5-E8A54B5AE22B}"/>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CCCD20D1-B8AE-8344-A2C2-EAFA656324CD}"/>
              </a:ext>
            </a:extLst>
          </p:cNvPr>
          <p:cNvSpPr>
            <a:spLocks noGrp="1"/>
          </p:cNvSpPr>
          <p:nvPr>
            <p:ph type="sldNum" sz="quarter" idx="12"/>
          </p:nvPr>
        </p:nvSpPr>
        <p:spPr/>
        <p:txBody>
          <a:bodyPr/>
          <a:lstStyle/>
          <a:p>
            <a:fld id="{81F15481-FFDE-4970-A6E1-960226CF5822}" type="slidenum">
              <a:rPr lang="fr-FR" smtClean="0"/>
              <a:t>11</a:t>
            </a:fld>
            <a:endParaRPr lang="fr-FR"/>
          </a:p>
        </p:txBody>
      </p:sp>
      <p:sp>
        <p:nvSpPr>
          <p:cNvPr id="9" name="Titre 1">
            <a:extLst>
              <a:ext uri="{FF2B5EF4-FFF2-40B4-BE49-F238E27FC236}">
                <a16:creationId xmlns:a16="http://schemas.microsoft.com/office/drawing/2014/main" id="{028C4409-ECF7-8EC9-6709-02F449973B81}"/>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D5E73380-2816-1359-3DB7-A2DD249CD9F9}"/>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4</a:t>
            </a:r>
          </a:p>
        </p:txBody>
      </p:sp>
      <p:sp>
        <p:nvSpPr>
          <p:cNvPr id="17" name="Espace réservé du contenu 2">
            <a:extLst>
              <a:ext uri="{FF2B5EF4-FFF2-40B4-BE49-F238E27FC236}">
                <a16:creationId xmlns:a16="http://schemas.microsoft.com/office/drawing/2014/main" id="{1DABA62E-E0F9-AE59-CDA0-7D198F2A81C5}"/>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a:t>
            </a:r>
          </a:p>
          <a:p>
            <a:pPr marL="0" indent="0" algn="r">
              <a:buNone/>
            </a:pPr>
            <a:r>
              <a:rPr lang="fr-FR" sz="1200" i="1" dirty="0">
                <a:solidFill>
                  <a:schemeClr val="bg1">
                    <a:lumMod val="65000"/>
                  </a:schemeClr>
                </a:solidFill>
                <a:latin typeface="Century Gothic" charset="0"/>
                <a:ea typeface="Century Gothic" charset="0"/>
                <a:cs typeface="Century Gothic" charset="0"/>
              </a:rPr>
              <a:t> ou à défaut image de l’opération</a:t>
            </a:r>
          </a:p>
        </p:txBody>
      </p:sp>
      <p:sp>
        <p:nvSpPr>
          <p:cNvPr id="18" name="Espace réservé du contenu 3">
            <a:extLst>
              <a:ext uri="{FF2B5EF4-FFF2-40B4-BE49-F238E27FC236}">
                <a16:creationId xmlns:a16="http://schemas.microsoft.com/office/drawing/2014/main" id="{076378AF-DD66-F0A7-2DF5-0298B7D9F7B9}"/>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8D32E38B-59D9-9064-B4A7-F8993277120C}"/>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1294756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594FC-558B-6524-7605-340F4FB869F0}"/>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5EB7FE18-6092-720F-C00D-A1EFCAAC6405}"/>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138C6F39-F088-B602-6291-A600C1C88D73}"/>
              </a:ext>
            </a:extLst>
          </p:cNvPr>
          <p:cNvSpPr>
            <a:spLocks noGrp="1"/>
          </p:cNvSpPr>
          <p:nvPr>
            <p:ph type="sldNum" sz="quarter" idx="12"/>
          </p:nvPr>
        </p:nvSpPr>
        <p:spPr/>
        <p:txBody>
          <a:bodyPr/>
          <a:lstStyle/>
          <a:p>
            <a:fld id="{81F15481-FFDE-4970-A6E1-960226CF5822}" type="slidenum">
              <a:rPr lang="fr-FR" smtClean="0"/>
              <a:t>12</a:t>
            </a:fld>
            <a:endParaRPr lang="fr-FR"/>
          </a:p>
        </p:txBody>
      </p:sp>
      <p:sp>
        <p:nvSpPr>
          <p:cNvPr id="9" name="Titre 1">
            <a:extLst>
              <a:ext uri="{FF2B5EF4-FFF2-40B4-BE49-F238E27FC236}">
                <a16:creationId xmlns:a16="http://schemas.microsoft.com/office/drawing/2014/main" id="{ADF9F32D-6050-5B86-6246-30756DD97296}"/>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ACEB8E14-FE2F-3197-480D-5FA90B207A92}"/>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4</a:t>
            </a:r>
          </a:p>
        </p:txBody>
      </p:sp>
      <p:sp>
        <p:nvSpPr>
          <p:cNvPr id="17" name="Espace réservé du contenu 2">
            <a:extLst>
              <a:ext uri="{FF2B5EF4-FFF2-40B4-BE49-F238E27FC236}">
                <a16:creationId xmlns:a16="http://schemas.microsoft.com/office/drawing/2014/main" id="{8F5774CF-2F8D-6779-E8BB-178496DDBEA2}"/>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lgn="ctr">
              <a:buNone/>
            </a:pPr>
            <a:r>
              <a:rPr lang="fr-FR" sz="1200" i="1" dirty="0">
                <a:solidFill>
                  <a:schemeClr val="bg1">
                    <a:lumMod val="65000"/>
                  </a:schemeClr>
                </a:solidFill>
                <a:latin typeface="Century Gothic" charset="0"/>
                <a:ea typeface="Century Gothic" charset="0"/>
                <a:cs typeface="Century Gothic" charset="0"/>
              </a:rPr>
              <a:t>Ambiance intérieure</a:t>
            </a:r>
          </a:p>
        </p:txBody>
      </p:sp>
      <p:sp>
        <p:nvSpPr>
          <p:cNvPr id="19" name="Espace réservé du contenu 8">
            <a:extLst>
              <a:ext uri="{FF2B5EF4-FFF2-40B4-BE49-F238E27FC236}">
                <a16:creationId xmlns:a16="http://schemas.microsoft.com/office/drawing/2014/main" id="{A5B71593-FB19-6F92-F446-476DE4756D98}"/>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3737599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AFCE8-5DA0-B3D0-D8AD-5522D3372F61}"/>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5A1C1594-46C3-1F72-5CCE-9CF8B3BE9543}"/>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3BA5D87E-49C8-A636-C128-B7E433D814F9}"/>
              </a:ext>
            </a:extLst>
          </p:cNvPr>
          <p:cNvSpPr>
            <a:spLocks noGrp="1"/>
          </p:cNvSpPr>
          <p:nvPr>
            <p:ph type="sldNum" sz="quarter" idx="12"/>
          </p:nvPr>
        </p:nvSpPr>
        <p:spPr/>
        <p:txBody>
          <a:bodyPr/>
          <a:lstStyle/>
          <a:p>
            <a:fld id="{81F15481-FFDE-4970-A6E1-960226CF5822}" type="slidenum">
              <a:rPr lang="fr-FR" smtClean="0"/>
              <a:t>13</a:t>
            </a:fld>
            <a:endParaRPr lang="fr-FR"/>
          </a:p>
        </p:txBody>
      </p:sp>
      <p:sp>
        <p:nvSpPr>
          <p:cNvPr id="9" name="Titre 1">
            <a:extLst>
              <a:ext uri="{FF2B5EF4-FFF2-40B4-BE49-F238E27FC236}">
                <a16:creationId xmlns:a16="http://schemas.microsoft.com/office/drawing/2014/main" id="{C56E20AD-CAF2-C862-AF68-610FF811E6FA}"/>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B61DE1D3-30B2-F501-2971-325E1B757A36}"/>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5</a:t>
            </a:r>
          </a:p>
        </p:txBody>
      </p:sp>
      <p:sp>
        <p:nvSpPr>
          <p:cNvPr id="17" name="Espace réservé du contenu 2">
            <a:extLst>
              <a:ext uri="{FF2B5EF4-FFF2-40B4-BE49-F238E27FC236}">
                <a16:creationId xmlns:a16="http://schemas.microsoft.com/office/drawing/2014/main" id="{512CEADF-1DDF-18C6-99FD-25EC170A746B}"/>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 ou à défaut image de l’opération + 1 photo d’ambiance intérieure souhaitée</a:t>
            </a:r>
          </a:p>
        </p:txBody>
      </p:sp>
      <p:sp>
        <p:nvSpPr>
          <p:cNvPr id="18" name="Espace réservé du contenu 3">
            <a:extLst>
              <a:ext uri="{FF2B5EF4-FFF2-40B4-BE49-F238E27FC236}">
                <a16:creationId xmlns:a16="http://schemas.microsoft.com/office/drawing/2014/main" id="{193461CD-3B95-15CC-E371-0FF13B3F8E25}"/>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25475699-A85C-46ED-89C3-C6EAC4A87953}"/>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4250426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EE7A8-0B4F-47C5-5EB2-7CC65713D804}"/>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9BF9D99F-7E87-2D18-D05E-158BAB6633E9}"/>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4FBA229D-F548-647E-45B8-19F4A33E28E3}"/>
              </a:ext>
            </a:extLst>
          </p:cNvPr>
          <p:cNvSpPr>
            <a:spLocks noGrp="1"/>
          </p:cNvSpPr>
          <p:nvPr>
            <p:ph type="sldNum" sz="quarter" idx="12"/>
          </p:nvPr>
        </p:nvSpPr>
        <p:spPr/>
        <p:txBody>
          <a:bodyPr/>
          <a:lstStyle/>
          <a:p>
            <a:fld id="{81F15481-FFDE-4970-A6E1-960226CF5822}" type="slidenum">
              <a:rPr lang="fr-FR" smtClean="0"/>
              <a:t>14</a:t>
            </a:fld>
            <a:endParaRPr lang="fr-FR"/>
          </a:p>
        </p:txBody>
      </p:sp>
      <p:sp>
        <p:nvSpPr>
          <p:cNvPr id="9" name="Titre 1">
            <a:extLst>
              <a:ext uri="{FF2B5EF4-FFF2-40B4-BE49-F238E27FC236}">
                <a16:creationId xmlns:a16="http://schemas.microsoft.com/office/drawing/2014/main" id="{303A2DAF-3EBD-4EA9-38B2-E2E3264C6D60}"/>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CAF72ED7-56DB-CE42-F785-EE13C48E40B1}"/>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5</a:t>
            </a:r>
          </a:p>
        </p:txBody>
      </p:sp>
      <p:sp>
        <p:nvSpPr>
          <p:cNvPr id="17" name="Espace réservé du contenu 2">
            <a:extLst>
              <a:ext uri="{FF2B5EF4-FFF2-40B4-BE49-F238E27FC236}">
                <a16:creationId xmlns:a16="http://schemas.microsoft.com/office/drawing/2014/main" id="{7745BBFF-9553-4945-2ABB-EA0A3A7F0E55}"/>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lgn="ctr">
              <a:buNone/>
            </a:pPr>
            <a:r>
              <a:rPr lang="fr-FR" sz="1200" i="1" dirty="0">
                <a:solidFill>
                  <a:schemeClr val="bg1">
                    <a:lumMod val="65000"/>
                  </a:schemeClr>
                </a:solidFill>
                <a:latin typeface="Century Gothic" charset="0"/>
                <a:ea typeface="Century Gothic" charset="0"/>
                <a:cs typeface="Century Gothic" charset="0"/>
              </a:rPr>
              <a:t>Ambiance intérieure</a:t>
            </a:r>
          </a:p>
        </p:txBody>
      </p:sp>
      <p:sp>
        <p:nvSpPr>
          <p:cNvPr id="19" name="Espace réservé du contenu 8">
            <a:extLst>
              <a:ext uri="{FF2B5EF4-FFF2-40B4-BE49-F238E27FC236}">
                <a16:creationId xmlns:a16="http://schemas.microsoft.com/office/drawing/2014/main" id="{A4C50408-C909-EC3B-E74B-25592AE9B069}"/>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1605838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853A0-7313-8AB3-1084-B72AE69710EA}"/>
            </a:ext>
          </a:extLst>
        </p:cNvPr>
        <p:cNvGrpSpPr/>
        <p:nvPr/>
      </p:nvGrpSpPr>
      <p:grpSpPr>
        <a:xfrm>
          <a:off x="0" y="0"/>
          <a:ext cx="0" cy="0"/>
          <a:chOff x="0" y="0"/>
          <a:chExt cx="0" cy="0"/>
        </a:xfrm>
      </p:grpSpPr>
      <p:sp>
        <p:nvSpPr>
          <p:cNvPr id="7" name="ZoneTexte 6">
            <a:extLst>
              <a:ext uri="{FF2B5EF4-FFF2-40B4-BE49-F238E27FC236}">
                <a16:creationId xmlns:a16="http://schemas.microsoft.com/office/drawing/2014/main" id="{143101D0-4C2E-C9D6-2EDC-347DE0D8DCBF}"/>
              </a:ext>
            </a:extLst>
          </p:cNvPr>
          <p:cNvSpPr txBox="1"/>
          <p:nvPr/>
        </p:nvSpPr>
        <p:spPr>
          <a:xfrm>
            <a:off x="467544" y="3938514"/>
            <a:ext cx="8208912" cy="1052596"/>
          </a:xfrm>
          <a:prstGeom prst="rect">
            <a:avLst/>
          </a:prstGeom>
          <a:noFill/>
        </p:spPr>
        <p:txBody>
          <a:bodyPr wrap="square" lIns="128016" tIns="64008" rIns="128016" bIns="64008" rtlCol="0">
            <a:spAutoFit/>
          </a:bodyPr>
          <a:lstStyle/>
          <a:p>
            <a:r>
              <a:rPr lang="fr-FR" sz="2000" dirty="0">
                <a:latin typeface="Century Gothic" panose="020B0502020202020204" pitchFamily="34" charset="0"/>
              </a:rPr>
              <a:t>Références de la composante « design, design intérieur et signalétique »</a:t>
            </a:r>
          </a:p>
          <a:p>
            <a:r>
              <a:rPr lang="fr-FR" sz="1000" dirty="0">
                <a:latin typeface="Century Gothic" panose="020B0502020202020204" pitchFamily="34" charset="0"/>
              </a:rPr>
              <a:t>2 références demandées (toute référence supplémentaire ne sera pas analysée)</a:t>
            </a:r>
          </a:p>
          <a:p>
            <a:r>
              <a:rPr lang="fr-FR" sz="1000" dirty="0">
                <a:latin typeface="Century Gothic" panose="020B0502020202020204" pitchFamily="34" charset="0"/>
              </a:rPr>
              <a:t>1 diapositive maximum par référence</a:t>
            </a:r>
          </a:p>
        </p:txBody>
      </p:sp>
    </p:spTree>
    <p:extLst>
      <p:ext uri="{BB962C8B-B14F-4D97-AF65-F5344CB8AC3E}">
        <p14:creationId xmlns:p14="http://schemas.microsoft.com/office/powerpoint/2010/main" val="1874121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71221-360D-1853-FC04-FB83F1026FCC}"/>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4B3A22A-63BC-0192-FC47-320945F19863}"/>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5A962F12-91C2-C908-8E71-1B478597F51F}"/>
              </a:ext>
            </a:extLst>
          </p:cNvPr>
          <p:cNvSpPr>
            <a:spLocks noGrp="1"/>
          </p:cNvSpPr>
          <p:nvPr>
            <p:ph type="sldNum" sz="quarter" idx="12"/>
          </p:nvPr>
        </p:nvSpPr>
        <p:spPr/>
        <p:txBody>
          <a:bodyPr/>
          <a:lstStyle/>
          <a:p>
            <a:fld id="{81F15481-FFDE-4970-A6E1-960226CF5822}" type="slidenum">
              <a:rPr lang="fr-FR" smtClean="0"/>
              <a:t>16</a:t>
            </a:fld>
            <a:endParaRPr lang="fr-FR"/>
          </a:p>
        </p:txBody>
      </p:sp>
      <p:sp>
        <p:nvSpPr>
          <p:cNvPr id="9" name="Titre 1">
            <a:extLst>
              <a:ext uri="{FF2B5EF4-FFF2-40B4-BE49-F238E27FC236}">
                <a16:creationId xmlns:a16="http://schemas.microsoft.com/office/drawing/2014/main" id="{2EDBA05F-92B3-201A-7912-5AF391050171}"/>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35C98CF6-9699-F9CE-DA65-FDB7FFEEA1FA}"/>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1</a:t>
            </a:r>
          </a:p>
        </p:txBody>
      </p:sp>
      <p:sp>
        <p:nvSpPr>
          <p:cNvPr id="17" name="Espace réservé du contenu 2">
            <a:extLst>
              <a:ext uri="{FF2B5EF4-FFF2-40B4-BE49-F238E27FC236}">
                <a16:creationId xmlns:a16="http://schemas.microsoft.com/office/drawing/2014/main" id="{0C683455-8296-1915-707A-C2239F4F3EC7}"/>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 ou à défaut image de l’opération + 1 photo d’ambiance intérieure souhaitée</a:t>
            </a:r>
          </a:p>
        </p:txBody>
      </p:sp>
      <p:sp>
        <p:nvSpPr>
          <p:cNvPr id="18" name="Espace réservé du contenu 3">
            <a:extLst>
              <a:ext uri="{FF2B5EF4-FFF2-40B4-BE49-F238E27FC236}">
                <a16:creationId xmlns:a16="http://schemas.microsoft.com/office/drawing/2014/main" id="{F9E9F5C9-A28F-ED17-7D00-67AEB5D25B83}"/>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A212B6A8-C635-CAA7-EB9B-A82596A55809}"/>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2597850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E48BB-EB2C-C608-2530-C5DD1C7DDB3D}"/>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7CFDA0DD-8657-8048-3D52-C574A78099EA}"/>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0035CD1D-BDB3-3F29-F24F-0561A5EF05C6}"/>
              </a:ext>
            </a:extLst>
          </p:cNvPr>
          <p:cNvSpPr>
            <a:spLocks noGrp="1"/>
          </p:cNvSpPr>
          <p:nvPr>
            <p:ph type="sldNum" sz="quarter" idx="12"/>
          </p:nvPr>
        </p:nvSpPr>
        <p:spPr/>
        <p:txBody>
          <a:bodyPr/>
          <a:lstStyle/>
          <a:p>
            <a:fld id="{81F15481-FFDE-4970-A6E1-960226CF5822}" type="slidenum">
              <a:rPr lang="fr-FR" smtClean="0"/>
              <a:t>17</a:t>
            </a:fld>
            <a:endParaRPr lang="fr-FR"/>
          </a:p>
        </p:txBody>
      </p:sp>
      <p:sp>
        <p:nvSpPr>
          <p:cNvPr id="9" name="Titre 1">
            <a:extLst>
              <a:ext uri="{FF2B5EF4-FFF2-40B4-BE49-F238E27FC236}">
                <a16:creationId xmlns:a16="http://schemas.microsoft.com/office/drawing/2014/main" id="{2A9CC4C9-3AAB-C7BB-7E1D-772DA03ECA8B}"/>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3DCA7A96-32AD-760F-4E91-27B8CDED9952}"/>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2</a:t>
            </a:r>
          </a:p>
        </p:txBody>
      </p:sp>
      <p:sp>
        <p:nvSpPr>
          <p:cNvPr id="17" name="Espace réservé du contenu 2">
            <a:extLst>
              <a:ext uri="{FF2B5EF4-FFF2-40B4-BE49-F238E27FC236}">
                <a16:creationId xmlns:a16="http://schemas.microsoft.com/office/drawing/2014/main" id="{8F04F309-176A-B937-E839-20CEF3E8D9CF}"/>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 ou à défaut image de l’opération + 1 photo d’ambiance intérieure souhaitée</a:t>
            </a:r>
          </a:p>
        </p:txBody>
      </p:sp>
      <p:sp>
        <p:nvSpPr>
          <p:cNvPr id="18" name="Espace réservé du contenu 3">
            <a:extLst>
              <a:ext uri="{FF2B5EF4-FFF2-40B4-BE49-F238E27FC236}">
                <a16:creationId xmlns:a16="http://schemas.microsoft.com/office/drawing/2014/main" id="{31C853C5-07B7-89FA-F485-5655AF275B9C}"/>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ED616A03-2B48-FA11-0B9B-17B863E3347C}"/>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1982693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37BEC-2A77-7113-96DE-5010A666EACE}"/>
            </a:ext>
          </a:extLst>
        </p:cNvPr>
        <p:cNvGrpSpPr/>
        <p:nvPr/>
      </p:nvGrpSpPr>
      <p:grpSpPr>
        <a:xfrm>
          <a:off x="0" y="0"/>
          <a:ext cx="0" cy="0"/>
          <a:chOff x="0" y="0"/>
          <a:chExt cx="0" cy="0"/>
        </a:xfrm>
      </p:grpSpPr>
      <p:sp>
        <p:nvSpPr>
          <p:cNvPr id="7" name="ZoneTexte 6">
            <a:extLst>
              <a:ext uri="{FF2B5EF4-FFF2-40B4-BE49-F238E27FC236}">
                <a16:creationId xmlns:a16="http://schemas.microsoft.com/office/drawing/2014/main" id="{5703F938-E85A-427D-881C-262998F89018}"/>
              </a:ext>
            </a:extLst>
          </p:cNvPr>
          <p:cNvSpPr txBox="1"/>
          <p:nvPr/>
        </p:nvSpPr>
        <p:spPr>
          <a:xfrm>
            <a:off x="467544" y="3938514"/>
            <a:ext cx="8208912" cy="590931"/>
          </a:xfrm>
          <a:prstGeom prst="rect">
            <a:avLst/>
          </a:prstGeom>
          <a:noFill/>
        </p:spPr>
        <p:txBody>
          <a:bodyPr wrap="square" lIns="128016" tIns="64008" rIns="128016" bIns="64008" rtlCol="0">
            <a:spAutoFit/>
          </a:bodyPr>
          <a:lstStyle/>
          <a:p>
            <a:r>
              <a:rPr lang="fr-FR" sz="2000" dirty="0">
                <a:latin typeface="Century Gothic" panose="020B0502020202020204" pitchFamily="34" charset="0"/>
              </a:rPr>
              <a:t>Références de la composante « entreprise »</a:t>
            </a:r>
          </a:p>
          <a:p>
            <a:r>
              <a:rPr lang="fr-FR" sz="1000" dirty="0">
                <a:latin typeface="Century Gothic" panose="020B0502020202020204" pitchFamily="34" charset="0"/>
              </a:rPr>
              <a:t>5 références demandées</a:t>
            </a:r>
          </a:p>
        </p:txBody>
      </p:sp>
    </p:spTree>
    <p:extLst>
      <p:ext uri="{BB962C8B-B14F-4D97-AF65-F5344CB8AC3E}">
        <p14:creationId xmlns:p14="http://schemas.microsoft.com/office/powerpoint/2010/main" val="125651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4F46C-F552-0C8A-A307-2C630A58967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EA2133C-C033-8C6F-7709-58452FEF6F2F}"/>
              </a:ext>
            </a:extLst>
          </p:cNvPr>
          <p:cNvSpPr>
            <a:spLocks noGrp="1"/>
          </p:cNvSpPr>
          <p:nvPr>
            <p:ph type="title"/>
          </p:nvPr>
        </p:nvSpPr>
        <p:spPr/>
        <p:txBody>
          <a:bodyPr>
            <a:normAutofit/>
          </a:bodyPr>
          <a:lstStyle/>
          <a:p>
            <a:pPr algn="r"/>
            <a:r>
              <a:rPr lang="fr-FR" sz="1800" dirty="0"/>
              <a:t>Références de la composante entreprise</a:t>
            </a:r>
          </a:p>
        </p:txBody>
      </p:sp>
      <p:graphicFrame>
        <p:nvGraphicFramePr>
          <p:cNvPr id="7" name="Espace réservé du contenu 6">
            <a:extLst>
              <a:ext uri="{FF2B5EF4-FFF2-40B4-BE49-F238E27FC236}">
                <a16:creationId xmlns:a16="http://schemas.microsoft.com/office/drawing/2014/main" id="{10EAB83D-9E6E-2795-F840-83C514C6206E}"/>
              </a:ext>
            </a:extLst>
          </p:cNvPr>
          <p:cNvGraphicFramePr>
            <a:graphicFrameLocks noGrp="1"/>
          </p:cNvGraphicFramePr>
          <p:nvPr>
            <p:ph idx="1"/>
            <p:extLst>
              <p:ext uri="{D42A27DB-BD31-4B8C-83A1-F6EECF244321}">
                <p14:modId xmlns:p14="http://schemas.microsoft.com/office/powerpoint/2010/main" val="568527792"/>
              </p:ext>
            </p:extLst>
          </p:nvPr>
        </p:nvGraphicFramePr>
        <p:xfrm>
          <a:off x="251520" y="1196975"/>
          <a:ext cx="8640964" cy="4564664"/>
        </p:xfrm>
        <a:graphic>
          <a:graphicData uri="http://schemas.openxmlformats.org/drawingml/2006/table">
            <a:tbl>
              <a:tblPr firstRow="1" bandRow="1">
                <a:tableStyleId>{5C22544A-7EE6-4342-B048-85BDC9FD1C3A}</a:tableStyleId>
              </a:tblPr>
              <a:tblGrid>
                <a:gridCol w="398135">
                  <a:extLst>
                    <a:ext uri="{9D8B030D-6E8A-4147-A177-3AD203B41FA5}">
                      <a16:colId xmlns:a16="http://schemas.microsoft.com/office/drawing/2014/main" val="20000"/>
                    </a:ext>
                  </a:extLst>
                </a:gridCol>
                <a:gridCol w="2033181">
                  <a:extLst>
                    <a:ext uri="{9D8B030D-6E8A-4147-A177-3AD203B41FA5}">
                      <a16:colId xmlns:a16="http://schemas.microsoft.com/office/drawing/2014/main" val="20001"/>
                    </a:ext>
                  </a:extLst>
                </a:gridCol>
                <a:gridCol w="2033181">
                  <a:extLst>
                    <a:ext uri="{9D8B030D-6E8A-4147-A177-3AD203B41FA5}">
                      <a16:colId xmlns:a16="http://schemas.microsoft.com/office/drawing/2014/main" val="20002"/>
                    </a:ext>
                  </a:extLst>
                </a:gridCol>
                <a:gridCol w="1080121">
                  <a:extLst>
                    <a:ext uri="{9D8B030D-6E8A-4147-A177-3AD203B41FA5}">
                      <a16:colId xmlns:a16="http://schemas.microsoft.com/office/drawing/2014/main" val="2548342764"/>
                    </a:ext>
                  </a:extLst>
                </a:gridCol>
                <a:gridCol w="1530942">
                  <a:extLst>
                    <a:ext uri="{9D8B030D-6E8A-4147-A177-3AD203B41FA5}">
                      <a16:colId xmlns:a16="http://schemas.microsoft.com/office/drawing/2014/main" val="20003"/>
                    </a:ext>
                  </a:extLst>
                </a:gridCol>
                <a:gridCol w="1565404">
                  <a:extLst>
                    <a:ext uri="{9D8B030D-6E8A-4147-A177-3AD203B41FA5}">
                      <a16:colId xmlns:a16="http://schemas.microsoft.com/office/drawing/2014/main" val="20004"/>
                    </a:ext>
                  </a:extLst>
                </a:gridCol>
              </a:tblGrid>
              <a:tr h="604664">
                <a:tc>
                  <a:txBody>
                    <a:bodyPr/>
                    <a:lstStyle/>
                    <a:p>
                      <a:pPr algn="r"/>
                      <a:endParaRPr lang="fr-FR" sz="1050" b="0" dirty="0">
                        <a:latin typeface="Century Gothic" panose="020B0502020202020204" pitchFamily="34" charset="0"/>
                      </a:endParaRPr>
                    </a:p>
                  </a:txBody>
                  <a:tcPr>
                    <a:noFill/>
                  </a:tcPr>
                </a:tc>
                <a:tc>
                  <a:txBody>
                    <a:bodyPr/>
                    <a:lstStyle/>
                    <a:p>
                      <a:r>
                        <a:rPr lang="fr-FR" sz="1050" b="0" dirty="0">
                          <a:latin typeface="Century Gothic" panose="020B0502020202020204" pitchFamily="34" charset="0"/>
                        </a:rPr>
                        <a:t>Désignation</a:t>
                      </a:r>
                    </a:p>
                  </a:txBody>
                  <a:tcPr anchor="ctr"/>
                </a:tc>
                <a:tc>
                  <a:txBody>
                    <a:bodyPr/>
                    <a:lstStyle/>
                    <a:p>
                      <a:r>
                        <a:rPr lang="fr-FR" sz="1050" b="0" dirty="0">
                          <a:latin typeface="Century Gothic" panose="020B0502020202020204" pitchFamily="34" charset="0"/>
                        </a:rPr>
                        <a:t>Missions réalisées</a:t>
                      </a:r>
                    </a:p>
                  </a:txBody>
                  <a:tcPr anchor="ctr"/>
                </a:tc>
                <a:tc>
                  <a:txBody>
                    <a:bodyPr/>
                    <a:lstStyle/>
                    <a:p>
                      <a:r>
                        <a:rPr lang="fr-FR" sz="1050" b="0" dirty="0">
                          <a:latin typeface="Century Gothic" panose="020B0502020202020204" pitchFamily="34" charset="0"/>
                        </a:rPr>
                        <a:t>Date début-fin</a:t>
                      </a:r>
                    </a:p>
                  </a:txBody>
                  <a:tcPr anchor="ctr"/>
                </a:tc>
                <a:tc>
                  <a:txBody>
                    <a:bodyPr/>
                    <a:lstStyle/>
                    <a:p>
                      <a:r>
                        <a:rPr lang="fr-FR" sz="1050" b="0" dirty="0">
                          <a:latin typeface="Century Gothic" panose="020B0502020202020204" pitchFamily="34" charset="0"/>
                        </a:rPr>
                        <a:t>Montant travaux</a:t>
                      </a:r>
                    </a:p>
                  </a:txBody>
                  <a:tcPr anchor="ctr"/>
                </a:tc>
                <a:tc>
                  <a:txBody>
                    <a:bodyPr/>
                    <a:lstStyle/>
                    <a:p>
                      <a:r>
                        <a:rPr lang="fr-FR" sz="1050" b="0" dirty="0">
                          <a:latin typeface="Century Gothic" panose="020B0502020202020204" pitchFamily="34" charset="0"/>
                        </a:rPr>
                        <a:t>Maitre d’ouvrage</a:t>
                      </a:r>
                    </a:p>
                  </a:txBody>
                  <a:tcPr anchor="ctr"/>
                </a:tc>
                <a:extLst>
                  <a:ext uri="{0D108BD9-81ED-4DB2-BD59-A6C34878D82A}">
                    <a16:rowId xmlns:a16="http://schemas.microsoft.com/office/drawing/2014/main" val="10000"/>
                  </a:ext>
                </a:extLst>
              </a:tr>
              <a:tr h="396000">
                <a:tc>
                  <a:txBody>
                    <a:bodyPr/>
                    <a:lstStyle/>
                    <a:p>
                      <a:pPr algn="r"/>
                      <a:r>
                        <a:rPr lang="fr-FR" sz="1050" dirty="0">
                          <a:latin typeface="Century Gothic" panose="020B0502020202020204" pitchFamily="34" charset="0"/>
                        </a:rPr>
                        <a:t>1</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1"/>
                  </a:ext>
                </a:extLst>
              </a:tr>
              <a:tr h="396000">
                <a:tc>
                  <a:txBody>
                    <a:bodyPr/>
                    <a:lstStyle/>
                    <a:p>
                      <a:pPr algn="r"/>
                      <a:r>
                        <a:rPr lang="fr-FR" sz="1050" dirty="0">
                          <a:latin typeface="Century Gothic" panose="020B0502020202020204" pitchFamily="34" charset="0"/>
                        </a:rPr>
                        <a:t>2</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2"/>
                  </a:ext>
                </a:extLst>
              </a:tr>
              <a:tr h="396000">
                <a:tc>
                  <a:txBody>
                    <a:bodyPr/>
                    <a:lstStyle/>
                    <a:p>
                      <a:pPr algn="r"/>
                      <a:r>
                        <a:rPr lang="fr-FR" sz="1050" dirty="0">
                          <a:latin typeface="Century Gothic" panose="020B0502020202020204" pitchFamily="34" charset="0"/>
                        </a:rPr>
                        <a:t>3</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3"/>
                  </a:ext>
                </a:extLst>
              </a:tr>
              <a:tr h="396000">
                <a:tc>
                  <a:txBody>
                    <a:bodyPr/>
                    <a:lstStyle/>
                    <a:p>
                      <a:pPr algn="r"/>
                      <a:r>
                        <a:rPr lang="fr-FR" sz="1050" dirty="0">
                          <a:latin typeface="Century Gothic" panose="020B0502020202020204" pitchFamily="34" charset="0"/>
                        </a:rPr>
                        <a:t>4</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4"/>
                  </a:ext>
                </a:extLst>
              </a:tr>
              <a:tr h="396000">
                <a:tc>
                  <a:txBody>
                    <a:bodyPr/>
                    <a:lstStyle/>
                    <a:p>
                      <a:pPr algn="r"/>
                      <a:r>
                        <a:rPr lang="fr-FR" sz="1050" dirty="0">
                          <a:latin typeface="Century Gothic" panose="020B0502020202020204" pitchFamily="34" charset="0"/>
                        </a:rPr>
                        <a:t>5</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5"/>
                  </a:ext>
                </a:extLst>
              </a:tr>
              <a:tr h="396000">
                <a:tc>
                  <a:txBody>
                    <a:bodyPr/>
                    <a:lstStyle/>
                    <a:p>
                      <a:pPr algn="r"/>
                      <a:r>
                        <a:rPr lang="fr-FR" sz="1050" dirty="0">
                          <a:latin typeface="Century Gothic" panose="020B0502020202020204" pitchFamily="34" charset="0"/>
                        </a:rPr>
                        <a:t>6</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6"/>
                  </a:ext>
                </a:extLst>
              </a:tr>
              <a:tr h="396000">
                <a:tc>
                  <a:txBody>
                    <a:bodyPr/>
                    <a:lstStyle/>
                    <a:p>
                      <a:pPr algn="r"/>
                      <a:r>
                        <a:rPr lang="fr-FR" sz="1050" dirty="0">
                          <a:latin typeface="Century Gothic" panose="020B0502020202020204" pitchFamily="34" charset="0"/>
                        </a:rPr>
                        <a:t>7</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7"/>
                  </a:ext>
                </a:extLst>
              </a:tr>
              <a:tr h="396000">
                <a:tc>
                  <a:txBody>
                    <a:bodyPr/>
                    <a:lstStyle/>
                    <a:p>
                      <a:pPr algn="r"/>
                      <a:r>
                        <a:rPr lang="fr-FR" sz="1050" dirty="0">
                          <a:latin typeface="Century Gothic" panose="020B0502020202020204" pitchFamily="34" charset="0"/>
                        </a:rPr>
                        <a:t>8</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8"/>
                  </a:ext>
                </a:extLst>
              </a:tr>
              <a:tr h="396000">
                <a:tc>
                  <a:txBody>
                    <a:bodyPr/>
                    <a:lstStyle/>
                    <a:p>
                      <a:pPr algn="r"/>
                      <a:r>
                        <a:rPr lang="fr-FR" sz="1050" dirty="0">
                          <a:latin typeface="Century Gothic" panose="020B0502020202020204" pitchFamily="34" charset="0"/>
                        </a:rPr>
                        <a:t>9</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9"/>
                  </a:ext>
                </a:extLst>
              </a:tr>
              <a:tr h="396000">
                <a:tc>
                  <a:txBody>
                    <a:bodyPr/>
                    <a:lstStyle/>
                    <a:p>
                      <a:pPr algn="r"/>
                      <a:r>
                        <a:rPr lang="fr-FR" sz="1050" dirty="0">
                          <a:latin typeface="Century Gothic" panose="020B0502020202020204" pitchFamily="34" charset="0"/>
                        </a:rPr>
                        <a:t>10</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10"/>
                  </a:ext>
                </a:extLst>
              </a:tr>
            </a:tbl>
          </a:graphicData>
        </a:graphic>
      </p:graphicFrame>
      <p:sp>
        <p:nvSpPr>
          <p:cNvPr id="4" name="Espace réservé du pied de page 3">
            <a:extLst>
              <a:ext uri="{FF2B5EF4-FFF2-40B4-BE49-F238E27FC236}">
                <a16:creationId xmlns:a16="http://schemas.microsoft.com/office/drawing/2014/main" id="{B8B1DBAA-0E19-C679-B7B1-DEF3C9BDE01E}"/>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F44A16E7-F2A8-52BB-1E2D-31AC53BE74F6}"/>
              </a:ext>
            </a:extLst>
          </p:cNvPr>
          <p:cNvSpPr>
            <a:spLocks noGrp="1"/>
          </p:cNvSpPr>
          <p:nvPr>
            <p:ph type="sldNum" sz="quarter" idx="12"/>
          </p:nvPr>
        </p:nvSpPr>
        <p:spPr/>
        <p:txBody>
          <a:bodyPr/>
          <a:lstStyle/>
          <a:p>
            <a:fld id="{81F15481-FFDE-4970-A6E1-960226CF5822}" type="slidenum">
              <a:rPr lang="fr-FR" smtClean="0"/>
              <a:t>19</a:t>
            </a:fld>
            <a:endParaRPr lang="fr-FR"/>
          </a:p>
        </p:txBody>
      </p:sp>
    </p:spTree>
    <p:extLst>
      <p:ext uri="{BB962C8B-B14F-4D97-AF65-F5344CB8AC3E}">
        <p14:creationId xmlns:p14="http://schemas.microsoft.com/office/powerpoint/2010/main" val="2731504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r"/>
            <a:r>
              <a:rPr lang="fr-FR" sz="1800" dirty="0"/>
              <a:t>Mode d’emploi du cadre de réponse</a:t>
            </a:r>
          </a:p>
        </p:txBody>
      </p:sp>
      <p:sp>
        <p:nvSpPr>
          <p:cNvPr id="3" name="Espace réservé du contenu 2"/>
          <p:cNvSpPr>
            <a:spLocks noGrp="1"/>
          </p:cNvSpPr>
          <p:nvPr>
            <p:ph idx="1"/>
          </p:nvPr>
        </p:nvSpPr>
        <p:spPr>
          <a:xfrm>
            <a:off x="486206" y="964294"/>
            <a:ext cx="8229600" cy="4929411"/>
          </a:xfrm>
        </p:spPr>
        <p:txBody>
          <a:bodyPr>
            <a:noAutofit/>
          </a:bodyPr>
          <a:lstStyle/>
          <a:p>
            <a:pPr marL="0" indent="0">
              <a:buNone/>
            </a:pPr>
            <a:r>
              <a:rPr lang="fr-FR" sz="1200" dirty="0">
                <a:solidFill>
                  <a:srgbClr val="FF0000"/>
                </a:solidFill>
                <a:latin typeface="Century Gothic" charset="0"/>
                <a:ea typeface="Century Gothic" charset="0"/>
                <a:cs typeface="Century Gothic" charset="0"/>
              </a:rPr>
              <a:t>Le power point est à remettre </a:t>
            </a:r>
            <a:r>
              <a:rPr lang="fr-FR" sz="1200" b="1" u="sng" dirty="0">
                <a:solidFill>
                  <a:srgbClr val="FF0000"/>
                </a:solidFill>
                <a:latin typeface="Century Gothic" charset="0"/>
                <a:ea typeface="Century Gothic" charset="0"/>
                <a:cs typeface="Century Gothic" charset="0"/>
              </a:rPr>
              <a:t>impérativement</a:t>
            </a:r>
            <a:r>
              <a:rPr lang="fr-FR" sz="1200" dirty="0">
                <a:solidFill>
                  <a:srgbClr val="FF0000"/>
                </a:solidFill>
                <a:latin typeface="Century Gothic" charset="0"/>
                <a:ea typeface="Century Gothic" charset="0"/>
                <a:cs typeface="Century Gothic" charset="0"/>
              </a:rPr>
              <a:t> au format natif (.pptx) et .</a:t>
            </a:r>
            <a:r>
              <a:rPr lang="fr-FR" sz="1200" dirty="0" err="1">
                <a:solidFill>
                  <a:srgbClr val="FF0000"/>
                </a:solidFill>
                <a:latin typeface="Century Gothic" charset="0"/>
                <a:ea typeface="Century Gothic" charset="0"/>
                <a:cs typeface="Century Gothic" charset="0"/>
              </a:rPr>
              <a:t>pdf</a:t>
            </a:r>
            <a:r>
              <a:rPr lang="fr-FR" sz="1200" dirty="0">
                <a:solidFill>
                  <a:srgbClr val="FF0000"/>
                </a:solidFill>
                <a:latin typeface="Century Gothic" charset="0"/>
                <a:ea typeface="Century Gothic" charset="0"/>
                <a:cs typeface="Century Gothic" charset="0"/>
              </a:rPr>
              <a:t>.</a:t>
            </a:r>
            <a:endParaRPr lang="fr-FR" sz="1200" dirty="0">
              <a:latin typeface="Century Gothic" charset="0"/>
              <a:ea typeface="Century Gothic" charset="0"/>
              <a:cs typeface="Century Gothic" charset="0"/>
            </a:endParaRPr>
          </a:p>
          <a:p>
            <a:pPr marL="0" indent="0">
              <a:buNone/>
            </a:pPr>
            <a:r>
              <a:rPr lang="fr-FR" sz="1200" dirty="0">
                <a:latin typeface="Century Gothic" charset="0"/>
                <a:ea typeface="Century Gothic" charset="0"/>
                <a:cs typeface="Century Gothic" charset="0"/>
              </a:rPr>
              <a:t>Toutes les pièces demandées (DC1, DC2, attestations d’assurance…) pour la candidature sont à remettre sous forme numérique au format .</a:t>
            </a:r>
            <a:r>
              <a:rPr lang="fr-FR" sz="1200" dirty="0" err="1">
                <a:latin typeface="Century Gothic" charset="0"/>
                <a:ea typeface="Century Gothic" charset="0"/>
                <a:cs typeface="Century Gothic" charset="0"/>
              </a:rPr>
              <a:t>pdf</a:t>
            </a:r>
            <a:r>
              <a:rPr lang="fr-FR" sz="1200" dirty="0">
                <a:latin typeface="Century Gothic" charset="0"/>
                <a:ea typeface="Century Gothic" charset="0"/>
                <a:cs typeface="Century Gothic" charset="0"/>
              </a:rPr>
              <a:t> en complément du présent diaporama, hors cadre de réponse Excel qui est à remettre aux formats natif (.xlsx) et .</a:t>
            </a:r>
            <a:r>
              <a:rPr lang="fr-FR" sz="1200" dirty="0" err="1">
                <a:latin typeface="Century Gothic" charset="0"/>
                <a:ea typeface="Century Gothic" charset="0"/>
                <a:cs typeface="Century Gothic" charset="0"/>
              </a:rPr>
              <a:t>pdf</a:t>
            </a:r>
            <a:r>
              <a:rPr lang="fr-FR" sz="1200" dirty="0">
                <a:latin typeface="Century Gothic" charset="0"/>
                <a:ea typeface="Century Gothic" charset="0"/>
                <a:cs typeface="Century Gothic" charset="0"/>
              </a:rPr>
              <a:t>.</a:t>
            </a:r>
          </a:p>
          <a:p>
            <a:pPr marL="0" indent="0">
              <a:buNone/>
            </a:pPr>
            <a:endParaRPr lang="fr-FR" sz="1200" dirty="0">
              <a:latin typeface="Century Gothic" charset="0"/>
              <a:ea typeface="Century Gothic" charset="0"/>
              <a:cs typeface="Century Gothic" charset="0"/>
            </a:endParaRPr>
          </a:p>
          <a:p>
            <a:pPr marL="0" indent="0">
              <a:buNone/>
            </a:pPr>
            <a:r>
              <a:rPr lang="fr-FR" sz="1200" dirty="0">
                <a:latin typeface="Century Gothic" charset="0"/>
                <a:ea typeface="Century Gothic" charset="0"/>
                <a:cs typeface="Century Gothic" charset="0"/>
              </a:rPr>
              <a:t>Cinq références illustrées de la composante « architecte » sont demandées, de préférence de moins de 5 ans (en cas de groupement d’architectes, 5 références à remettre au total).</a:t>
            </a:r>
          </a:p>
          <a:p>
            <a:pPr marL="0" indent="0">
              <a:buNone/>
            </a:pPr>
            <a:r>
              <a:rPr lang="fr-FR" sz="1200" dirty="0">
                <a:latin typeface="Century Gothic" charset="0"/>
                <a:ea typeface="Century Gothic" charset="0"/>
                <a:cs typeface="Century Gothic" charset="0"/>
              </a:rPr>
              <a:t>Deux références illustrées de la de la composante « design, design d’intérieur et signalétique » sont demandées, de préférence de moins de 5 ans (en cas de groupement, 2 références à remettre au total).</a:t>
            </a:r>
          </a:p>
          <a:p>
            <a:pPr marL="0" indent="0">
              <a:buNone/>
            </a:pPr>
            <a:r>
              <a:rPr lang="fr-FR" sz="1200" dirty="0">
                <a:latin typeface="Century Gothic" charset="0"/>
                <a:ea typeface="Century Gothic" charset="0"/>
                <a:cs typeface="Century Gothic" charset="0"/>
              </a:rPr>
              <a:t>Une liste de cinq références pour chaque autre composante est demandée, de préférence de moins de 5 ans.</a:t>
            </a:r>
          </a:p>
          <a:p>
            <a:pPr marL="0" indent="0">
              <a:buNone/>
            </a:pPr>
            <a:r>
              <a:rPr lang="fr-FR" sz="1200" dirty="0">
                <a:latin typeface="Century Gothic" charset="0"/>
                <a:ea typeface="Century Gothic" charset="0"/>
                <a:cs typeface="Century Gothic" charset="0"/>
              </a:rPr>
              <a:t>Les références sont de nature similaire et d’importance équivalente à l’objet de la consultation.</a:t>
            </a:r>
          </a:p>
          <a:p>
            <a:pPr marL="0" indent="0">
              <a:buNone/>
            </a:pPr>
            <a:r>
              <a:rPr lang="fr-FR" sz="1200" dirty="0">
                <a:latin typeface="Century Gothic" charset="0"/>
                <a:ea typeface="Century Gothic" charset="0"/>
                <a:cs typeface="Century Gothic" charset="0"/>
              </a:rPr>
              <a:t>Les références réalisées ou en cours de développement seront davantage valorisées que les références non réalisées (type concours non lauréat).</a:t>
            </a:r>
          </a:p>
          <a:p>
            <a:pPr marL="0" indent="0">
              <a:buNone/>
            </a:pPr>
            <a:r>
              <a:rPr lang="fr-FR" sz="1200" dirty="0">
                <a:latin typeface="Century Gothic" charset="0"/>
                <a:ea typeface="Century Gothic" charset="0"/>
                <a:cs typeface="Century Gothic" charset="0"/>
              </a:rPr>
              <a:t>Pour chaque référence de la composante « architecte », il est souhaité de présenter une image extérieure et une image intérieure. Les images de la composante « architecte » sont produites pour pouvoir être projetées en séance de jury et doivent être lisibles pour qualifier la qualité architecturale de la production du candidat.</a:t>
            </a:r>
          </a:p>
          <a:p>
            <a:pPr marL="0" indent="0">
              <a:buNone/>
            </a:pPr>
            <a:r>
              <a:rPr lang="fr-FR" sz="1200" dirty="0"/>
              <a:t>Cinq diapositives présenteront l’organisation de l’équipe et la méthodologie proposée pour l’ensemble de </a:t>
            </a:r>
            <a:r>
              <a:rPr lang="fr-FR" sz="1200"/>
              <a:t>l’opération (Etudes </a:t>
            </a:r>
            <a:r>
              <a:rPr lang="fr-FR" sz="1200" dirty="0"/>
              <a:t>et travaux)</a:t>
            </a:r>
            <a:endParaRPr lang="fr-FR" sz="1050" dirty="0"/>
          </a:p>
          <a:p>
            <a:pPr marL="0" indent="0">
              <a:buNone/>
            </a:pPr>
            <a:r>
              <a:rPr lang="fr-FR" sz="1200" dirty="0">
                <a:latin typeface="Century Gothic" charset="0"/>
                <a:ea typeface="Century Gothic" charset="0"/>
                <a:cs typeface="Century Gothic" charset="0"/>
              </a:rPr>
              <a:t>Le candidat devra, à travers les documents demandés ci-dessus démontrer ses compétences pour des opérations d'ampleur et de complexité analogue à la présente consultation et de qualité architecturale, fonctionnelle et technique, répondant aux besoins des utilisateurs.</a:t>
            </a:r>
          </a:p>
          <a:p>
            <a:pPr marL="0" indent="0">
              <a:buNone/>
            </a:pPr>
            <a:r>
              <a:rPr lang="fr-FR" sz="1200" b="1" dirty="0">
                <a:latin typeface="Century Gothic" charset="0"/>
                <a:ea typeface="Century Gothic" charset="0"/>
                <a:cs typeface="Century Gothic" charset="0"/>
              </a:rPr>
              <a:t>Les références des composantes « architecte », « design, design d’intérieur et signalétique » et « entreprise » renseignées dans le présent cadre de réponse seront strictement identiques à celles présentées dans le cadre de réponse Excel.</a:t>
            </a:r>
          </a:p>
          <a:p>
            <a:pPr marL="0" indent="0">
              <a:buNone/>
            </a:pPr>
            <a:endParaRPr lang="fr-FR" sz="1200" dirty="0">
              <a:latin typeface="Century Gothic" charset="0"/>
              <a:ea typeface="Century Gothic" charset="0"/>
              <a:cs typeface="Century Gothic" charset="0"/>
            </a:endParaRPr>
          </a:p>
          <a:p>
            <a:pPr marL="0" indent="0">
              <a:buNone/>
            </a:pPr>
            <a:r>
              <a:rPr lang="fr-FR" sz="1200" dirty="0">
                <a:latin typeface="Century Gothic" charset="0"/>
                <a:ea typeface="Century Gothic" charset="0"/>
                <a:cs typeface="Century Gothic" charset="0"/>
              </a:rPr>
              <a:t>La trame de présentation du PowerPoint est à conserver strictement. Le document Excel fourni en complément de ce cadre de réponse est à renseigner obligatoirement </a:t>
            </a:r>
          </a:p>
          <a:p>
            <a:pPr marL="0" indent="0">
              <a:buNone/>
            </a:pPr>
            <a:endParaRPr lang="fr-FR" sz="1200" dirty="0">
              <a:latin typeface="Century Gothic" charset="0"/>
              <a:ea typeface="Century Gothic" charset="0"/>
              <a:cs typeface="Century Gothic" charset="0"/>
            </a:endParaRPr>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a:t>
            </a:fld>
            <a:endParaRPr lang="fr-FR"/>
          </a:p>
        </p:txBody>
      </p:sp>
    </p:spTree>
    <p:extLst>
      <p:ext uri="{BB962C8B-B14F-4D97-AF65-F5344CB8AC3E}">
        <p14:creationId xmlns:p14="http://schemas.microsoft.com/office/powerpoint/2010/main" val="1055216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DBEFB-4D39-2A98-728D-E71257D6E337}"/>
            </a:ext>
          </a:extLst>
        </p:cNvPr>
        <p:cNvGrpSpPr/>
        <p:nvPr/>
      </p:nvGrpSpPr>
      <p:grpSpPr>
        <a:xfrm>
          <a:off x="0" y="0"/>
          <a:ext cx="0" cy="0"/>
          <a:chOff x="0" y="0"/>
          <a:chExt cx="0" cy="0"/>
        </a:xfrm>
      </p:grpSpPr>
      <p:sp>
        <p:nvSpPr>
          <p:cNvPr id="7" name="ZoneTexte 6">
            <a:extLst>
              <a:ext uri="{FF2B5EF4-FFF2-40B4-BE49-F238E27FC236}">
                <a16:creationId xmlns:a16="http://schemas.microsoft.com/office/drawing/2014/main" id="{98F6E432-C26F-B592-13CF-5DF4A22AD3C1}"/>
              </a:ext>
            </a:extLst>
          </p:cNvPr>
          <p:cNvSpPr txBox="1"/>
          <p:nvPr/>
        </p:nvSpPr>
        <p:spPr>
          <a:xfrm>
            <a:off x="467544" y="3938514"/>
            <a:ext cx="8208912" cy="590931"/>
          </a:xfrm>
          <a:prstGeom prst="rect">
            <a:avLst/>
          </a:prstGeom>
          <a:noFill/>
        </p:spPr>
        <p:txBody>
          <a:bodyPr wrap="square" lIns="128016" tIns="64008" rIns="128016" bIns="64008" rtlCol="0">
            <a:spAutoFit/>
          </a:bodyPr>
          <a:lstStyle/>
          <a:p>
            <a:r>
              <a:rPr lang="fr-FR" sz="2000" dirty="0">
                <a:latin typeface="Century Gothic" panose="020B0502020202020204" pitchFamily="34" charset="0"/>
              </a:rPr>
              <a:t>Références de la composante « maitrise d’</a:t>
            </a:r>
            <a:r>
              <a:rPr lang="fr-FR" sz="2000" dirty="0" err="1">
                <a:latin typeface="Century Gothic" panose="020B0502020202020204" pitchFamily="34" charset="0"/>
              </a:rPr>
              <a:t>oeuvre</a:t>
            </a:r>
            <a:r>
              <a:rPr lang="fr-FR" sz="2000" dirty="0">
                <a:latin typeface="Century Gothic" panose="020B0502020202020204" pitchFamily="34" charset="0"/>
              </a:rPr>
              <a:t> »</a:t>
            </a:r>
          </a:p>
          <a:p>
            <a:r>
              <a:rPr lang="fr-FR" sz="1000" dirty="0">
                <a:latin typeface="Century Gothic" panose="020B0502020202020204" pitchFamily="34" charset="0"/>
              </a:rPr>
              <a:t>5 références demandées par composante</a:t>
            </a:r>
          </a:p>
        </p:txBody>
      </p:sp>
    </p:spTree>
    <p:extLst>
      <p:ext uri="{BB962C8B-B14F-4D97-AF65-F5344CB8AC3E}">
        <p14:creationId xmlns:p14="http://schemas.microsoft.com/office/powerpoint/2010/main" val="3155651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2A4B3-8E75-7CD2-49AA-A4AB1449BE4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940E6E0-F3F7-6D5B-33EF-5B6C221CBFC3}"/>
              </a:ext>
            </a:extLst>
          </p:cNvPr>
          <p:cNvSpPr>
            <a:spLocks noGrp="1"/>
          </p:cNvSpPr>
          <p:nvPr>
            <p:ph type="title"/>
          </p:nvPr>
        </p:nvSpPr>
        <p:spPr/>
        <p:txBody>
          <a:bodyPr>
            <a:normAutofit/>
          </a:bodyPr>
          <a:lstStyle/>
          <a:p>
            <a:pPr algn="r"/>
            <a:r>
              <a:rPr lang="fr-FR" dirty="0"/>
              <a:t>Références de la société (à compléter + dupliquer par structure)</a:t>
            </a:r>
            <a:endParaRPr lang="fr-FR" sz="1800" dirty="0"/>
          </a:p>
        </p:txBody>
      </p:sp>
      <p:graphicFrame>
        <p:nvGraphicFramePr>
          <p:cNvPr id="7" name="Espace réservé du contenu 6">
            <a:extLst>
              <a:ext uri="{FF2B5EF4-FFF2-40B4-BE49-F238E27FC236}">
                <a16:creationId xmlns:a16="http://schemas.microsoft.com/office/drawing/2014/main" id="{66C15371-4091-97D4-2C80-2347748A4571}"/>
              </a:ext>
            </a:extLst>
          </p:cNvPr>
          <p:cNvGraphicFramePr>
            <a:graphicFrameLocks noGrp="1"/>
          </p:cNvGraphicFramePr>
          <p:nvPr>
            <p:ph idx="1"/>
          </p:nvPr>
        </p:nvGraphicFramePr>
        <p:xfrm>
          <a:off x="251520" y="1196975"/>
          <a:ext cx="8640964" cy="4564664"/>
        </p:xfrm>
        <a:graphic>
          <a:graphicData uri="http://schemas.openxmlformats.org/drawingml/2006/table">
            <a:tbl>
              <a:tblPr firstRow="1" bandRow="1">
                <a:tableStyleId>{5C22544A-7EE6-4342-B048-85BDC9FD1C3A}</a:tableStyleId>
              </a:tblPr>
              <a:tblGrid>
                <a:gridCol w="398135">
                  <a:extLst>
                    <a:ext uri="{9D8B030D-6E8A-4147-A177-3AD203B41FA5}">
                      <a16:colId xmlns:a16="http://schemas.microsoft.com/office/drawing/2014/main" val="20000"/>
                    </a:ext>
                  </a:extLst>
                </a:gridCol>
                <a:gridCol w="2033181">
                  <a:extLst>
                    <a:ext uri="{9D8B030D-6E8A-4147-A177-3AD203B41FA5}">
                      <a16:colId xmlns:a16="http://schemas.microsoft.com/office/drawing/2014/main" val="20001"/>
                    </a:ext>
                  </a:extLst>
                </a:gridCol>
                <a:gridCol w="2033181">
                  <a:extLst>
                    <a:ext uri="{9D8B030D-6E8A-4147-A177-3AD203B41FA5}">
                      <a16:colId xmlns:a16="http://schemas.microsoft.com/office/drawing/2014/main" val="20002"/>
                    </a:ext>
                  </a:extLst>
                </a:gridCol>
                <a:gridCol w="1080121">
                  <a:extLst>
                    <a:ext uri="{9D8B030D-6E8A-4147-A177-3AD203B41FA5}">
                      <a16:colId xmlns:a16="http://schemas.microsoft.com/office/drawing/2014/main" val="2548342764"/>
                    </a:ext>
                  </a:extLst>
                </a:gridCol>
                <a:gridCol w="1530942">
                  <a:extLst>
                    <a:ext uri="{9D8B030D-6E8A-4147-A177-3AD203B41FA5}">
                      <a16:colId xmlns:a16="http://schemas.microsoft.com/office/drawing/2014/main" val="20003"/>
                    </a:ext>
                  </a:extLst>
                </a:gridCol>
                <a:gridCol w="1565404">
                  <a:extLst>
                    <a:ext uri="{9D8B030D-6E8A-4147-A177-3AD203B41FA5}">
                      <a16:colId xmlns:a16="http://schemas.microsoft.com/office/drawing/2014/main" val="20004"/>
                    </a:ext>
                  </a:extLst>
                </a:gridCol>
              </a:tblGrid>
              <a:tr h="604664">
                <a:tc>
                  <a:txBody>
                    <a:bodyPr/>
                    <a:lstStyle/>
                    <a:p>
                      <a:pPr algn="r"/>
                      <a:endParaRPr lang="fr-FR" sz="1050" b="0" dirty="0">
                        <a:latin typeface="Century Gothic" panose="020B0502020202020204" pitchFamily="34" charset="0"/>
                      </a:endParaRPr>
                    </a:p>
                  </a:txBody>
                  <a:tcPr>
                    <a:noFill/>
                  </a:tcPr>
                </a:tc>
                <a:tc>
                  <a:txBody>
                    <a:bodyPr/>
                    <a:lstStyle/>
                    <a:p>
                      <a:r>
                        <a:rPr lang="fr-FR" sz="1050" b="0" dirty="0">
                          <a:latin typeface="Century Gothic" panose="020B0502020202020204" pitchFamily="34" charset="0"/>
                        </a:rPr>
                        <a:t>Désignation</a:t>
                      </a:r>
                    </a:p>
                  </a:txBody>
                  <a:tcPr anchor="ctr"/>
                </a:tc>
                <a:tc>
                  <a:txBody>
                    <a:bodyPr/>
                    <a:lstStyle/>
                    <a:p>
                      <a:r>
                        <a:rPr lang="fr-FR" sz="1050" b="0" dirty="0">
                          <a:latin typeface="Century Gothic" panose="020B0502020202020204" pitchFamily="34" charset="0"/>
                        </a:rPr>
                        <a:t>Missions réalisées</a:t>
                      </a:r>
                    </a:p>
                  </a:txBody>
                  <a:tcPr anchor="ctr"/>
                </a:tc>
                <a:tc>
                  <a:txBody>
                    <a:bodyPr/>
                    <a:lstStyle/>
                    <a:p>
                      <a:r>
                        <a:rPr lang="fr-FR" sz="1050" b="0" dirty="0">
                          <a:latin typeface="Century Gothic" panose="020B0502020202020204" pitchFamily="34" charset="0"/>
                        </a:rPr>
                        <a:t>Date début-fin</a:t>
                      </a:r>
                    </a:p>
                  </a:txBody>
                  <a:tcPr anchor="ctr"/>
                </a:tc>
                <a:tc>
                  <a:txBody>
                    <a:bodyPr/>
                    <a:lstStyle/>
                    <a:p>
                      <a:r>
                        <a:rPr lang="fr-FR" sz="1050" b="0" dirty="0">
                          <a:latin typeface="Century Gothic" panose="020B0502020202020204" pitchFamily="34" charset="0"/>
                        </a:rPr>
                        <a:t>Montant travaux</a:t>
                      </a:r>
                    </a:p>
                  </a:txBody>
                  <a:tcPr anchor="ctr"/>
                </a:tc>
                <a:tc>
                  <a:txBody>
                    <a:bodyPr/>
                    <a:lstStyle/>
                    <a:p>
                      <a:r>
                        <a:rPr lang="fr-FR" sz="1050" b="0" dirty="0">
                          <a:latin typeface="Century Gothic" panose="020B0502020202020204" pitchFamily="34" charset="0"/>
                        </a:rPr>
                        <a:t>Maitre d’ouvrage</a:t>
                      </a:r>
                    </a:p>
                  </a:txBody>
                  <a:tcPr anchor="ctr"/>
                </a:tc>
                <a:extLst>
                  <a:ext uri="{0D108BD9-81ED-4DB2-BD59-A6C34878D82A}">
                    <a16:rowId xmlns:a16="http://schemas.microsoft.com/office/drawing/2014/main" val="10000"/>
                  </a:ext>
                </a:extLst>
              </a:tr>
              <a:tr h="396000">
                <a:tc>
                  <a:txBody>
                    <a:bodyPr/>
                    <a:lstStyle/>
                    <a:p>
                      <a:pPr algn="r"/>
                      <a:r>
                        <a:rPr lang="fr-FR" sz="1050" dirty="0">
                          <a:latin typeface="Century Gothic" panose="020B0502020202020204" pitchFamily="34" charset="0"/>
                        </a:rPr>
                        <a:t>1</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1"/>
                  </a:ext>
                </a:extLst>
              </a:tr>
              <a:tr h="396000">
                <a:tc>
                  <a:txBody>
                    <a:bodyPr/>
                    <a:lstStyle/>
                    <a:p>
                      <a:pPr algn="r"/>
                      <a:r>
                        <a:rPr lang="fr-FR" sz="1050" dirty="0">
                          <a:latin typeface="Century Gothic" panose="020B0502020202020204" pitchFamily="34" charset="0"/>
                        </a:rPr>
                        <a:t>2</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2"/>
                  </a:ext>
                </a:extLst>
              </a:tr>
              <a:tr h="396000">
                <a:tc>
                  <a:txBody>
                    <a:bodyPr/>
                    <a:lstStyle/>
                    <a:p>
                      <a:pPr algn="r"/>
                      <a:r>
                        <a:rPr lang="fr-FR" sz="1050" dirty="0">
                          <a:latin typeface="Century Gothic" panose="020B0502020202020204" pitchFamily="34" charset="0"/>
                        </a:rPr>
                        <a:t>3</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3"/>
                  </a:ext>
                </a:extLst>
              </a:tr>
              <a:tr h="396000">
                <a:tc>
                  <a:txBody>
                    <a:bodyPr/>
                    <a:lstStyle/>
                    <a:p>
                      <a:pPr algn="r"/>
                      <a:r>
                        <a:rPr lang="fr-FR" sz="1050" dirty="0">
                          <a:latin typeface="Century Gothic" panose="020B0502020202020204" pitchFamily="34" charset="0"/>
                        </a:rPr>
                        <a:t>4</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4"/>
                  </a:ext>
                </a:extLst>
              </a:tr>
              <a:tr h="396000">
                <a:tc>
                  <a:txBody>
                    <a:bodyPr/>
                    <a:lstStyle/>
                    <a:p>
                      <a:pPr algn="r"/>
                      <a:r>
                        <a:rPr lang="fr-FR" sz="1050" dirty="0">
                          <a:latin typeface="Century Gothic" panose="020B0502020202020204" pitchFamily="34" charset="0"/>
                        </a:rPr>
                        <a:t>5</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5"/>
                  </a:ext>
                </a:extLst>
              </a:tr>
              <a:tr h="396000">
                <a:tc>
                  <a:txBody>
                    <a:bodyPr/>
                    <a:lstStyle/>
                    <a:p>
                      <a:pPr algn="r"/>
                      <a:r>
                        <a:rPr lang="fr-FR" sz="1050" dirty="0">
                          <a:latin typeface="Century Gothic" panose="020B0502020202020204" pitchFamily="34" charset="0"/>
                        </a:rPr>
                        <a:t>6</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6"/>
                  </a:ext>
                </a:extLst>
              </a:tr>
              <a:tr h="396000">
                <a:tc>
                  <a:txBody>
                    <a:bodyPr/>
                    <a:lstStyle/>
                    <a:p>
                      <a:pPr algn="r"/>
                      <a:r>
                        <a:rPr lang="fr-FR" sz="1050" dirty="0">
                          <a:latin typeface="Century Gothic" panose="020B0502020202020204" pitchFamily="34" charset="0"/>
                        </a:rPr>
                        <a:t>7</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7"/>
                  </a:ext>
                </a:extLst>
              </a:tr>
              <a:tr h="396000">
                <a:tc>
                  <a:txBody>
                    <a:bodyPr/>
                    <a:lstStyle/>
                    <a:p>
                      <a:pPr algn="r"/>
                      <a:r>
                        <a:rPr lang="fr-FR" sz="1050" dirty="0">
                          <a:latin typeface="Century Gothic" panose="020B0502020202020204" pitchFamily="34" charset="0"/>
                        </a:rPr>
                        <a:t>8</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8"/>
                  </a:ext>
                </a:extLst>
              </a:tr>
              <a:tr h="396000">
                <a:tc>
                  <a:txBody>
                    <a:bodyPr/>
                    <a:lstStyle/>
                    <a:p>
                      <a:pPr algn="r"/>
                      <a:r>
                        <a:rPr lang="fr-FR" sz="1050" dirty="0">
                          <a:latin typeface="Century Gothic" panose="020B0502020202020204" pitchFamily="34" charset="0"/>
                        </a:rPr>
                        <a:t>9</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9"/>
                  </a:ext>
                </a:extLst>
              </a:tr>
              <a:tr h="396000">
                <a:tc>
                  <a:txBody>
                    <a:bodyPr/>
                    <a:lstStyle/>
                    <a:p>
                      <a:pPr algn="r"/>
                      <a:r>
                        <a:rPr lang="fr-FR" sz="1050" dirty="0">
                          <a:latin typeface="Century Gothic" panose="020B0502020202020204" pitchFamily="34" charset="0"/>
                        </a:rPr>
                        <a:t>10</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10"/>
                  </a:ext>
                </a:extLst>
              </a:tr>
            </a:tbl>
          </a:graphicData>
        </a:graphic>
      </p:graphicFrame>
      <p:sp>
        <p:nvSpPr>
          <p:cNvPr id="4" name="Espace réservé du pied de page 3">
            <a:extLst>
              <a:ext uri="{FF2B5EF4-FFF2-40B4-BE49-F238E27FC236}">
                <a16:creationId xmlns:a16="http://schemas.microsoft.com/office/drawing/2014/main" id="{9F28D8F9-667B-87A0-BBF5-46A2F14299DB}"/>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99FEF638-B795-4636-4BF5-CE8A0CBAE8BC}"/>
              </a:ext>
            </a:extLst>
          </p:cNvPr>
          <p:cNvSpPr>
            <a:spLocks noGrp="1"/>
          </p:cNvSpPr>
          <p:nvPr>
            <p:ph type="sldNum" sz="quarter" idx="12"/>
          </p:nvPr>
        </p:nvSpPr>
        <p:spPr/>
        <p:txBody>
          <a:bodyPr/>
          <a:lstStyle/>
          <a:p>
            <a:fld id="{81F15481-FFDE-4970-A6E1-960226CF5822}" type="slidenum">
              <a:rPr lang="fr-FR" smtClean="0"/>
              <a:t>21</a:t>
            </a:fld>
            <a:endParaRPr lang="fr-FR"/>
          </a:p>
        </p:txBody>
      </p:sp>
    </p:spTree>
    <p:extLst>
      <p:ext uri="{BB962C8B-B14F-4D97-AF65-F5344CB8AC3E}">
        <p14:creationId xmlns:p14="http://schemas.microsoft.com/office/powerpoint/2010/main" val="2405369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467544" y="3938514"/>
            <a:ext cx="8208912" cy="437043"/>
          </a:xfrm>
          <a:prstGeom prst="rect">
            <a:avLst/>
          </a:prstGeom>
          <a:noFill/>
        </p:spPr>
        <p:txBody>
          <a:bodyPr wrap="square" lIns="128016" tIns="64008" rIns="128016" bIns="64008" rtlCol="0">
            <a:spAutoFit/>
          </a:bodyPr>
          <a:lstStyle/>
          <a:p>
            <a:r>
              <a:rPr lang="fr-FR" sz="2000" dirty="0">
                <a:latin typeface="Century Gothic" panose="020B0502020202020204" pitchFamily="34" charset="0"/>
              </a:rPr>
              <a:t>Organisation de l’équipe et méthodologie proposée</a:t>
            </a:r>
            <a:endParaRPr lang="fr-FR" sz="1600" dirty="0">
              <a:latin typeface="Century Gothic" panose="020B0502020202020204" pitchFamily="34" charset="0"/>
            </a:endParaRPr>
          </a:p>
        </p:txBody>
      </p:sp>
      <p:sp>
        <p:nvSpPr>
          <p:cNvPr id="3" name="ZoneTexte 2">
            <a:extLst>
              <a:ext uri="{FF2B5EF4-FFF2-40B4-BE49-F238E27FC236}">
                <a16:creationId xmlns:a16="http://schemas.microsoft.com/office/drawing/2014/main" id="{092EA8FC-EB0F-DC4D-9388-499785A2220E}"/>
              </a:ext>
            </a:extLst>
          </p:cNvPr>
          <p:cNvSpPr txBox="1"/>
          <p:nvPr/>
        </p:nvSpPr>
        <p:spPr>
          <a:xfrm>
            <a:off x="447495" y="5229200"/>
            <a:ext cx="7965279" cy="1169551"/>
          </a:xfrm>
          <a:prstGeom prst="rect">
            <a:avLst/>
          </a:prstGeom>
          <a:noFill/>
        </p:spPr>
        <p:txBody>
          <a:bodyPr wrap="square" rtlCol="0">
            <a:spAutoFit/>
          </a:bodyPr>
          <a:lstStyle/>
          <a:p>
            <a:pPr algn="just"/>
            <a:r>
              <a:rPr lang="fr-FR" sz="1000" dirty="0">
                <a:latin typeface="Century Gothic" charset="0"/>
                <a:ea typeface="Century Gothic" charset="0"/>
                <a:cs typeface="Century Gothic" charset="0"/>
              </a:rPr>
              <a:t>Note synthétique présentant l’organisation générale du groupement et la répartition des missions entre ses membres. La note devra mettre en évidence la gouvernance proposée, la coordination entre les acteurs ainsi que les moyens humains mobilisables, afin d’apprécier la solidité et la cohérence de l’équipe. Elle présentera également la méthodologie proposée pour répondre aux enjeux du projet.</a:t>
            </a:r>
          </a:p>
          <a:p>
            <a:endParaRPr lang="fr-FR" sz="1000" dirty="0">
              <a:latin typeface="Century Gothic" charset="0"/>
              <a:ea typeface="Century Gothic" charset="0"/>
              <a:cs typeface="Century Gothic" charset="0"/>
            </a:endParaRPr>
          </a:p>
          <a:p>
            <a:r>
              <a:rPr lang="fr-FR" sz="1000" dirty="0">
                <a:latin typeface="Century Gothic" charset="0"/>
                <a:ea typeface="Century Gothic" charset="0"/>
                <a:cs typeface="Century Gothic" charset="0"/>
              </a:rPr>
              <a:t>Réponse libre sur 4 pages maximum.</a:t>
            </a:r>
          </a:p>
          <a:p>
            <a:r>
              <a:rPr lang="fr-FR" sz="1000" dirty="0">
                <a:latin typeface="Century Gothic" charset="0"/>
                <a:ea typeface="Century Gothic" charset="0"/>
                <a:cs typeface="Century Gothic" charset="0"/>
              </a:rPr>
              <a:t>Une 5</a:t>
            </a:r>
            <a:r>
              <a:rPr lang="fr-FR" sz="1000" baseline="30000" dirty="0">
                <a:latin typeface="Century Gothic" charset="0"/>
                <a:ea typeface="Century Gothic" charset="0"/>
                <a:cs typeface="Century Gothic" charset="0"/>
              </a:rPr>
              <a:t>ème</a:t>
            </a:r>
            <a:r>
              <a:rPr lang="fr-FR" sz="1000" dirty="0">
                <a:latin typeface="Century Gothic" charset="0"/>
                <a:ea typeface="Century Gothic" charset="0"/>
                <a:cs typeface="Century Gothic" charset="0"/>
              </a:rPr>
              <a:t> diapositive permet d’apprécier les références communes potentielles à l’équipe.</a:t>
            </a:r>
            <a:endParaRPr lang="fr-FR" sz="1400" dirty="0">
              <a:latin typeface="Century Gothic" charset="0"/>
              <a:ea typeface="Century Gothic" charset="0"/>
              <a:cs typeface="Century Gothic" charset="0"/>
            </a:endParaRPr>
          </a:p>
        </p:txBody>
      </p:sp>
    </p:spTree>
    <p:extLst>
      <p:ext uri="{BB962C8B-B14F-4D97-AF65-F5344CB8AC3E}">
        <p14:creationId xmlns:p14="http://schemas.microsoft.com/office/powerpoint/2010/main" val="313257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23</a:t>
            </a:fld>
            <a:endParaRPr lang="fr-FR"/>
          </a:p>
        </p:txBody>
      </p:sp>
    </p:spTree>
    <p:extLst>
      <p:ext uri="{BB962C8B-B14F-4D97-AF65-F5344CB8AC3E}">
        <p14:creationId xmlns:p14="http://schemas.microsoft.com/office/powerpoint/2010/main" val="2268092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24</a:t>
            </a:fld>
            <a:endParaRPr lang="fr-FR"/>
          </a:p>
        </p:txBody>
      </p:sp>
    </p:spTree>
    <p:extLst>
      <p:ext uri="{BB962C8B-B14F-4D97-AF65-F5344CB8AC3E}">
        <p14:creationId xmlns:p14="http://schemas.microsoft.com/office/powerpoint/2010/main" val="3580912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25</a:t>
            </a:fld>
            <a:endParaRPr lang="fr-FR"/>
          </a:p>
        </p:txBody>
      </p:sp>
    </p:spTree>
    <p:extLst>
      <p:ext uri="{BB962C8B-B14F-4D97-AF65-F5344CB8AC3E}">
        <p14:creationId xmlns:p14="http://schemas.microsoft.com/office/powerpoint/2010/main" val="3580912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26</a:t>
            </a:fld>
            <a:endParaRPr lang="fr-FR"/>
          </a:p>
        </p:txBody>
      </p:sp>
    </p:spTree>
    <p:extLst>
      <p:ext uri="{BB962C8B-B14F-4D97-AF65-F5344CB8AC3E}">
        <p14:creationId xmlns:p14="http://schemas.microsoft.com/office/powerpoint/2010/main" val="3580912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r"/>
            <a:r>
              <a:rPr lang="fr-FR" sz="1800" dirty="0"/>
              <a:t>Références communes</a:t>
            </a:r>
          </a:p>
        </p:txBody>
      </p:sp>
      <p:graphicFrame>
        <p:nvGraphicFramePr>
          <p:cNvPr id="7" name="Espace réservé du contenu 6"/>
          <p:cNvGraphicFramePr>
            <a:graphicFrameLocks noGrp="1"/>
          </p:cNvGraphicFramePr>
          <p:nvPr>
            <p:ph idx="1"/>
          </p:nvPr>
        </p:nvGraphicFramePr>
        <p:xfrm>
          <a:off x="251520" y="1196975"/>
          <a:ext cx="8640960" cy="4564664"/>
        </p:xfrm>
        <a:graphic>
          <a:graphicData uri="http://schemas.openxmlformats.org/drawingml/2006/table">
            <a:tbl>
              <a:tblPr firstRow="1" bandRow="1">
                <a:tableStyleId>{5C22544A-7EE6-4342-B048-85BDC9FD1C3A}</a:tableStyleId>
              </a:tblPr>
              <a:tblGrid>
                <a:gridCol w="498357">
                  <a:extLst>
                    <a:ext uri="{9D8B030D-6E8A-4147-A177-3AD203B41FA5}">
                      <a16:colId xmlns:a16="http://schemas.microsoft.com/office/drawing/2014/main" val="20000"/>
                    </a:ext>
                  </a:extLst>
                </a:gridCol>
                <a:gridCol w="2003983">
                  <a:extLst>
                    <a:ext uri="{9D8B030D-6E8A-4147-A177-3AD203B41FA5}">
                      <a16:colId xmlns:a16="http://schemas.microsoft.com/office/drawing/2014/main" val="20001"/>
                    </a:ext>
                  </a:extLst>
                </a:gridCol>
                <a:gridCol w="2003983">
                  <a:extLst>
                    <a:ext uri="{9D8B030D-6E8A-4147-A177-3AD203B41FA5}">
                      <a16:colId xmlns:a16="http://schemas.microsoft.com/office/drawing/2014/main" val="20002"/>
                    </a:ext>
                  </a:extLst>
                </a:gridCol>
                <a:gridCol w="2175176">
                  <a:extLst>
                    <a:ext uri="{9D8B030D-6E8A-4147-A177-3AD203B41FA5}">
                      <a16:colId xmlns:a16="http://schemas.microsoft.com/office/drawing/2014/main" val="20003"/>
                    </a:ext>
                  </a:extLst>
                </a:gridCol>
                <a:gridCol w="1959461">
                  <a:extLst>
                    <a:ext uri="{9D8B030D-6E8A-4147-A177-3AD203B41FA5}">
                      <a16:colId xmlns:a16="http://schemas.microsoft.com/office/drawing/2014/main" val="20004"/>
                    </a:ext>
                  </a:extLst>
                </a:gridCol>
              </a:tblGrid>
              <a:tr h="604664">
                <a:tc>
                  <a:txBody>
                    <a:bodyPr/>
                    <a:lstStyle/>
                    <a:p>
                      <a:pPr algn="r"/>
                      <a:endParaRPr lang="fr-FR" sz="1050" b="0" dirty="0">
                        <a:latin typeface="Century Gothic" panose="020B0502020202020204" pitchFamily="34" charset="0"/>
                      </a:endParaRPr>
                    </a:p>
                  </a:txBody>
                  <a:tcPr>
                    <a:noFill/>
                  </a:tcPr>
                </a:tc>
                <a:tc>
                  <a:txBody>
                    <a:bodyPr/>
                    <a:lstStyle/>
                    <a:p>
                      <a:r>
                        <a:rPr lang="fr-FR" sz="1050" b="0" dirty="0">
                          <a:latin typeface="Century Gothic" panose="020B0502020202020204" pitchFamily="34" charset="0"/>
                        </a:rPr>
                        <a:t>Opérateur économique 01</a:t>
                      </a:r>
                    </a:p>
                  </a:txBody>
                  <a:tcPr anchor="ctr"/>
                </a:tc>
                <a:tc>
                  <a:txBody>
                    <a:bodyPr/>
                    <a:lstStyle/>
                    <a:p>
                      <a:r>
                        <a:rPr lang="fr-FR" sz="1050" b="0" dirty="0">
                          <a:latin typeface="Century Gothic" panose="020B0502020202020204" pitchFamily="34" charset="0"/>
                        </a:rPr>
                        <a:t>Opérateur économique 02</a:t>
                      </a:r>
                    </a:p>
                  </a:txBody>
                  <a:tcPr anchor="ctr"/>
                </a:tc>
                <a:tc>
                  <a:txBody>
                    <a:bodyPr/>
                    <a:lstStyle/>
                    <a:p>
                      <a:r>
                        <a:rPr lang="fr-FR" sz="1050" b="0" dirty="0">
                          <a:latin typeface="Century Gothic" panose="020B0502020202020204" pitchFamily="34" charset="0"/>
                        </a:rPr>
                        <a:t>Désignation</a:t>
                      </a:r>
                    </a:p>
                  </a:txBody>
                  <a:tcPr anchor="ctr"/>
                </a:tc>
                <a:tc>
                  <a:txBody>
                    <a:bodyPr/>
                    <a:lstStyle/>
                    <a:p>
                      <a:r>
                        <a:rPr lang="fr-FR" sz="1050" b="0" dirty="0">
                          <a:latin typeface="Century Gothic" panose="020B0502020202020204" pitchFamily="34" charset="0"/>
                        </a:rPr>
                        <a:t>Maitre d’ouvrage</a:t>
                      </a:r>
                    </a:p>
                  </a:txBody>
                  <a:tcPr anchor="ctr"/>
                </a:tc>
                <a:extLst>
                  <a:ext uri="{0D108BD9-81ED-4DB2-BD59-A6C34878D82A}">
                    <a16:rowId xmlns:a16="http://schemas.microsoft.com/office/drawing/2014/main" val="10000"/>
                  </a:ext>
                </a:extLst>
              </a:tr>
              <a:tr h="396000">
                <a:tc>
                  <a:txBody>
                    <a:bodyPr/>
                    <a:lstStyle/>
                    <a:p>
                      <a:pPr algn="r"/>
                      <a:r>
                        <a:rPr lang="fr-FR" sz="1050" dirty="0">
                          <a:latin typeface="Century Gothic" panose="020B0502020202020204" pitchFamily="34" charset="0"/>
                        </a:rPr>
                        <a:t>1</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1"/>
                  </a:ext>
                </a:extLst>
              </a:tr>
              <a:tr h="396000">
                <a:tc>
                  <a:txBody>
                    <a:bodyPr/>
                    <a:lstStyle/>
                    <a:p>
                      <a:pPr algn="r"/>
                      <a:r>
                        <a:rPr lang="fr-FR" sz="1050" dirty="0">
                          <a:latin typeface="Century Gothic" panose="020B0502020202020204" pitchFamily="34" charset="0"/>
                        </a:rPr>
                        <a:t>2</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2"/>
                  </a:ext>
                </a:extLst>
              </a:tr>
              <a:tr h="396000">
                <a:tc>
                  <a:txBody>
                    <a:bodyPr/>
                    <a:lstStyle/>
                    <a:p>
                      <a:pPr algn="r"/>
                      <a:r>
                        <a:rPr lang="fr-FR" sz="1050" dirty="0">
                          <a:latin typeface="Century Gothic" panose="020B0502020202020204" pitchFamily="34" charset="0"/>
                        </a:rPr>
                        <a:t>3</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3"/>
                  </a:ext>
                </a:extLst>
              </a:tr>
              <a:tr h="396000">
                <a:tc>
                  <a:txBody>
                    <a:bodyPr/>
                    <a:lstStyle/>
                    <a:p>
                      <a:pPr algn="r"/>
                      <a:r>
                        <a:rPr lang="fr-FR" sz="1050" dirty="0">
                          <a:latin typeface="Century Gothic" panose="020B0502020202020204" pitchFamily="34" charset="0"/>
                        </a:rPr>
                        <a:t>4</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4"/>
                  </a:ext>
                </a:extLst>
              </a:tr>
              <a:tr h="396000">
                <a:tc>
                  <a:txBody>
                    <a:bodyPr/>
                    <a:lstStyle/>
                    <a:p>
                      <a:pPr algn="r"/>
                      <a:r>
                        <a:rPr lang="fr-FR" sz="1050" dirty="0">
                          <a:latin typeface="Century Gothic" panose="020B0502020202020204" pitchFamily="34" charset="0"/>
                        </a:rPr>
                        <a:t>5</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5"/>
                  </a:ext>
                </a:extLst>
              </a:tr>
              <a:tr h="396000">
                <a:tc>
                  <a:txBody>
                    <a:bodyPr/>
                    <a:lstStyle/>
                    <a:p>
                      <a:pPr algn="r"/>
                      <a:r>
                        <a:rPr lang="fr-FR" sz="1050" dirty="0">
                          <a:latin typeface="Century Gothic" panose="020B0502020202020204" pitchFamily="34" charset="0"/>
                        </a:rPr>
                        <a:t>6</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6"/>
                  </a:ext>
                </a:extLst>
              </a:tr>
              <a:tr h="396000">
                <a:tc>
                  <a:txBody>
                    <a:bodyPr/>
                    <a:lstStyle/>
                    <a:p>
                      <a:pPr algn="r"/>
                      <a:r>
                        <a:rPr lang="fr-FR" sz="1050" dirty="0">
                          <a:latin typeface="Century Gothic" panose="020B0502020202020204" pitchFamily="34" charset="0"/>
                        </a:rPr>
                        <a:t>7</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7"/>
                  </a:ext>
                </a:extLst>
              </a:tr>
              <a:tr h="396000">
                <a:tc>
                  <a:txBody>
                    <a:bodyPr/>
                    <a:lstStyle/>
                    <a:p>
                      <a:pPr algn="r"/>
                      <a:r>
                        <a:rPr lang="fr-FR" sz="1050" dirty="0">
                          <a:latin typeface="Century Gothic" panose="020B0502020202020204" pitchFamily="34" charset="0"/>
                        </a:rPr>
                        <a:t>8</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8"/>
                  </a:ext>
                </a:extLst>
              </a:tr>
              <a:tr h="396000">
                <a:tc>
                  <a:txBody>
                    <a:bodyPr/>
                    <a:lstStyle/>
                    <a:p>
                      <a:pPr algn="r"/>
                      <a:r>
                        <a:rPr lang="fr-FR" sz="1050" dirty="0">
                          <a:latin typeface="Century Gothic" panose="020B0502020202020204" pitchFamily="34" charset="0"/>
                        </a:rPr>
                        <a:t>9</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09"/>
                  </a:ext>
                </a:extLst>
              </a:tr>
              <a:tr h="396000">
                <a:tc>
                  <a:txBody>
                    <a:bodyPr/>
                    <a:lstStyle/>
                    <a:p>
                      <a:pPr algn="r"/>
                      <a:r>
                        <a:rPr lang="fr-FR" sz="1050" dirty="0">
                          <a:latin typeface="Century Gothic" panose="020B0502020202020204" pitchFamily="34" charset="0"/>
                        </a:rPr>
                        <a:t>10</a:t>
                      </a:r>
                    </a:p>
                  </a:txBody>
                  <a:tcPr>
                    <a:noFill/>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tc>
                  <a:txBody>
                    <a:bodyPr/>
                    <a:lstStyle/>
                    <a:p>
                      <a:endParaRPr lang="fr-FR" sz="1050" dirty="0">
                        <a:latin typeface="Century Gothic" panose="020B0502020202020204" pitchFamily="34" charset="0"/>
                      </a:endParaRPr>
                    </a:p>
                  </a:txBody>
                  <a:tcPr/>
                </a:tc>
                <a:extLst>
                  <a:ext uri="{0D108BD9-81ED-4DB2-BD59-A6C34878D82A}">
                    <a16:rowId xmlns:a16="http://schemas.microsoft.com/office/drawing/2014/main" val="10010"/>
                  </a:ext>
                </a:extLst>
              </a:tr>
            </a:tbl>
          </a:graphicData>
        </a:graphic>
      </p:graphicFrame>
      <p:sp>
        <p:nvSpPr>
          <p:cNvPr id="4" name="Espace réservé du pied de page 3"/>
          <p:cNvSpPr>
            <a:spLocks noGrp="1"/>
          </p:cNvSpPr>
          <p:nvPr>
            <p:ph type="ftr" sz="quarter" idx="11"/>
          </p:nvPr>
        </p:nvSpPr>
        <p:spPr/>
        <p:txBody>
          <a:bodyPr/>
          <a:lstStyle/>
          <a:p>
            <a:r>
              <a:rPr lang="fr-FR" dirty="0"/>
              <a:t>Nom du groupement</a:t>
            </a:r>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27</a:t>
            </a:fld>
            <a:endParaRPr lang="fr-FR"/>
          </a:p>
        </p:txBody>
      </p:sp>
    </p:spTree>
    <p:extLst>
      <p:ext uri="{BB962C8B-B14F-4D97-AF65-F5344CB8AC3E}">
        <p14:creationId xmlns:p14="http://schemas.microsoft.com/office/powerpoint/2010/main" val="3558120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r"/>
            <a:r>
              <a:rPr lang="fr-FR" sz="1800" dirty="0"/>
              <a:t>Composition du groupement</a:t>
            </a:r>
          </a:p>
        </p:txBody>
      </p:sp>
      <p:graphicFrame>
        <p:nvGraphicFramePr>
          <p:cNvPr id="7" name="Espace réservé du contenu 6"/>
          <p:cNvGraphicFramePr>
            <a:graphicFrameLocks noGrp="1"/>
          </p:cNvGraphicFramePr>
          <p:nvPr>
            <p:ph idx="1"/>
          </p:nvPr>
        </p:nvGraphicFramePr>
        <p:xfrm>
          <a:off x="457200" y="1196975"/>
          <a:ext cx="8229600" cy="48209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r"/>
                      <a:r>
                        <a:rPr lang="fr-FR" sz="1300" b="0" dirty="0">
                          <a:latin typeface="Century Gothic" panose="020B0502020202020204" pitchFamily="34" charset="0"/>
                        </a:rPr>
                        <a:t>Compétence</a:t>
                      </a:r>
                    </a:p>
                  </a:txBody>
                  <a:tcPr/>
                </a:tc>
                <a:tc>
                  <a:txBody>
                    <a:bodyPr/>
                    <a:lstStyle/>
                    <a:p>
                      <a:r>
                        <a:rPr lang="fr-FR" sz="1300" b="0" dirty="0">
                          <a:latin typeface="Century Gothic" panose="020B0502020202020204" pitchFamily="34" charset="0"/>
                        </a:rPr>
                        <a:t>Nom de l’opérateur économique</a:t>
                      </a:r>
                    </a:p>
                  </a:txBody>
                  <a:tcPr/>
                </a:tc>
                <a:extLst>
                  <a:ext uri="{0D108BD9-81ED-4DB2-BD59-A6C34878D82A}">
                    <a16:rowId xmlns:a16="http://schemas.microsoft.com/office/drawing/2014/main" val="10000"/>
                  </a:ext>
                </a:extLst>
              </a:tr>
              <a:tr h="370840">
                <a:tc>
                  <a:txBody>
                    <a:bodyPr/>
                    <a:lstStyle/>
                    <a:p>
                      <a:pPr algn="r"/>
                      <a:r>
                        <a:rPr lang="fr-FR" sz="1300" baseline="0" dirty="0">
                          <a:latin typeface="Century Gothic" panose="020B0502020202020204" pitchFamily="34" charset="0"/>
                        </a:rPr>
                        <a:t>Mandataire </a:t>
                      </a:r>
                      <a:r>
                        <a:rPr lang="fr-FR" sz="800" kern="1200" dirty="0">
                          <a:solidFill>
                            <a:schemeClr val="dk1"/>
                          </a:solidFill>
                          <a:latin typeface="Century Gothic" panose="020B0502020202020204" pitchFamily="34" charset="0"/>
                          <a:ea typeface="+mn-ea"/>
                          <a:cs typeface="+mn-cs"/>
                        </a:rPr>
                        <a:t>du groupement de conception réalisation  </a:t>
                      </a:r>
                    </a:p>
                  </a:txBody>
                  <a:tcPr/>
                </a:tc>
                <a:tc>
                  <a:txBody>
                    <a:bodyPr/>
                    <a:lstStyle/>
                    <a:p>
                      <a:r>
                        <a:rPr lang="fr-FR" sz="1300" dirty="0">
                          <a:latin typeface="Century Gothic" panose="020B0502020202020204" pitchFamily="34" charset="0"/>
                        </a:rPr>
                        <a:t>1</a:t>
                      </a:r>
                    </a:p>
                  </a:txBody>
                  <a:tcPr/>
                </a:tc>
                <a:extLst>
                  <a:ext uri="{0D108BD9-81ED-4DB2-BD59-A6C34878D82A}">
                    <a16:rowId xmlns:a16="http://schemas.microsoft.com/office/drawing/2014/main" val="10001"/>
                  </a:ext>
                </a:extLst>
              </a:tr>
              <a:tr h="370840">
                <a:tc>
                  <a:txBody>
                    <a:bodyPr/>
                    <a:lstStyle/>
                    <a:p>
                      <a:pPr algn="r"/>
                      <a:r>
                        <a:rPr lang="fr-FR" sz="1300" kern="1200" dirty="0">
                          <a:solidFill>
                            <a:schemeClr val="tx1">
                              <a:lumMod val="50000"/>
                              <a:lumOff val="50000"/>
                            </a:schemeClr>
                          </a:solidFill>
                          <a:latin typeface="Century Gothic" panose="020B0502020202020204" pitchFamily="34" charset="0"/>
                          <a:ea typeface="+mn-ea"/>
                          <a:cs typeface="+mn-cs"/>
                        </a:rPr>
                        <a:t>Compétence n°02 suivant RC</a:t>
                      </a:r>
                    </a:p>
                  </a:txBody>
                  <a:tcPr/>
                </a:tc>
                <a:tc>
                  <a:txBody>
                    <a:bodyPr/>
                    <a:lstStyle/>
                    <a:p>
                      <a:r>
                        <a:rPr lang="fr-FR" sz="1300" dirty="0">
                          <a:latin typeface="Century Gothic" panose="020B0502020202020204" pitchFamily="34" charset="0"/>
                        </a:rPr>
                        <a:t>2</a:t>
                      </a:r>
                    </a:p>
                  </a:txBody>
                  <a:tcPr/>
                </a:tc>
                <a:extLst>
                  <a:ext uri="{0D108BD9-81ED-4DB2-BD59-A6C34878D82A}">
                    <a16:rowId xmlns:a16="http://schemas.microsoft.com/office/drawing/2014/main" val="10002"/>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n°03 suivant RC</a:t>
                      </a:r>
                    </a:p>
                  </a:txBody>
                  <a:tcPr/>
                </a:tc>
                <a:tc>
                  <a:txBody>
                    <a:bodyPr/>
                    <a:lstStyle/>
                    <a:p>
                      <a:r>
                        <a:rPr lang="fr-FR" sz="1300" dirty="0">
                          <a:latin typeface="Century Gothic" panose="020B0502020202020204" pitchFamily="34" charset="0"/>
                        </a:rPr>
                        <a:t>3</a:t>
                      </a:r>
                    </a:p>
                  </a:txBody>
                  <a:tcPr/>
                </a:tc>
                <a:extLst>
                  <a:ext uri="{0D108BD9-81ED-4DB2-BD59-A6C34878D82A}">
                    <a16:rowId xmlns:a16="http://schemas.microsoft.com/office/drawing/2014/main" val="10003"/>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n°04 suivant RC</a:t>
                      </a:r>
                    </a:p>
                  </a:txBody>
                  <a:tcPr/>
                </a:tc>
                <a:tc>
                  <a:txBody>
                    <a:bodyPr/>
                    <a:lstStyle/>
                    <a:p>
                      <a:r>
                        <a:rPr lang="fr-FR" sz="1300" dirty="0">
                          <a:latin typeface="Century Gothic" panose="020B0502020202020204" pitchFamily="34" charset="0"/>
                        </a:rPr>
                        <a:t>4</a:t>
                      </a:r>
                    </a:p>
                  </a:txBody>
                  <a:tcPr/>
                </a:tc>
                <a:extLst>
                  <a:ext uri="{0D108BD9-81ED-4DB2-BD59-A6C34878D82A}">
                    <a16:rowId xmlns:a16="http://schemas.microsoft.com/office/drawing/2014/main" val="10004"/>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n°05 suivant RC</a:t>
                      </a:r>
                    </a:p>
                  </a:txBody>
                  <a:tcPr/>
                </a:tc>
                <a:tc>
                  <a:txBody>
                    <a:bodyPr/>
                    <a:lstStyle/>
                    <a:p>
                      <a:r>
                        <a:rPr lang="fr-FR" sz="1300" dirty="0">
                          <a:latin typeface="Century Gothic" panose="020B0502020202020204" pitchFamily="34" charset="0"/>
                        </a:rPr>
                        <a:t>5</a:t>
                      </a:r>
                    </a:p>
                  </a:txBody>
                  <a:tcPr/>
                </a:tc>
                <a:extLst>
                  <a:ext uri="{0D108BD9-81ED-4DB2-BD59-A6C34878D82A}">
                    <a16:rowId xmlns:a16="http://schemas.microsoft.com/office/drawing/2014/main" val="10005"/>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n°06 suivant RC</a:t>
                      </a:r>
                    </a:p>
                  </a:txBody>
                  <a:tcPr/>
                </a:tc>
                <a:tc>
                  <a:txBody>
                    <a:bodyPr/>
                    <a:lstStyle/>
                    <a:p>
                      <a:r>
                        <a:rPr lang="fr-FR" sz="1300" dirty="0">
                          <a:latin typeface="Century Gothic" panose="020B0502020202020204" pitchFamily="34" charset="0"/>
                        </a:rPr>
                        <a:t>6</a:t>
                      </a:r>
                    </a:p>
                  </a:txBody>
                  <a:tcPr/>
                </a:tc>
                <a:extLst>
                  <a:ext uri="{0D108BD9-81ED-4DB2-BD59-A6C34878D82A}">
                    <a16:rowId xmlns:a16="http://schemas.microsoft.com/office/drawing/2014/main" val="10006"/>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n°07 suivant RC</a:t>
                      </a:r>
                    </a:p>
                  </a:txBody>
                  <a:tcPr/>
                </a:tc>
                <a:tc>
                  <a:txBody>
                    <a:bodyPr/>
                    <a:lstStyle/>
                    <a:p>
                      <a:r>
                        <a:rPr lang="fr-FR" sz="1300" dirty="0">
                          <a:latin typeface="Century Gothic" panose="020B0502020202020204" pitchFamily="34" charset="0"/>
                        </a:rPr>
                        <a:t>7</a:t>
                      </a:r>
                    </a:p>
                  </a:txBody>
                  <a:tcPr/>
                </a:tc>
                <a:extLst>
                  <a:ext uri="{0D108BD9-81ED-4DB2-BD59-A6C34878D82A}">
                    <a16:rowId xmlns:a16="http://schemas.microsoft.com/office/drawing/2014/main" val="10007"/>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n°08 suivant RC</a:t>
                      </a:r>
                    </a:p>
                  </a:txBody>
                  <a:tcPr/>
                </a:tc>
                <a:tc>
                  <a:txBody>
                    <a:bodyPr/>
                    <a:lstStyle/>
                    <a:p>
                      <a:r>
                        <a:rPr lang="fr-FR" sz="1300" dirty="0">
                          <a:latin typeface="Century Gothic" panose="020B0502020202020204" pitchFamily="34" charset="0"/>
                        </a:rPr>
                        <a:t>8</a:t>
                      </a:r>
                    </a:p>
                  </a:txBody>
                  <a:tcPr/>
                </a:tc>
                <a:extLst>
                  <a:ext uri="{0D108BD9-81ED-4DB2-BD59-A6C34878D82A}">
                    <a16:rowId xmlns:a16="http://schemas.microsoft.com/office/drawing/2014/main" val="3878651064"/>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n°09 suivant RC</a:t>
                      </a:r>
                    </a:p>
                  </a:txBody>
                  <a:tcPr/>
                </a:tc>
                <a:tc>
                  <a:txBody>
                    <a:bodyPr/>
                    <a:lstStyle/>
                    <a:p>
                      <a:r>
                        <a:rPr lang="fr-FR" sz="1300" dirty="0">
                          <a:latin typeface="Century Gothic" panose="020B0502020202020204" pitchFamily="34" charset="0"/>
                        </a:rPr>
                        <a:t>9</a:t>
                      </a:r>
                    </a:p>
                  </a:txBody>
                  <a:tcPr/>
                </a:tc>
                <a:extLst>
                  <a:ext uri="{0D108BD9-81ED-4DB2-BD59-A6C34878D82A}">
                    <a16:rowId xmlns:a16="http://schemas.microsoft.com/office/drawing/2014/main" val="3436344404"/>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n°10 suivant RC</a:t>
                      </a:r>
                    </a:p>
                  </a:txBody>
                  <a:tcPr/>
                </a:tc>
                <a:tc>
                  <a:txBody>
                    <a:bodyPr/>
                    <a:lstStyle/>
                    <a:p>
                      <a:r>
                        <a:rPr lang="fr-FR" sz="1300" dirty="0">
                          <a:latin typeface="Century Gothic" panose="020B0502020202020204" pitchFamily="34" charset="0"/>
                        </a:rPr>
                        <a:t>10</a:t>
                      </a:r>
                    </a:p>
                  </a:txBody>
                  <a:tcPr/>
                </a:tc>
                <a:extLst>
                  <a:ext uri="{0D108BD9-81ED-4DB2-BD59-A6C34878D82A}">
                    <a16:rowId xmlns:a16="http://schemas.microsoft.com/office/drawing/2014/main" val="3165365852"/>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n°11 suivant RC</a:t>
                      </a:r>
                    </a:p>
                  </a:txBody>
                  <a:tcPr/>
                </a:tc>
                <a:tc>
                  <a:txBody>
                    <a:bodyPr/>
                    <a:lstStyle/>
                    <a:p>
                      <a:r>
                        <a:rPr lang="fr-FR" sz="1300" dirty="0">
                          <a:latin typeface="Century Gothic" panose="020B0502020202020204" pitchFamily="34" charset="0"/>
                        </a:rPr>
                        <a:t>11</a:t>
                      </a:r>
                    </a:p>
                  </a:txBody>
                  <a:tcPr/>
                </a:tc>
                <a:extLst>
                  <a:ext uri="{0D108BD9-81ED-4DB2-BD59-A6C34878D82A}">
                    <a16:rowId xmlns:a16="http://schemas.microsoft.com/office/drawing/2014/main" val="2765105568"/>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dirty="0">
                          <a:ln>
                            <a:noFill/>
                          </a:ln>
                          <a:solidFill>
                            <a:prstClr val="black">
                              <a:lumMod val="50000"/>
                              <a:lumOff val="50000"/>
                            </a:prstClr>
                          </a:solidFill>
                          <a:effectLst/>
                          <a:uLnTx/>
                          <a:uFillTx/>
                          <a:latin typeface="Century Gothic" panose="020B0502020202020204" pitchFamily="34" charset="0"/>
                          <a:ea typeface="+mn-ea"/>
                          <a:cs typeface="+mn-cs"/>
                        </a:rPr>
                        <a:t>Compétence n°12 suivant RC</a:t>
                      </a:r>
                    </a:p>
                  </a:txBody>
                  <a:tcPr/>
                </a:tc>
                <a:tc>
                  <a:txBody>
                    <a:bodyPr/>
                    <a:lstStyle/>
                    <a:p>
                      <a:r>
                        <a:rPr lang="fr-FR" sz="1300" dirty="0">
                          <a:latin typeface="Century Gothic" panose="020B0502020202020204" pitchFamily="34" charset="0"/>
                        </a:rPr>
                        <a:t>12</a:t>
                      </a:r>
                    </a:p>
                  </a:txBody>
                  <a:tcPr/>
                </a:tc>
                <a:extLst>
                  <a:ext uri="{0D108BD9-81ED-4DB2-BD59-A6C34878D82A}">
                    <a16:rowId xmlns:a16="http://schemas.microsoft.com/office/drawing/2014/main" val="2843617830"/>
                  </a:ext>
                </a:extLst>
              </a:tr>
            </a:tbl>
          </a:graphicData>
        </a:graphic>
      </p:graphicFrame>
      <p:sp>
        <p:nvSpPr>
          <p:cNvPr id="4" name="Espace réservé du pied de page 3"/>
          <p:cNvSpPr>
            <a:spLocks noGrp="1"/>
          </p:cNvSpPr>
          <p:nvPr>
            <p:ph type="ftr" sz="quarter" idx="11"/>
          </p:nvPr>
        </p:nvSpPr>
        <p:spPr/>
        <p:txBody>
          <a:bodyPr/>
          <a:lstStyle/>
          <a:p>
            <a:r>
              <a:rPr lang="fr-FR" dirty="0"/>
              <a:t>Nom du groupement</a:t>
            </a:r>
          </a:p>
        </p:txBody>
      </p:sp>
      <p:sp>
        <p:nvSpPr>
          <p:cNvPr id="5" name="Espace réservé du numéro de diapositive 4"/>
          <p:cNvSpPr>
            <a:spLocks noGrp="1"/>
          </p:cNvSpPr>
          <p:nvPr>
            <p:ph type="sldNum" sz="quarter" idx="12"/>
          </p:nvPr>
        </p:nvSpPr>
        <p:spPr/>
        <p:txBody>
          <a:bodyPr/>
          <a:lstStyle/>
          <a:p>
            <a:fld id="{81F15481-FFDE-4970-A6E1-960226CF5822}" type="slidenum">
              <a:rPr lang="fr-FR" smtClean="0"/>
              <a:t>3</a:t>
            </a:fld>
            <a:endParaRPr lang="fr-FR"/>
          </a:p>
        </p:txBody>
      </p:sp>
    </p:spTree>
    <p:extLst>
      <p:ext uri="{BB962C8B-B14F-4D97-AF65-F5344CB8AC3E}">
        <p14:creationId xmlns:p14="http://schemas.microsoft.com/office/powerpoint/2010/main" val="3952087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467544" y="3938514"/>
            <a:ext cx="8208912" cy="744819"/>
          </a:xfrm>
          <a:prstGeom prst="rect">
            <a:avLst/>
          </a:prstGeom>
          <a:noFill/>
        </p:spPr>
        <p:txBody>
          <a:bodyPr wrap="square" lIns="128016" tIns="64008" rIns="128016" bIns="64008" rtlCol="0">
            <a:spAutoFit/>
          </a:bodyPr>
          <a:lstStyle/>
          <a:p>
            <a:r>
              <a:rPr lang="fr-FR" sz="2000" dirty="0">
                <a:latin typeface="Century Gothic" panose="020B0502020202020204" pitchFamily="34" charset="0"/>
              </a:rPr>
              <a:t>Références de la composante « architecte »</a:t>
            </a:r>
          </a:p>
          <a:p>
            <a:r>
              <a:rPr lang="fr-FR" sz="1000" dirty="0">
                <a:latin typeface="Century Gothic" panose="020B0502020202020204" pitchFamily="34" charset="0"/>
              </a:rPr>
              <a:t>5 références demandées (toute référence supplémentaire ne sera pas analysée)</a:t>
            </a:r>
          </a:p>
          <a:p>
            <a:r>
              <a:rPr lang="fr-FR" sz="1000" dirty="0">
                <a:latin typeface="Century Gothic" panose="020B0502020202020204" pitchFamily="34" charset="0"/>
              </a:rPr>
              <a:t>1 diapositive maximum par référence</a:t>
            </a:r>
          </a:p>
        </p:txBody>
      </p:sp>
    </p:spTree>
    <p:extLst>
      <p:ext uri="{BB962C8B-B14F-4D97-AF65-F5344CB8AC3E}">
        <p14:creationId xmlns:p14="http://schemas.microsoft.com/office/powerpoint/2010/main" val="3150075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4A534-53F7-82C1-AA07-C16502C26B71}"/>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A6DAEE42-2251-AB4C-A2B2-7F3FC40B6BE4}"/>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BA7ECA5B-C94F-0D05-123B-3C7672AB736B}"/>
              </a:ext>
            </a:extLst>
          </p:cNvPr>
          <p:cNvSpPr>
            <a:spLocks noGrp="1"/>
          </p:cNvSpPr>
          <p:nvPr>
            <p:ph type="sldNum" sz="quarter" idx="12"/>
          </p:nvPr>
        </p:nvSpPr>
        <p:spPr/>
        <p:txBody>
          <a:bodyPr/>
          <a:lstStyle/>
          <a:p>
            <a:fld id="{81F15481-FFDE-4970-A6E1-960226CF5822}" type="slidenum">
              <a:rPr lang="fr-FR" smtClean="0"/>
              <a:t>5</a:t>
            </a:fld>
            <a:endParaRPr lang="fr-FR"/>
          </a:p>
        </p:txBody>
      </p:sp>
      <p:sp>
        <p:nvSpPr>
          <p:cNvPr id="9" name="Titre 1">
            <a:extLst>
              <a:ext uri="{FF2B5EF4-FFF2-40B4-BE49-F238E27FC236}">
                <a16:creationId xmlns:a16="http://schemas.microsoft.com/office/drawing/2014/main" id="{862A3D55-20D8-1F3B-E5A6-5111395F6A3A}"/>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1B0EE40F-B2E1-F2B7-34E1-760D5C662489}"/>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1</a:t>
            </a:r>
          </a:p>
        </p:txBody>
      </p:sp>
      <p:sp>
        <p:nvSpPr>
          <p:cNvPr id="17" name="Espace réservé du contenu 2">
            <a:extLst>
              <a:ext uri="{FF2B5EF4-FFF2-40B4-BE49-F238E27FC236}">
                <a16:creationId xmlns:a16="http://schemas.microsoft.com/office/drawing/2014/main" id="{6543BFE0-99A4-E8B5-1C46-28500FC3BF9C}"/>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a:t>
            </a:r>
          </a:p>
          <a:p>
            <a:pPr marL="0" indent="0" algn="r">
              <a:buNone/>
            </a:pPr>
            <a:r>
              <a:rPr lang="fr-FR" sz="1200" i="1" dirty="0">
                <a:solidFill>
                  <a:schemeClr val="bg1">
                    <a:lumMod val="65000"/>
                  </a:schemeClr>
                </a:solidFill>
                <a:latin typeface="Century Gothic" charset="0"/>
                <a:ea typeface="Century Gothic" charset="0"/>
                <a:cs typeface="Century Gothic" charset="0"/>
              </a:rPr>
              <a:t> ou à défaut image de l’opération </a:t>
            </a:r>
          </a:p>
        </p:txBody>
      </p:sp>
      <p:sp>
        <p:nvSpPr>
          <p:cNvPr id="18" name="Espace réservé du contenu 3">
            <a:extLst>
              <a:ext uri="{FF2B5EF4-FFF2-40B4-BE49-F238E27FC236}">
                <a16:creationId xmlns:a16="http://schemas.microsoft.com/office/drawing/2014/main" id="{8CA8F299-766F-FDA8-FA36-04C004A1790F}"/>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2C262D17-C416-AEEE-746C-2FC12B67BD92}"/>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2487325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6895B-22E8-F2B8-388E-DD78444E114F}"/>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BEA6E156-8D95-F3E4-5B0E-9DCFA8B81453}"/>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ECC68E69-E536-3BE6-7833-24566B70B53D}"/>
              </a:ext>
            </a:extLst>
          </p:cNvPr>
          <p:cNvSpPr>
            <a:spLocks noGrp="1"/>
          </p:cNvSpPr>
          <p:nvPr>
            <p:ph type="sldNum" sz="quarter" idx="12"/>
          </p:nvPr>
        </p:nvSpPr>
        <p:spPr/>
        <p:txBody>
          <a:bodyPr/>
          <a:lstStyle/>
          <a:p>
            <a:fld id="{81F15481-FFDE-4970-A6E1-960226CF5822}" type="slidenum">
              <a:rPr lang="fr-FR" smtClean="0"/>
              <a:t>6</a:t>
            </a:fld>
            <a:endParaRPr lang="fr-FR"/>
          </a:p>
        </p:txBody>
      </p:sp>
      <p:sp>
        <p:nvSpPr>
          <p:cNvPr id="9" name="Titre 1">
            <a:extLst>
              <a:ext uri="{FF2B5EF4-FFF2-40B4-BE49-F238E27FC236}">
                <a16:creationId xmlns:a16="http://schemas.microsoft.com/office/drawing/2014/main" id="{E9B05319-49BE-9089-1C40-B9A58AFF7D0C}"/>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CFC64376-AEE4-E1E8-EADA-4244EBE28AD9}"/>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1</a:t>
            </a:r>
          </a:p>
        </p:txBody>
      </p:sp>
      <p:sp>
        <p:nvSpPr>
          <p:cNvPr id="17" name="Espace réservé du contenu 2">
            <a:extLst>
              <a:ext uri="{FF2B5EF4-FFF2-40B4-BE49-F238E27FC236}">
                <a16:creationId xmlns:a16="http://schemas.microsoft.com/office/drawing/2014/main" id="{80399C9F-74CE-3F19-E2BD-713842B03177}"/>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lgn="ctr">
              <a:buNone/>
            </a:pPr>
            <a:r>
              <a:rPr lang="fr-FR" sz="1200" i="1" dirty="0">
                <a:solidFill>
                  <a:schemeClr val="bg1">
                    <a:lumMod val="65000"/>
                  </a:schemeClr>
                </a:solidFill>
                <a:latin typeface="Century Gothic" charset="0"/>
                <a:ea typeface="Century Gothic" charset="0"/>
                <a:cs typeface="Century Gothic" charset="0"/>
              </a:rPr>
              <a:t>Ambiance intérieure</a:t>
            </a:r>
          </a:p>
        </p:txBody>
      </p:sp>
      <p:sp>
        <p:nvSpPr>
          <p:cNvPr id="19" name="Espace réservé du contenu 8">
            <a:extLst>
              <a:ext uri="{FF2B5EF4-FFF2-40B4-BE49-F238E27FC236}">
                <a16:creationId xmlns:a16="http://schemas.microsoft.com/office/drawing/2014/main" id="{43E0337B-4249-6287-C487-0FC8ADCE83B1}"/>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594966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933E7-6766-79ED-435D-6653CED4BEF2}"/>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B7590518-9921-A1E6-EF01-B2D1BEBE394A}"/>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5AFE26B1-D8FD-FD6C-A43E-E7B4F7A27D4C}"/>
              </a:ext>
            </a:extLst>
          </p:cNvPr>
          <p:cNvSpPr>
            <a:spLocks noGrp="1"/>
          </p:cNvSpPr>
          <p:nvPr>
            <p:ph type="sldNum" sz="quarter" idx="12"/>
          </p:nvPr>
        </p:nvSpPr>
        <p:spPr/>
        <p:txBody>
          <a:bodyPr/>
          <a:lstStyle/>
          <a:p>
            <a:fld id="{81F15481-FFDE-4970-A6E1-960226CF5822}" type="slidenum">
              <a:rPr lang="fr-FR" smtClean="0"/>
              <a:t>7</a:t>
            </a:fld>
            <a:endParaRPr lang="fr-FR"/>
          </a:p>
        </p:txBody>
      </p:sp>
      <p:sp>
        <p:nvSpPr>
          <p:cNvPr id="9" name="Titre 1">
            <a:extLst>
              <a:ext uri="{FF2B5EF4-FFF2-40B4-BE49-F238E27FC236}">
                <a16:creationId xmlns:a16="http://schemas.microsoft.com/office/drawing/2014/main" id="{7568CEB7-0FA6-7ECA-8400-11EB834F00EC}"/>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771AEE28-E052-F0C0-026D-0AF2825FD971}"/>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2</a:t>
            </a:r>
          </a:p>
        </p:txBody>
      </p:sp>
      <p:sp>
        <p:nvSpPr>
          <p:cNvPr id="17" name="Espace réservé du contenu 2">
            <a:extLst>
              <a:ext uri="{FF2B5EF4-FFF2-40B4-BE49-F238E27FC236}">
                <a16:creationId xmlns:a16="http://schemas.microsoft.com/office/drawing/2014/main" id="{16B1F0F5-7E96-4BEA-DBD9-8CF5AA5F2976}"/>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a:t>
            </a:r>
          </a:p>
          <a:p>
            <a:pPr marL="0" indent="0" algn="r">
              <a:buNone/>
            </a:pPr>
            <a:r>
              <a:rPr lang="fr-FR" sz="1200" i="1" dirty="0">
                <a:solidFill>
                  <a:schemeClr val="bg1">
                    <a:lumMod val="65000"/>
                  </a:schemeClr>
                </a:solidFill>
                <a:latin typeface="Century Gothic" charset="0"/>
                <a:ea typeface="Century Gothic" charset="0"/>
                <a:cs typeface="Century Gothic" charset="0"/>
              </a:rPr>
              <a:t> ou à défaut image de l’opération</a:t>
            </a:r>
          </a:p>
        </p:txBody>
      </p:sp>
      <p:sp>
        <p:nvSpPr>
          <p:cNvPr id="18" name="Espace réservé du contenu 3">
            <a:extLst>
              <a:ext uri="{FF2B5EF4-FFF2-40B4-BE49-F238E27FC236}">
                <a16:creationId xmlns:a16="http://schemas.microsoft.com/office/drawing/2014/main" id="{59DFDA50-DE43-A3AB-4D23-26472C894260}"/>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CEF77541-16C8-FCEE-190F-EE03E25F5C47}"/>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881411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C4478-39E0-25C0-7572-DDE2A1ABB47E}"/>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FC813B71-019B-9AD3-9A08-D27BFB967384}"/>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C97E70A4-AB9E-74DF-31C1-F784896D6CAC}"/>
              </a:ext>
            </a:extLst>
          </p:cNvPr>
          <p:cNvSpPr>
            <a:spLocks noGrp="1"/>
          </p:cNvSpPr>
          <p:nvPr>
            <p:ph type="sldNum" sz="quarter" idx="12"/>
          </p:nvPr>
        </p:nvSpPr>
        <p:spPr/>
        <p:txBody>
          <a:bodyPr/>
          <a:lstStyle/>
          <a:p>
            <a:fld id="{81F15481-FFDE-4970-A6E1-960226CF5822}" type="slidenum">
              <a:rPr lang="fr-FR" smtClean="0"/>
              <a:t>8</a:t>
            </a:fld>
            <a:endParaRPr lang="fr-FR"/>
          </a:p>
        </p:txBody>
      </p:sp>
      <p:sp>
        <p:nvSpPr>
          <p:cNvPr id="9" name="Titre 1">
            <a:extLst>
              <a:ext uri="{FF2B5EF4-FFF2-40B4-BE49-F238E27FC236}">
                <a16:creationId xmlns:a16="http://schemas.microsoft.com/office/drawing/2014/main" id="{6F4085E6-B970-3051-2738-8F08ABB69BCC}"/>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1BEB8D9D-C179-44C4-D88D-AEBF7C8D2021}"/>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2</a:t>
            </a:r>
          </a:p>
        </p:txBody>
      </p:sp>
      <p:sp>
        <p:nvSpPr>
          <p:cNvPr id="17" name="Espace réservé du contenu 2">
            <a:extLst>
              <a:ext uri="{FF2B5EF4-FFF2-40B4-BE49-F238E27FC236}">
                <a16:creationId xmlns:a16="http://schemas.microsoft.com/office/drawing/2014/main" id="{ACA8BBE0-230E-FBD8-0277-7432F81EAC4D}"/>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lgn="ctr">
              <a:buNone/>
            </a:pPr>
            <a:r>
              <a:rPr lang="fr-FR" sz="1200" i="1" dirty="0">
                <a:solidFill>
                  <a:schemeClr val="bg1">
                    <a:lumMod val="65000"/>
                  </a:schemeClr>
                </a:solidFill>
                <a:latin typeface="Century Gothic" charset="0"/>
                <a:ea typeface="Century Gothic" charset="0"/>
                <a:cs typeface="Century Gothic" charset="0"/>
              </a:rPr>
              <a:t>Ambiance intérieure</a:t>
            </a:r>
          </a:p>
        </p:txBody>
      </p:sp>
      <p:sp>
        <p:nvSpPr>
          <p:cNvPr id="19" name="Espace réservé du contenu 8">
            <a:extLst>
              <a:ext uri="{FF2B5EF4-FFF2-40B4-BE49-F238E27FC236}">
                <a16:creationId xmlns:a16="http://schemas.microsoft.com/office/drawing/2014/main" id="{D8D3137A-5BF0-E029-2040-6F9308F6FA96}"/>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653825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A642E-0C41-6103-CE0B-B926CDF046B6}"/>
            </a:ext>
          </a:extLst>
        </p:cNvPr>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1F0E110A-E203-1B70-8A60-74CDD10EBCA0}"/>
              </a:ext>
            </a:extLst>
          </p:cNvPr>
          <p:cNvSpPr>
            <a:spLocks noGrp="1"/>
          </p:cNvSpPr>
          <p:nvPr>
            <p:ph type="ftr" sz="quarter" idx="11"/>
          </p:nvPr>
        </p:nvSpPr>
        <p:spPr/>
        <p:txBody>
          <a:bodyPr/>
          <a:lstStyle/>
          <a:p>
            <a:r>
              <a:rPr lang="fr-FR" dirty="0"/>
              <a:t>Nom du groupement</a:t>
            </a:r>
          </a:p>
        </p:txBody>
      </p:sp>
      <p:sp>
        <p:nvSpPr>
          <p:cNvPr id="5" name="Espace réservé du numéro de diapositive 4">
            <a:extLst>
              <a:ext uri="{FF2B5EF4-FFF2-40B4-BE49-F238E27FC236}">
                <a16:creationId xmlns:a16="http://schemas.microsoft.com/office/drawing/2014/main" id="{83B4B6D7-C363-55E9-95A9-869E6C6F2871}"/>
              </a:ext>
            </a:extLst>
          </p:cNvPr>
          <p:cNvSpPr>
            <a:spLocks noGrp="1"/>
          </p:cNvSpPr>
          <p:nvPr>
            <p:ph type="sldNum" sz="quarter" idx="12"/>
          </p:nvPr>
        </p:nvSpPr>
        <p:spPr/>
        <p:txBody>
          <a:bodyPr/>
          <a:lstStyle/>
          <a:p>
            <a:fld id="{81F15481-FFDE-4970-A6E1-960226CF5822}" type="slidenum">
              <a:rPr lang="fr-FR" smtClean="0"/>
              <a:t>9</a:t>
            </a:fld>
            <a:endParaRPr lang="fr-FR"/>
          </a:p>
        </p:txBody>
      </p:sp>
      <p:sp>
        <p:nvSpPr>
          <p:cNvPr id="9" name="Titre 1">
            <a:extLst>
              <a:ext uri="{FF2B5EF4-FFF2-40B4-BE49-F238E27FC236}">
                <a16:creationId xmlns:a16="http://schemas.microsoft.com/office/drawing/2014/main" id="{7A7EFB43-566B-7250-F08F-0D0FAC9FA2B0}"/>
              </a:ext>
            </a:extLst>
          </p:cNvPr>
          <p:cNvSpPr>
            <a:spLocks noGrp="1"/>
          </p:cNvSpPr>
          <p:nvPr>
            <p:ph type="title"/>
          </p:nvPr>
        </p:nvSpPr>
        <p:spPr>
          <a:xfrm>
            <a:off x="93291" y="152152"/>
            <a:ext cx="8229600" cy="722014"/>
          </a:xfrm>
        </p:spPr>
        <p:txBody>
          <a:bodyPr>
            <a:noAutofit/>
          </a:bodyPr>
          <a:lstStyle/>
          <a:p>
            <a:r>
              <a:rPr lang="fr-FR" sz="1800" dirty="0"/>
              <a:t>Références « nom opérateur »</a:t>
            </a:r>
          </a:p>
        </p:txBody>
      </p:sp>
      <p:sp>
        <p:nvSpPr>
          <p:cNvPr id="10" name="Rectangle 9">
            <a:extLst>
              <a:ext uri="{FF2B5EF4-FFF2-40B4-BE49-F238E27FC236}">
                <a16:creationId xmlns:a16="http://schemas.microsoft.com/office/drawing/2014/main" id="{A2B6A9AF-B8A3-C009-3D52-6428709C78DD}"/>
              </a:ext>
            </a:extLst>
          </p:cNvPr>
          <p:cNvSpPr/>
          <p:nvPr/>
        </p:nvSpPr>
        <p:spPr>
          <a:xfrm>
            <a:off x="7308304" y="45107"/>
            <a:ext cx="1368152" cy="93610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a:solidFill>
                  <a:schemeClr val="tx1"/>
                </a:solidFill>
                <a:latin typeface="Century Gothic" panose="020B0502020202020204" pitchFamily="34" charset="0"/>
              </a:rPr>
              <a:t>3</a:t>
            </a:r>
          </a:p>
        </p:txBody>
      </p:sp>
      <p:sp>
        <p:nvSpPr>
          <p:cNvPr id="17" name="Espace réservé du contenu 2">
            <a:extLst>
              <a:ext uri="{FF2B5EF4-FFF2-40B4-BE49-F238E27FC236}">
                <a16:creationId xmlns:a16="http://schemas.microsoft.com/office/drawing/2014/main" id="{24701E60-FFA0-9496-F1F5-EF8AEC66A942}"/>
              </a:ext>
            </a:extLst>
          </p:cNvPr>
          <p:cNvSpPr>
            <a:spLocks noGrp="1"/>
          </p:cNvSpPr>
          <p:nvPr>
            <p:ph sz="half" idx="1"/>
          </p:nvPr>
        </p:nvSpPr>
        <p:spPr>
          <a:xfrm>
            <a:off x="115367" y="1476840"/>
            <a:ext cx="6593082" cy="4760472"/>
          </a:xfrm>
          <a:ln w="3175" cmpd="sng">
            <a:solidFill>
              <a:schemeClr val="tx1"/>
            </a:solidFill>
          </a:ln>
        </p:spPr>
        <p:txBody>
          <a:bodyPr>
            <a:normAutofit/>
          </a:bodyPr>
          <a:lstStyle/>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endParaRPr lang="fr-FR" sz="1200" i="1" dirty="0">
              <a:solidFill>
                <a:schemeClr val="bg1">
                  <a:lumMod val="65000"/>
                </a:schemeClr>
              </a:solidFill>
              <a:latin typeface="Century Gothic" charset="0"/>
              <a:ea typeface="Century Gothic" charset="0"/>
              <a:cs typeface="Century Gothic" charset="0"/>
            </a:endParaRPr>
          </a:p>
          <a:p>
            <a:pPr marL="0" indent="0">
              <a:buNone/>
            </a:pPr>
            <a:r>
              <a:rPr lang="fr-FR" sz="1200" i="1" dirty="0">
                <a:solidFill>
                  <a:schemeClr val="bg1">
                    <a:lumMod val="65000"/>
                  </a:schemeClr>
                </a:solidFill>
                <a:latin typeface="Century Gothic" charset="0"/>
                <a:ea typeface="Century Gothic" charset="0"/>
                <a:cs typeface="Century Gothic" charset="0"/>
              </a:rPr>
              <a:t>Une photographie extérieure de l’opération en cours ou réalisée</a:t>
            </a:r>
          </a:p>
          <a:p>
            <a:pPr marL="0" indent="0" algn="r">
              <a:buNone/>
            </a:pPr>
            <a:r>
              <a:rPr lang="fr-FR" sz="1200" i="1" dirty="0">
                <a:solidFill>
                  <a:schemeClr val="bg1">
                    <a:lumMod val="65000"/>
                  </a:schemeClr>
                </a:solidFill>
                <a:latin typeface="Century Gothic" charset="0"/>
                <a:ea typeface="Century Gothic" charset="0"/>
                <a:cs typeface="Century Gothic" charset="0"/>
              </a:rPr>
              <a:t> ou à défaut image de l’opération</a:t>
            </a:r>
          </a:p>
        </p:txBody>
      </p:sp>
      <p:sp>
        <p:nvSpPr>
          <p:cNvPr id="18" name="Espace réservé du contenu 3">
            <a:extLst>
              <a:ext uri="{FF2B5EF4-FFF2-40B4-BE49-F238E27FC236}">
                <a16:creationId xmlns:a16="http://schemas.microsoft.com/office/drawing/2014/main" id="{AD142730-B95C-37C6-DB6A-0E7D7755AC30}"/>
              </a:ext>
            </a:extLst>
          </p:cNvPr>
          <p:cNvSpPr txBox="1">
            <a:spLocks/>
          </p:cNvSpPr>
          <p:nvPr/>
        </p:nvSpPr>
        <p:spPr>
          <a:xfrm>
            <a:off x="6793907" y="1052736"/>
            <a:ext cx="2260859" cy="518457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050" b="1" dirty="0">
                <a:latin typeface="Century Gothic" charset="0"/>
                <a:ea typeface="Century Gothic" charset="0"/>
                <a:cs typeface="Century Gothic" charset="0"/>
              </a:rPr>
              <a:t>Nature de l’opération </a:t>
            </a:r>
            <a:r>
              <a:rPr lang="fr-FR" sz="800" i="1" dirty="0">
                <a:latin typeface="Century Gothic" charset="0"/>
                <a:ea typeface="Century Gothic" charset="0"/>
                <a:cs typeface="Century Gothic" charset="0"/>
              </a:rPr>
              <a:t>(contenu programmatique, réhabilitation, restructuration, construction neuve…)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Lieu d’exécution</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Maitre d’ouvrage</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Surfaces</a:t>
            </a:r>
            <a:r>
              <a:rPr lang="fr-FR" sz="900" i="1" dirty="0">
                <a:latin typeface="Century Gothic" charset="0"/>
                <a:ea typeface="Century Gothic" charset="0"/>
                <a:cs typeface="Century Gothic" charset="0"/>
              </a:rPr>
              <a:t> (</a:t>
            </a:r>
            <a:r>
              <a:rPr lang="fr-FR" sz="800" i="1" dirty="0">
                <a:latin typeface="Century Gothic" charset="0"/>
                <a:ea typeface="Century Gothic" charset="0"/>
                <a:cs typeface="Century Gothic" charset="0"/>
              </a:rPr>
              <a:t>SH, SU / SDP ou SDO)</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Montant des travaux</a:t>
            </a:r>
          </a:p>
          <a:p>
            <a:pPr marL="0" indent="0">
              <a:buNone/>
            </a:pPr>
            <a:r>
              <a:rPr lang="fr-FR" sz="1050" i="1" dirty="0">
                <a:solidFill>
                  <a:srgbClr val="0070C0"/>
                </a:solidFill>
                <a:latin typeface="Century Gothic" charset="0"/>
              </a:rPr>
              <a:t>(À compléter) </a:t>
            </a:r>
            <a:r>
              <a:rPr lang="fr-FR" sz="1050" i="1" dirty="0">
                <a:latin typeface="Century Gothic" charset="0"/>
                <a:ea typeface="Century Gothic" charset="0"/>
                <a:cs typeface="Century Gothic" charset="0"/>
              </a:rPr>
              <a:t>€ HT</a:t>
            </a:r>
          </a:p>
          <a:p>
            <a:pPr marL="0" indent="0">
              <a:buNone/>
            </a:pPr>
            <a:r>
              <a:rPr lang="fr-FR" sz="1050" b="1" dirty="0">
                <a:latin typeface="Century Gothic" charset="0"/>
                <a:ea typeface="Century Gothic" charset="0"/>
                <a:cs typeface="Century Gothic" charset="0"/>
              </a:rPr>
              <a:t>Performance énergétique </a:t>
            </a:r>
            <a:r>
              <a:rPr lang="fr-FR" sz="800" i="1" dirty="0">
                <a:latin typeface="Century Gothic" charset="0"/>
              </a:rPr>
              <a:t>(labels)</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Date début et fin de mission</a:t>
            </a:r>
          </a:p>
          <a:p>
            <a:pPr marL="0" indent="0">
              <a:buNone/>
            </a:pPr>
            <a:r>
              <a:rPr lang="fr-FR" sz="1050" i="1" dirty="0">
                <a:solidFill>
                  <a:srgbClr val="0070C0"/>
                </a:solidFill>
                <a:latin typeface="Century Gothic" charset="0"/>
                <a:ea typeface="Century Gothic" charset="0"/>
                <a:cs typeface="Century Gothic" charset="0"/>
              </a:rPr>
              <a:t>XX/XX/XXXX – XX/XX/XXXX </a:t>
            </a:r>
          </a:p>
          <a:p>
            <a:pPr marL="0" indent="0">
              <a:buNone/>
            </a:pPr>
            <a:r>
              <a:rPr lang="fr-FR" sz="1050" b="1" dirty="0">
                <a:latin typeface="Century Gothic" charset="0"/>
                <a:ea typeface="Century Gothic" charset="0"/>
                <a:cs typeface="Century Gothic" charset="0"/>
              </a:rPr>
              <a:t>Référent chez le client</a:t>
            </a:r>
          </a:p>
          <a:p>
            <a:pPr marL="0" indent="0">
              <a:buNone/>
            </a:pPr>
            <a:r>
              <a:rPr lang="fr-FR" sz="1050" i="1" dirty="0">
                <a:solidFill>
                  <a:srgbClr val="0070C0"/>
                </a:solidFill>
                <a:latin typeface="Century Gothic" charset="0"/>
              </a:rPr>
              <a:t>(À compléter)</a:t>
            </a:r>
          </a:p>
          <a:p>
            <a:pPr marL="0" indent="0">
              <a:buNone/>
            </a:pPr>
            <a:r>
              <a:rPr lang="fr-FR" sz="1050" b="1" dirty="0">
                <a:latin typeface="Century Gothic" charset="0"/>
                <a:ea typeface="Century Gothic" charset="0"/>
                <a:cs typeface="Century Gothic" charset="0"/>
              </a:rPr>
              <a:t>Commentaire libre</a:t>
            </a:r>
          </a:p>
          <a:p>
            <a:pPr marL="0" indent="0">
              <a:buNone/>
            </a:pPr>
            <a:r>
              <a:rPr lang="fr-FR" sz="1050" i="1" dirty="0">
                <a:solidFill>
                  <a:srgbClr val="0070C0"/>
                </a:solidFill>
                <a:latin typeface="Century Gothic" charset="0"/>
              </a:rPr>
              <a:t>(À compléter)</a:t>
            </a:r>
          </a:p>
        </p:txBody>
      </p:sp>
      <p:sp>
        <p:nvSpPr>
          <p:cNvPr id="19" name="Espace réservé du contenu 8">
            <a:extLst>
              <a:ext uri="{FF2B5EF4-FFF2-40B4-BE49-F238E27FC236}">
                <a16:creationId xmlns:a16="http://schemas.microsoft.com/office/drawing/2014/main" id="{9C9A2F10-6970-35AF-63F5-46855E9CD468}"/>
              </a:ext>
            </a:extLst>
          </p:cNvPr>
          <p:cNvSpPr txBox="1">
            <a:spLocks/>
          </p:cNvSpPr>
          <p:nvPr/>
        </p:nvSpPr>
        <p:spPr>
          <a:xfrm>
            <a:off x="115367" y="1052736"/>
            <a:ext cx="6593082" cy="331196"/>
          </a:xfrm>
          <a:prstGeom prst="rect">
            <a:avLst/>
          </a:prstGeom>
          <a:ln w="3175" cmpd="sng">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spcBef>
                <a:spcPts val="750"/>
              </a:spcBef>
              <a:buFont typeface="Arial" panose="020B0604020202020204" pitchFamily="34" charset="0"/>
              <a:buNone/>
            </a:pPr>
            <a:r>
              <a:rPr lang="fr-FR" sz="1600" dirty="0">
                <a:latin typeface="Century Gothic" charset="0"/>
                <a:ea typeface="Century Gothic" charset="0"/>
                <a:cs typeface="Century Gothic" charset="0"/>
              </a:rPr>
              <a:t>« Nom de l’opération »</a:t>
            </a:r>
          </a:p>
        </p:txBody>
      </p:sp>
    </p:spTree>
    <p:extLst>
      <p:ext uri="{BB962C8B-B14F-4D97-AF65-F5344CB8AC3E}">
        <p14:creationId xmlns:p14="http://schemas.microsoft.com/office/powerpoint/2010/main" val="380919099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37FA510B433EF4F9FE52FFD9C93DF78" ma:contentTypeVersion="19" ma:contentTypeDescription="Crée un document." ma:contentTypeScope="" ma:versionID="09b52d0a39e3fa4b76d3e710bbbbd958">
  <xsd:schema xmlns:xsd="http://www.w3.org/2001/XMLSchema" xmlns:xs="http://www.w3.org/2001/XMLSchema" xmlns:p="http://schemas.microsoft.com/office/2006/metadata/properties" xmlns:ns2="3ee6f26a-f689-45e0-a8fd-4ba17b461813" xmlns:ns3="647f6268-259c-4dc7-a320-542a8850ac07" targetNamespace="http://schemas.microsoft.com/office/2006/metadata/properties" ma:root="true" ma:fieldsID="29c6f4a0a7494d1d28a4dd218ffd2842" ns2:_="" ns3:_="">
    <xsd:import namespace="3ee6f26a-f689-45e0-a8fd-4ba17b461813"/>
    <xsd:import namespace="647f6268-259c-4dc7-a320-542a8850ac0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3:SharedWithUsers" minOccurs="0"/>
                <xsd:element ref="ns3:SharedWithDetails"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6f26a-f689-45e0-a8fd-4ba17b4618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184baa8-06ef-4a27-b369-a8ca4e9c306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7f6268-259c-4dc7-a320-542a8850ac07" elementFormDefault="qualified">
    <xsd:import namespace="http://schemas.microsoft.com/office/2006/documentManagement/types"/>
    <xsd:import namespace="http://schemas.microsoft.com/office/infopath/2007/PartnerControls"/>
    <xsd:element name="SharedWithUsers" ma:index="1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7c050e45-7cb0-4ba3-aadd-aca18e1391a5}" ma:internalName="TaxCatchAll" ma:showField="CatchAllData" ma:web="647f6268-259c-4dc7-a320-542a8850ac0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ee6f26a-f689-45e0-a8fd-4ba17b461813">
      <Terms xmlns="http://schemas.microsoft.com/office/infopath/2007/PartnerControls"/>
    </lcf76f155ced4ddcb4097134ff3c332f>
    <TaxCatchAll xmlns="647f6268-259c-4dc7-a320-542a8850ac07" xsi:nil="true"/>
  </documentManagement>
</p:properties>
</file>

<file path=customXml/itemProps1.xml><?xml version="1.0" encoding="utf-8"?>
<ds:datastoreItem xmlns:ds="http://schemas.openxmlformats.org/officeDocument/2006/customXml" ds:itemID="{25B081AD-41E2-416F-8E92-38A0EE0FAFC1}"/>
</file>

<file path=customXml/itemProps2.xml><?xml version="1.0" encoding="utf-8"?>
<ds:datastoreItem xmlns:ds="http://schemas.openxmlformats.org/officeDocument/2006/customXml" ds:itemID="{73909FEE-D1A7-4B56-A29A-00B1C538A126}"/>
</file>

<file path=customXml/itemProps3.xml><?xml version="1.0" encoding="utf-8"?>
<ds:datastoreItem xmlns:ds="http://schemas.openxmlformats.org/officeDocument/2006/customXml" ds:itemID="{DB15D23F-624A-48AB-84CB-0BC5DE665F94}"/>
</file>

<file path=docProps/app.xml><?xml version="1.0" encoding="utf-8"?>
<Properties xmlns="http://schemas.openxmlformats.org/officeDocument/2006/extended-properties" xmlns:vt="http://schemas.openxmlformats.org/officeDocument/2006/docPropsVTypes">
  <TotalTime>2682</TotalTime>
  <Words>1738</Words>
  <Application>Microsoft Macintosh PowerPoint</Application>
  <PresentationFormat>Affichage à l'écran (4:3)</PresentationFormat>
  <Paragraphs>439</Paragraphs>
  <Slides>27</Slides>
  <Notes>10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27</vt:i4>
      </vt:variant>
    </vt:vector>
  </HeadingPairs>
  <TitlesOfParts>
    <vt:vector size="31" baseType="lpstr">
      <vt:lpstr>Arial</vt:lpstr>
      <vt:lpstr>Calibri</vt:lpstr>
      <vt:lpstr>Century Gothic</vt:lpstr>
      <vt:lpstr>Thème Office</vt:lpstr>
      <vt:lpstr>Marché de travaux pour la restructuration de la résidence étudiante Jules Mousseron, rue du Chemin Vert à Aulnoy lez Valenciennes</vt:lpstr>
      <vt:lpstr>Mode d’emploi du cadre de réponse</vt:lpstr>
      <vt:lpstr>Composition du groupement</vt:lpstr>
      <vt:lpstr>Présentation PowerPoint</vt:lpstr>
      <vt:lpstr>Références « nom opérateur »</vt:lpstr>
      <vt:lpstr>Références « nom opérateur »</vt:lpstr>
      <vt:lpstr>Références « nom opérateur »</vt:lpstr>
      <vt:lpstr>Références « nom opérateur »</vt:lpstr>
      <vt:lpstr>Références « nom opérateur »</vt:lpstr>
      <vt:lpstr>Références « nom opérateur »</vt:lpstr>
      <vt:lpstr>Références « nom opérateur »</vt:lpstr>
      <vt:lpstr>Références « nom opérateur »</vt:lpstr>
      <vt:lpstr>Références « nom opérateur »</vt:lpstr>
      <vt:lpstr>Références « nom opérateur »</vt:lpstr>
      <vt:lpstr>Présentation PowerPoint</vt:lpstr>
      <vt:lpstr>Références « nom opérateur »</vt:lpstr>
      <vt:lpstr>Références « nom opérateur »</vt:lpstr>
      <vt:lpstr>Présentation PowerPoint</vt:lpstr>
      <vt:lpstr>Références de la composante entreprise</vt:lpstr>
      <vt:lpstr>Présentation PowerPoint</vt:lpstr>
      <vt:lpstr>Références de la société (à compléter + dupliquer par structure)</vt:lpstr>
      <vt:lpstr>Présentation PowerPoint</vt:lpstr>
      <vt:lpstr>Présentation PowerPoint</vt:lpstr>
      <vt:lpstr>Présentation PowerPoint</vt:lpstr>
      <vt:lpstr>Présentation PowerPoint</vt:lpstr>
      <vt:lpstr>Présentation PowerPoint</vt:lpstr>
      <vt:lpstr>Références communes</vt:lpstr>
    </vt:vector>
  </TitlesOfParts>
  <Company>Casiope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Cadre réponse</dc:title>
  <dc:subject>Résidence Mousseron</dc:subject>
  <dc:creator>Rémi Leclerc</dc:creator>
  <cp:lastModifiedBy>Jérôme Labbaye</cp:lastModifiedBy>
  <cp:revision>9</cp:revision>
  <dcterms:created xsi:type="dcterms:W3CDTF">2018-09-18T13:06:43Z</dcterms:created>
  <dcterms:modified xsi:type="dcterms:W3CDTF">2026-03-10T16:58:42Z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0x010100A37FA510B433EF4F9FE52FFD9C93DF78</vt:lpwstr>
  </property>
</Properties>
</file>