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2.xml" ContentType="application/vnd.openxmlformats-officedocument.presentationml.notesSlide+xml"/>
  <Override PartName="/ppt/notesMasters/notesMaster1.xml" ContentType="application/vnd.openxmlformats-officedocument.presentationml.notesMaster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drawing1.xml" ContentType="application/vnd.ms-office.drawingml.diagramDrawing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colors1.xml" ContentType="application/vnd.openxmlformats-officedocument.drawingml.diagramCol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076139397" r:id="rId2"/>
    <p:sldId id="2076139480" r:id="rId3"/>
    <p:sldId id="2076139470" r:id="rId4"/>
    <p:sldId id="2076139446" r:id="rId5"/>
    <p:sldId id="2076139472" r:id="rId6"/>
    <p:sldId id="2076139471" r:id="rId7"/>
    <p:sldId id="2076139473" r:id="rId8"/>
    <p:sldId id="2076139444" r:id="rId9"/>
    <p:sldId id="2076139445" r:id="rId10"/>
    <p:sldId id="2076139474" r:id="rId11"/>
    <p:sldId id="2076139476" r:id="rId12"/>
    <p:sldId id="2076139475" r:id="rId13"/>
    <p:sldId id="2076139477" r:id="rId14"/>
    <p:sldId id="2076139458" r:id="rId15"/>
    <p:sldId id="2076139461" r:id="rId16"/>
    <p:sldId id="2076139465" r:id="rId17"/>
    <p:sldId id="2076139447" r:id="rId18"/>
    <p:sldId id="2076139459" r:id="rId19"/>
    <p:sldId id="2076139448" r:id="rId20"/>
    <p:sldId id="2076139462" r:id="rId21"/>
    <p:sldId id="2076139449" r:id="rId22"/>
    <p:sldId id="2076139464" r:id="rId23"/>
    <p:sldId id="2076139450" r:id="rId24"/>
    <p:sldId id="2076139460" r:id="rId25"/>
    <p:sldId id="2076139466" r:id="rId26"/>
    <p:sldId id="2076139453" r:id="rId27"/>
    <p:sldId id="2076139452" r:id="rId28"/>
    <p:sldId id="2076139463" r:id="rId29"/>
    <p:sldId id="2076139478" r:id="rId30"/>
  </p:sldIdLst>
  <p:sldSz cx="12192000" cy="6858000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3363C9-3E4D-46FE-8CCA-932AA54E7636}" v="70" dt="2025-09-25T09:19:25.2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3399" autoAdjust="0"/>
  </p:normalViewPr>
  <p:slideViewPr>
    <p:cSldViewPr snapToGrid="0">
      <p:cViewPr>
        <p:scale>
          <a:sx n="80" d="100"/>
          <a:sy n="80" d="100"/>
        </p:scale>
        <p:origin x="71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3298" y="3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3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7AAEB7-46BD-4F0D-B2B2-4FA2807B779C}" type="doc">
      <dgm:prSet loTypeId="urn:microsoft.com/office/officeart/2005/8/layout/radial6" loCatId="cycle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33264690-6519-4549-A785-797E248B7E8C}">
      <dgm:prSet phldrT="[Texte]"/>
      <dgm:spPr/>
      <dgm:t>
        <a:bodyPr/>
        <a:lstStyle/>
        <a:p>
          <a:r>
            <a:rPr lang="fr-FR" dirty="0"/>
            <a:t>Méthodologie d’analyse</a:t>
          </a:r>
        </a:p>
      </dgm:t>
    </dgm:pt>
    <dgm:pt modelId="{3BDBBADD-A36C-48B7-B344-0FE3B139664A}" type="parTrans" cxnId="{E4566AA4-507E-4BC9-8CEB-12089A66D933}">
      <dgm:prSet/>
      <dgm:spPr/>
      <dgm:t>
        <a:bodyPr/>
        <a:lstStyle/>
        <a:p>
          <a:endParaRPr lang="fr-FR"/>
        </a:p>
      </dgm:t>
    </dgm:pt>
    <dgm:pt modelId="{DF808CB9-9E20-4B5E-9CFC-FEAA940460F0}" type="sibTrans" cxnId="{E4566AA4-507E-4BC9-8CEB-12089A66D933}">
      <dgm:prSet/>
      <dgm:spPr/>
      <dgm:t>
        <a:bodyPr/>
        <a:lstStyle/>
        <a:p>
          <a:endParaRPr lang="fr-FR"/>
        </a:p>
      </dgm:t>
    </dgm:pt>
    <dgm:pt modelId="{AA0863A4-F76B-4895-AC32-746E22D61BD2}">
      <dgm:prSet phldrT="[Texte]"/>
      <dgm:spPr/>
      <dgm:t>
        <a:bodyPr/>
        <a:lstStyle/>
        <a:p>
          <a:r>
            <a:rPr lang="fr-FR" dirty="0"/>
            <a:t>Lecture du diagnostic 360° (entretien, document, visite)</a:t>
          </a:r>
        </a:p>
      </dgm:t>
    </dgm:pt>
    <dgm:pt modelId="{D59C4C97-E96D-4F15-A9A6-ACDF3D7B1E07}" type="parTrans" cxnId="{9294EDCC-2930-4EF0-B77D-3C52F9A09C4B}">
      <dgm:prSet/>
      <dgm:spPr/>
      <dgm:t>
        <a:bodyPr/>
        <a:lstStyle/>
        <a:p>
          <a:endParaRPr lang="fr-FR"/>
        </a:p>
      </dgm:t>
    </dgm:pt>
    <dgm:pt modelId="{98978C73-220C-49A8-ABDA-03E04A113D02}" type="sibTrans" cxnId="{9294EDCC-2930-4EF0-B77D-3C52F9A09C4B}">
      <dgm:prSet/>
      <dgm:spPr/>
      <dgm:t>
        <a:bodyPr/>
        <a:lstStyle/>
        <a:p>
          <a:endParaRPr lang="fr-FR"/>
        </a:p>
      </dgm:t>
    </dgm:pt>
    <dgm:pt modelId="{A457BAD4-91A8-4DCD-A3CA-C4B79F9E4300}">
      <dgm:prSet phldrT="[Texte]"/>
      <dgm:spPr/>
      <dgm:t>
        <a:bodyPr/>
        <a:lstStyle/>
        <a:p>
          <a:endParaRPr lang="fr-FR"/>
        </a:p>
      </dgm:t>
    </dgm:pt>
    <dgm:pt modelId="{2B852986-03FD-40EC-9B00-40EBA34394C8}" type="parTrans" cxnId="{95D9AB55-3DF0-4FE1-AB6C-4D4FD738AF5C}">
      <dgm:prSet/>
      <dgm:spPr/>
      <dgm:t>
        <a:bodyPr/>
        <a:lstStyle/>
        <a:p>
          <a:endParaRPr lang="fr-FR"/>
        </a:p>
      </dgm:t>
    </dgm:pt>
    <dgm:pt modelId="{02F1731D-FD88-4E31-B564-8D215A479FF4}" type="sibTrans" cxnId="{95D9AB55-3DF0-4FE1-AB6C-4D4FD738AF5C}">
      <dgm:prSet/>
      <dgm:spPr/>
      <dgm:t>
        <a:bodyPr/>
        <a:lstStyle/>
        <a:p>
          <a:endParaRPr lang="fr-FR"/>
        </a:p>
      </dgm:t>
    </dgm:pt>
    <dgm:pt modelId="{A030C6EA-7728-464E-AC9D-19A619AFAC44}">
      <dgm:prSet/>
      <dgm:spPr/>
      <dgm:t>
        <a:bodyPr/>
        <a:lstStyle/>
        <a:p>
          <a:r>
            <a:rPr lang="fr-FR"/>
            <a:t>Analyse par thématiques : stratégie, RH, qualité, sûreté, etc.</a:t>
          </a:r>
          <a:endParaRPr lang="fr-FR" dirty="0"/>
        </a:p>
      </dgm:t>
    </dgm:pt>
    <dgm:pt modelId="{4A1FD1F2-C2B4-4646-A7E8-E74750BF370D}" type="parTrans" cxnId="{808FD933-63BF-4BDD-9CE9-BA027594100F}">
      <dgm:prSet/>
      <dgm:spPr/>
      <dgm:t>
        <a:bodyPr/>
        <a:lstStyle/>
        <a:p>
          <a:endParaRPr lang="fr-FR"/>
        </a:p>
      </dgm:t>
    </dgm:pt>
    <dgm:pt modelId="{69F17F29-A192-4451-AFCA-8C09DDC28E36}" type="sibTrans" cxnId="{808FD933-63BF-4BDD-9CE9-BA027594100F}">
      <dgm:prSet/>
      <dgm:spPr/>
      <dgm:t>
        <a:bodyPr/>
        <a:lstStyle/>
        <a:p>
          <a:endParaRPr lang="fr-FR"/>
        </a:p>
      </dgm:t>
    </dgm:pt>
    <dgm:pt modelId="{236A3726-281E-432A-A6D7-5251E03ECAE5}">
      <dgm:prSet/>
      <dgm:spPr/>
      <dgm:t>
        <a:bodyPr/>
        <a:lstStyle/>
        <a:p>
          <a:r>
            <a:rPr lang="fr-FR" dirty="0"/>
            <a:t>Évaluation sur une échelle d’évaluation</a:t>
          </a:r>
        </a:p>
      </dgm:t>
    </dgm:pt>
    <dgm:pt modelId="{8D38F210-8046-4ED8-A8E5-24ACACFBC4EF}" type="parTrans" cxnId="{84AF97BD-5264-4A52-BAFD-C50614633658}">
      <dgm:prSet/>
      <dgm:spPr/>
      <dgm:t>
        <a:bodyPr/>
        <a:lstStyle/>
        <a:p>
          <a:endParaRPr lang="fr-FR"/>
        </a:p>
      </dgm:t>
    </dgm:pt>
    <dgm:pt modelId="{325487A0-BEF1-4A5C-AA55-6521142DF6A3}" type="sibTrans" cxnId="{84AF97BD-5264-4A52-BAFD-C50614633658}">
      <dgm:prSet/>
      <dgm:spPr/>
      <dgm:t>
        <a:bodyPr/>
        <a:lstStyle/>
        <a:p>
          <a:endParaRPr lang="fr-FR"/>
        </a:p>
      </dgm:t>
    </dgm:pt>
    <dgm:pt modelId="{D09D34E2-AB32-4A80-8D23-45E17BEF90F5}">
      <dgm:prSet/>
      <dgm:spPr/>
      <dgm:t>
        <a:bodyPr/>
        <a:lstStyle/>
        <a:p>
          <a:r>
            <a:rPr lang="fr-FR"/>
            <a:t>Identification des priorités et axes de transformation</a:t>
          </a:r>
          <a:endParaRPr lang="fr-FR" dirty="0"/>
        </a:p>
      </dgm:t>
    </dgm:pt>
    <dgm:pt modelId="{A406FABE-DECC-4C25-B1A3-E2874CE09E94}" type="parTrans" cxnId="{7A25206C-0398-471C-8E62-08D0BA7A1508}">
      <dgm:prSet/>
      <dgm:spPr/>
      <dgm:t>
        <a:bodyPr/>
        <a:lstStyle/>
        <a:p>
          <a:endParaRPr lang="fr-FR"/>
        </a:p>
      </dgm:t>
    </dgm:pt>
    <dgm:pt modelId="{8412F6E2-77A9-409D-ADFC-AB3BA63174DC}" type="sibTrans" cxnId="{7A25206C-0398-471C-8E62-08D0BA7A1508}">
      <dgm:prSet/>
      <dgm:spPr/>
      <dgm:t>
        <a:bodyPr/>
        <a:lstStyle/>
        <a:p>
          <a:endParaRPr lang="fr-FR"/>
        </a:p>
      </dgm:t>
    </dgm:pt>
    <dgm:pt modelId="{63838D6D-8C36-4F8C-B143-F15CCFCDCFA2}" type="pres">
      <dgm:prSet presAssocID="{337AAEB7-46BD-4F0D-B2B2-4FA2807B779C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1297A43-560A-4FBA-BA69-170B7E964B9E}" type="pres">
      <dgm:prSet presAssocID="{33264690-6519-4549-A785-797E248B7E8C}" presName="centerShape" presStyleLbl="node0" presStyleIdx="0" presStyleCnt="1"/>
      <dgm:spPr/>
    </dgm:pt>
    <dgm:pt modelId="{5FFB4B25-FAA3-4466-B9CA-326FF54E1C33}" type="pres">
      <dgm:prSet presAssocID="{AA0863A4-F76B-4895-AC32-746E22D61BD2}" presName="node" presStyleLbl="node1" presStyleIdx="0" presStyleCnt="4">
        <dgm:presLayoutVars>
          <dgm:bulletEnabled val="1"/>
        </dgm:presLayoutVars>
      </dgm:prSet>
      <dgm:spPr/>
    </dgm:pt>
    <dgm:pt modelId="{9C633C64-B360-4175-B6F6-82BA66DD5ADD}" type="pres">
      <dgm:prSet presAssocID="{AA0863A4-F76B-4895-AC32-746E22D61BD2}" presName="dummy" presStyleCnt="0"/>
      <dgm:spPr/>
    </dgm:pt>
    <dgm:pt modelId="{E7A3F5BD-A453-4138-82E2-AC3A63165C22}" type="pres">
      <dgm:prSet presAssocID="{98978C73-220C-49A8-ABDA-03E04A113D02}" presName="sibTrans" presStyleLbl="sibTrans2D1" presStyleIdx="0" presStyleCnt="4"/>
      <dgm:spPr/>
    </dgm:pt>
    <dgm:pt modelId="{BA903EE6-A22D-45CC-AEE9-EC5149E2712B}" type="pres">
      <dgm:prSet presAssocID="{A030C6EA-7728-464E-AC9D-19A619AFAC44}" presName="node" presStyleLbl="node1" presStyleIdx="1" presStyleCnt="4">
        <dgm:presLayoutVars>
          <dgm:bulletEnabled val="1"/>
        </dgm:presLayoutVars>
      </dgm:prSet>
      <dgm:spPr/>
    </dgm:pt>
    <dgm:pt modelId="{B753C053-1860-4717-8E6E-7A50925C4855}" type="pres">
      <dgm:prSet presAssocID="{A030C6EA-7728-464E-AC9D-19A619AFAC44}" presName="dummy" presStyleCnt="0"/>
      <dgm:spPr/>
    </dgm:pt>
    <dgm:pt modelId="{C31359AE-A925-4BC4-A08D-A0217123C3E1}" type="pres">
      <dgm:prSet presAssocID="{69F17F29-A192-4451-AFCA-8C09DDC28E36}" presName="sibTrans" presStyleLbl="sibTrans2D1" presStyleIdx="1" presStyleCnt="4"/>
      <dgm:spPr/>
    </dgm:pt>
    <dgm:pt modelId="{7D562EA4-9D64-49EE-8CFB-D16A5139B8A1}" type="pres">
      <dgm:prSet presAssocID="{236A3726-281E-432A-A6D7-5251E03ECAE5}" presName="node" presStyleLbl="node1" presStyleIdx="2" presStyleCnt="4">
        <dgm:presLayoutVars>
          <dgm:bulletEnabled val="1"/>
        </dgm:presLayoutVars>
      </dgm:prSet>
      <dgm:spPr/>
    </dgm:pt>
    <dgm:pt modelId="{F2A57A21-8335-4EA1-A478-CCC824835238}" type="pres">
      <dgm:prSet presAssocID="{236A3726-281E-432A-A6D7-5251E03ECAE5}" presName="dummy" presStyleCnt="0"/>
      <dgm:spPr/>
    </dgm:pt>
    <dgm:pt modelId="{6C05ABE9-6963-4E1E-AFD1-FC3C4191F33D}" type="pres">
      <dgm:prSet presAssocID="{325487A0-BEF1-4A5C-AA55-6521142DF6A3}" presName="sibTrans" presStyleLbl="sibTrans2D1" presStyleIdx="2" presStyleCnt="4"/>
      <dgm:spPr/>
    </dgm:pt>
    <dgm:pt modelId="{CBC3AB53-9B5F-4AC9-AF3B-E6704A3B78F2}" type="pres">
      <dgm:prSet presAssocID="{D09D34E2-AB32-4A80-8D23-45E17BEF90F5}" presName="node" presStyleLbl="node1" presStyleIdx="3" presStyleCnt="4">
        <dgm:presLayoutVars>
          <dgm:bulletEnabled val="1"/>
        </dgm:presLayoutVars>
      </dgm:prSet>
      <dgm:spPr/>
    </dgm:pt>
    <dgm:pt modelId="{5D638E99-DDC9-4806-B6DC-EAE5F9BC8612}" type="pres">
      <dgm:prSet presAssocID="{D09D34E2-AB32-4A80-8D23-45E17BEF90F5}" presName="dummy" presStyleCnt="0"/>
      <dgm:spPr/>
    </dgm:pt>
    <dgm:pt modelId="{6263E46B-1F07-4E77-98B2-B4CF65763FD6}" type="pres">
      <dgm:prSet presAssocID="{8412F6E2-77A9-409D-ADFC-AB3BA63174DC}" presName="sibTrans" presStyleLbl="sibTrans2D1" presStyleIdx="3" presStyleCnt="4"/>
      <dgm:spPr/>
    </dgm:pt>
  </dgm:ptLst>
  <dgm:cxnLst>
    <dgm:cxn modelId="{F3CBF215-4986-445F-B44B-EF6D1972144A}" type="presOf" srcId="{A030C6EA-7728-464E-AC9D-19A619AFAC44}" destId="{BA903EE6-A22D-45CC-AEE9-EC5149E2712B}" srcOrd="0" destOrd="0" presId="urn:microsoft.com/office/officeart/2005/8/layout/radial6"/>
    <dgm:cxn modelId="{BEC7A32A-EA9B-4E70-BCE8-0578C6DCD281}" type="presOf" srcId="{236A3726-281E-432A-A6D7-5251E03ECAE5}" destId="{7D562EA4-9D64-49EE-8CFB-D16A5139B8A1}" srcOrd="0" destOrd="0" presId="urn:microsoft.com/office/officeart/2005/8/layout/radial6"/>
    <dgm:cxn modelId="{808FD933-63BF-4BDD-9CE9-BA027594100F}" srcId="{33264690-6519-4549-A785-797E248B7E8C}" destId="{A030C6EA-7728-464E-AC9D-19A619AFAC44}" srcOrd="1" destOrd="0" parTransId="{4A1FD1F2-C2B4-4646-A7E8-E74750BF370D}" sibTransId="{69F17F29-A192-4451-AFCA-8C09DDC28E36}"/>
    <dgm:cxn modelId="{E904615B-FED0-47CB-95DC-F334B1DEC8CA}" type="presOf" srcId="{69F17F29-A192-4451-AFCA-8C09DDC28E36}" destId="{C31359AE-A925-4BC4-A08D-A0217123C3E1}" srcOrd="0" destOrd="0" presId="urn:microsoft.com/office/officeart/2005/8/layout/radial6"/>
    <dgm:cxn modelId="{77510047-40C3-47B3-9A4A-225FA9913F25}" type="presOf" srcId="{8412F6E2-77A9-409D-ADFC-AB3BA63174DC}" destId="{6263E46B-1F07-4E77-98B2-B4CF65763FD6}" srcOrd="0" destOrd="0" presId="urn:microsoft.com/office/officeart/2005/8/layout/radial6"/>
    <dgm:cxn modelId="{7A25206C-0398-471C-8E62-08D0BA7A1508}" srcId="{33264690-6519-4549-A785-797E248B7E8C}" destId="{D09D34E2-AB32-4A80-8D23-45E17BEF90F5}" srcOrd="3" destOrd="0" parTransId="{A406FABE-DECC-4C25-B1A3-E2874CE09E94}" sibTransId="{8412F6E2-77A9-409D-ADFC-AB3BA63174DC}"/>
    <dgm:cxn modelId="{1B23696C-824E-4C1F-99D3-3F6FCF52D6FE}" type="presOf" srcId="{337AAEB7-46BD-4F0D-B2B2-4FA2807B779C}" destId="{63838D6D-8C36-4F8C-B143-F15CCFCDCFA2}" srcOrd="0" destOrd="0" presId="urn:microsoft.com/office/officeart/2005/8/layout/radial6"/>
    <dgm:cxn modelId="{335CFC4F-840D-4BE1-9D7D-6F09BE7AFD34}" type="presOf" srcId="{D09D34E2-AB32-4A80-8D23-45E17BEF90F5}" destId="{CBC3AB53-9B5F-4AC9-AF3B-E6704A3B78F2}" srcOrd="0" destOrd="0" presId="urn:microsoft.com/office/officeart/2005/8/layout/radial6"/>
    <dgm:cxn modelId="{95D9AB55-3DF0-4FE1-AB6C-4D4FD738AF5C}" srcId="{337AAEB7-46BD-4F0D-B2B2-4FA2807B779C}" destId="{A457BAD4-91A8-4DCD-A3CA-C4B79F9E4300}" srcOrd="1" destOrd="0" parTransId="{2B852986-03FD-40EC-9B00-40EBA34394C8}" sibTransId="{02F1731D-FD88-4E31-B564-8D215A479FF4}"/>
    <dgm:cxn modelId="{464B05A4-CF3D-4C30-A3B4-D125B043421C}" type="presOf" srcId="{AA0863A4-F76B-4895-AC32-746E22D61BD2}" destId="{5FFB4B25-FAA3-4466-B9CA-326FF54E1C33}" srcOrd="0" destOrd="0" presId="urn:microsoft.com/office/officeart/2005/8/layout/radial6"/>
    <dgm:cxn modelId="{E4566AA4-507E-4BC9-8CEB-12089A66D933}" srcId="{337AAEB7-46BD-4F0D-B2B2-4FA2807B779C}" destId="{33264690-6519-4549-A785-797E248B7E8C}" srcOrd="0" destOrd="0" parTransId="{3BDBBADD-A36C-48B7-B344-0FE3B139664A}" sibTransId="{DF808CB9-9E20-4B5E-9CFC-FEAA940460F0}"/>
    <dgm:cxn modelId="{BC10B4AE-08B7-4D55-B9DA-C25E058D40A5}" type="presOf" srcId="{325487A0-BEF1-4A5C-AA55-6521142DF6A3}" destId="{6C05ABE9-6963-4E1E-AFD1-FC3C4191F33D}" srcOrd="0" destOrd="0" presId="urn:microsoft.com/office/officeart/2005/8/layout/radial6"/>
    <dgm:cxn modelId="{D5641DB4-F23C-494F-BB11-52054B63FCD1}" type="presOf" srcId="{98978C73-220C-49A8-ABDA-03E04A113D02}" destId="{E7A3F5BD-A453-4138-82E2-AC3A63165C22}" srcOrd="0" destOrd="0" presId="urn:microsoft.com/office/officeart/2005/8/layout/radial6"/>
    <dgm:cxn modelId="{84AF97BD-5264-4A52-BAFD-C50614633658}" srcId="{33264690-6519-4549-A785-797E248B7E8C}" destId="{236A3726-281E-432A-A6D7-5251E03ECAE5}" srcOrd="2" destOrd="0" parTransId="{8D38F210-8046-4ED8-A8E5-24ACACFBC4EF}" sibTransId="{325487A0-BEF1-4A5C-AA55-6521142DF6A3}"/>
    <dgm:cxn modelId="{9294EDCC-2930-4EF0-B77D-3C52F9A09C4B}" srcId="{33264690-6519-4549-A785-797E248B7E8C}" destId="{AA0863A4-F76B-4895-AC32-746E22D61BD2}" srcOrd="0" destOrd="0" parTransId="{D59C4C97-E96D-4F15-A9A6-ACDF3D7B1E07}" sibTransId="{98978C73-220C-49A8-ABDA-03E04A113D02}"/>
    <dgm:cxn modelId="{5C2393DF-A0FD-401E-AF19-C52888B118BF}" type="presOf" srcId="{33264690-6519-4549-A785-797E248B7E8C}" destId="{A1297A43-560A-4FBA-BA69-170B7E964B9E}" srcOrd="0" destOrd="0" presId="urn:microsoft.com/office/officeart/2005/8/layout/radial6"/>
    <dgm:cxn modelId="{F7C149FD-3159-4F2B-AB28-54CB1EDFC207}" type="presParOf" srcId="{63838D6D-8C36-4F8C-B143-F15CCFCDCFA2}" destId="{A1297A43-560A-4FBA-BA69-170B7E964B9E}" srcOrd="0" destOrd="0" presId="urn:microsoft.com/office/officeart/2005/8/layout/radial6"/>
    <dgm:cxn modelId="{6487CD9A-7882-4731-B611-522AB55DBF86}" type="presParOf" srcId="{63838D6D-8C36-4F8C-B143-F15CCFCDCFA2}" destId="{5FFB4B25-FAA3-4466-B9CA-326FF54E1C33}" srcOrd="1" destOrd="0" presId="urn:microsoft.com/office/officeart/2005/8/layout/radial6"/>
    <dgm:cxn modelId="{5906D86E-2F07-4E2A-9341-EC5C107629F2}" type="presParOf" srcId="{63838D6D-8C36-4F8C-B143-F15CCFCDCFA2}" destId="{9C633C64-B360-4175-B6F6-82BA66DD5ADD}" srcOrd="2" destOrd="0" presId="urn:microsoft.com/office/officeart/2005/8/layout/radial6"/>
    <dgm:cxn modelId="{55F38B6F-8C25-4412-910A-93313CEBBC7B}" type="presParOf" srcId="{63838D6D-8C36-4F8C-B143-F15CCFCDCFA2}" destId="{E7A3F5BD-A453-4138-82E2-AC3A63165C22}" srcOrd="3" destOrd="0" presId="urn:microsoft.com/office/officeart/2005/8/layout/radial6"/>
    <dgm:cxn modelId="{49381325-7BD6-4C7D-83FF-FBA330AE6D0E}" type="presParOf" srcId="{63838D6D-8C36-4F8C-B143-F15CCFCDCFA2}" destId="{BA903EE6-A22D-45CC-AEE9-EC5149E2712B}" srcOrd="4" destOrd="0" presId="urn:microsoft.com/office/officeart/2005/8/layout/radial6"/>
    <dgm:cxn modelId="{03BC74CA-0317-4C63-A12B-DAA7DBF594BD}" type="presParOf" srcId="{63838D6D-8C36-4F8C-B143-F15CCFCDCFA2}" destId="{B753C053-1860-4717-8E6E-7A50925C4855}" srcOrd="5" destOrd="0" presId="urn:microsoft.com/office/officeart/2005/8/layout/radial6"/>
    <dgm:cxn modelId="{2C36D5C6-43AE-47F9-9B72-DF3E280DC9ED}" type="presParOf" srcId="{63838D6D-8C36-4F8C-B143-F15CCFCDCFA2}" destId="{C31359AE-A925-4BC4-A08D-A0217123C3E1}" srcOrd="6" destOrd="0" presId="urn:microsoft.com/office/officeart/2005/8/layout/radial6"/>
    <dgm:cxn modelId="{E5E225D8-4BE6-4986-875C-5391D1AC7369}" type="presParOf" srcId="{63838D6D-8C36-4F8C-B143-F15CCFCDCFA2}" destId="{7D562EA4-9D64-49EE-8CFB-D16A5139B8A1}" srcOrd="7" destOrd="0" presId="urn:microsoft.com/office/officeart/2005/8/layout/radial6"/>
    <dgm:cxn modelId="{1CD2AC92-DBDE-4DA2-A190-3ED25F889C04}" type="presParOf" srcId="{63838D6D-8C36-4F8C-B143-F15CCFCDCFA2}" destId="{F2A57A21-8335-4EA1-A478-CCC824835238}" srcOrd="8" destOrd="0" presId="urn:microsoft.com/office/officeart/2005/8/layout/radial6"/>
    <dgm:cxn modelId="{E4CD00C7-F43A-48BA-9F38-7D0F9D1EC466}" type="presParOf" srcId="{63838D6D-8C36-4F8C-B143-F15CCFCDCFA2}" destId="{6C05ABE9-6963-4E1E-AFD1-FC3C4191F33D}" srcOrd="9" destOrd="0" presId="urn:microsoft.com/office/officeart/2005/8/layout/radial6"/>
    <dgm:cxn modelId="{777D0BDB-B823-4452-8EC8-24FCABF1A71E}" type="presParOf" srcId="{63838D6D-8C36-4F8C-B143-F15CCFCDCFA2}" destId="{CBC3AB53-9B5F-4AC9-AF3B-E6704A3B78F2}" srcOrd="10" destOrd="0" presId="urn:microsoft.com/office/officeart/2005/8/layout/radial6"/>
    <dgm:cxn modelId="{551AE3C3-FAED-494A-BB3F-2D68CBDEDEDB}" type="presParOf" srcId="{63838D6D-8C36-4F8C-B143-F15CCFCDCFA2}" destId="{5D638E99-DDC9-4806-B6DC-EAE5F9BC8612}" srcOrd="11" destOrd="0" presId="urn:microsoft.com/office/officeart/2005/8/layout/radial6"/>
    <dgm:cxn modelId="{D34F318A-3441-415F-BB21-6FD70ED5F045}" type="presParOf" srcId="{63838D6D-8C36-4F8C-B143-F15CCFCDCFA2}" destId="{6263E46B-1F07-4E77-98B2-B4CF65763FD6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D81B41-37D4-4AAD-8AC1-70986F2F51CF}" type="doc">
      <dgm:prSet loTypeId="urn:microsoft.com/office/officeart/2005/8/layout/chevron1" loCatId="process" qsTypeId="urn:microsoft.com/office/officeart/2005/8/quickstyle/simple5" qsCatId="simple" csTypeId="urn:microsoft.com/office/officeart/2005/8/colors/colorful3" csCatId="colorful" phldr="0"/>
      <dgm:spPr/>
    </dgm:pt>
    <dgm:pt modelId="{5843E2DB-91AA-4A0E-8E81-46B624AAC027}">
      <dgm:prSet phldrT="[Texte]" phldr="1"/>
      <dgm:spPr/>
      <dgm:t>
        <a:bodyPr/>
        <a:lstStyle/>
        <a:p>
          <a:endParaRPr lang="fr-FR"/>
        </a:p>
      </dgm:t>
    </dgm:pt>
    <dgm:pt modelId="{F03C29EB-80CD-46AE-898E-2107868FB1FA}" type="parTrans" cxnId="{5B405541-44B2-4E9F-8ABE-A033883AD47F}">
      <dgm:prSet/>
      <dgm:spPr/>
      <dgm:t>
        <a:bodyPr/>
        <a:lstStyle/>
        <a:p>
          <a:endParaRPr lang="fr-FR"/>
        </a:p>
      </dgm:t>
    </dgm:pt>
    <dgm:pt modelId="{BAEB34B0-2241-40ED-B24E-54AEF6CEDF58}" type="sibTrans" cxnId="{5B405541-44B2-4E9F-8ABE-A033883AD47F}">
      <dgm:prSet/>
      <dgm:spPr/>
      <dgm:t>
        <a:bodyPr/>
        <a:lstStyle/>
        <a:p>
          <a:endParaRPr lang="fr-FR"/>
        </a:p>
      </dgm:t>
    </dgm:pt>
    <dgm:pt modelId="{454405B3-F1ED-4ADE-83F2-67CF7B7EBA9B}">
      <dgm:prSet phldrT="[Texte]" phldr="1"/>
      <dgm:spPr/>
      <dgm:t>
        <a:bodyPr/>
        <a:lstStyle/>
        <a:p>
          <a:endParaRPr lang="fr-FR"/>
        </a:p>
      </dgm:t>
    </dgm:pt>
    <dgm:pt modelId="{9AF65C1E-7E12-46CA-BAD8-D42C7BEB688B}" type="parTrans" cxnId="{622AC426-6A73-4525-A2B0-CDA163946BE2}">
      <dgm:prSet/>
      <dgm:spPr/>
      <dgm:t>
        <a:bodyPr/>
        <a:lstStyle/>
        <a:p>
          <a:endParaRPr lang="fr-FR"/>
        </a:p>
      </dgm:t>
    </dgm:pt>
    <dgm:pt modelId="{D50FEB31-D39D-4084-ACDD-D04AD5B46009}" type="sibTrans" cxnId="{622AC426-6A73-4525-A2B0-CDA163946BE2}">
      <dgm:prSet/>
      <dgm:spPr/>
      <dgm:t>
        <a:bodyPr/>
        <a:lstStyle/>
        <a:p>
          <a:endParaRPr lang="fr-FR"/>
        </a:p>
      </dgm:t>
    </dgm:pt>
    <dgm:pt modelId="{593B9031-2D85-4BD4-A17B-9E353369BFCB}">
      <dgm:prSet phldrT="[Texte]" phldr="1"/>
      <dgm:spPr/>
      <dgm:t>
        <a:bodyPr/>
        <a:lstStyle/>
        <a:p>
          <a:endParaRPr lang="fr-FR"/>
        </a:p>
      </dgm:t>
    </dgm:pt>
    <dgm:pt modelId="{B400A5E3-DBD0-4075-B724-E51864B28FAD}" type="parTrans" cxnId="{6627546C-998B-4E4C-80B2-D6FBBF34C782}">
      <dgm:prSet/>
      <dgm:spPr/>
      <dgm:t>
        <a:bodyPr/>
        <a:lstStyle/>
        <a:p>
          <a:endParaRPr lang="fr-FR"/>
        </a:p>
      </dgm:t>
    </dgm:pt>
    <dgm:pt modelId="{7DD468D4-C9C1-4239-8C1D-1E7511C04EA9}" type="sibTrans" cxnId="{6627546C-998B-4E4C-80B2-D6FBBF34C782}">
      <dgm:prSet/>
      <dgm:spPr/>
      <dgm:t>
        <a:bodyPr/>
        <a:lstStyle/>
        <a:p>
          <a:endParaRPr lang="fr-FR"/>
        </a:p>
      </dgm:t>
    </dgm:pt>
    <dgm:pt modelId="{7C1B4B39-FAE1-4932-8727-CCD7920E6CB1}" type="pres">
      <dgm:prSet presAssocID="{2ED81B41-37D4-4AAD-8AC1-70986F2F51CF}" presName="Name0" presStyleCnt="0">
        <dgm:presLayoutVars>
          <dgm:dir/>
          <dgm:animLvl val="lvl"/>
          <dgm:resizeHandles val="exact"/>
        </dgm:presLayoutVars>
      </dgm:prSet>
      <dgm:spPr/>
    </dgm:pt>
    <dgm:pt modelId="{BF6E5ABD-6F14-423D-89FB-DEBAB89850FB}" type="pres">
      <dgm:prSet presAssocID="{5843E2DB-91AA-4A0E-8E81-46B624AAC027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B94FF14F-3C01-4767-AFDE-71265D8E01BD}" type="pres">
      <dgm:prSet presAssocID="{BAEB34B0-2241-40ED-B24E-54AEF6CEDF58}" presName="parTxOnlySpace" presStyleCnt="0"/>
      <dgm:spPr/>
    </dgm:pt>
    <dgm:pt modelId="{2C30D328-49D6-4097-8C81-D62207522938}" type="pres">
      <dgm:prSet presAssocID="{454405B3-F1ED-4ADE-83F2-67CF7B7EBA9B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E0A1175A-C38E-4BCF-AF02-EA54526F8A7F}" type="pres">
      <dgm:prSet presAssocID="{D50FEB31-D39D-4084-ACDD-D04AD5B46009}" presName="parTxOnlySpace" presStyleCnt="0"/>
      <dgm:spPr/>
    </dgm:pt>
    <dgm:pt modelId="{C684CA29-2F3F-4B85-A556-EBBBCE7DD5C7}" type="pres">
      <dgm:prSet presAssocID="{593B9031-2D85-4BD4-A17B-9E353369BFCB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07FBB404-EB95-482B-94A8-307E8D448494}" type="presOf" srcId="{5843E2DB-91AA-4A0E-8E81-46B624AAC027}" destId="{BF6E5ABD-6F14-423D-89FB-DEBAB89850FB}" srcOrd="0" destOrd="0" presId="urn:microsoft.com/office/officeart/2005/8/layout/chevron1"/>
    <dgm:cxn modelId="{622AC426-6A73-4525-A2B0-CDA163946BE2}" srcId="{2ED81B41-37D4-4AAD-8AC1-70986F2F51CF}" destId="{454405B3-F1ED-4ADE-83F2-67CF7B7EBA9B}" srcOrd="1" destOrd="0" parTransId="{9AF65C1E-7E12-46CA-BAD8-D42C7BEB688B}" sibTransId="{D50FEB31-D39D-4084-ACDD-D04AD5B46009}"/>
    <dgm:cxn modelId="{EF20DC3A-12B6-43C1-83CA-025416A7764B}" type="presOf" srcId="{593B9031-2D85-4BD4-A17B-9E353369BFCB}" destId="{C684CA29-2F3F-4B85-A556-EBBBCE7DD5C7}" srcOrd="0" destOrd="0" presId="urn:microsoft.com/office/officeart/2005/8/layout/chevron1"/>
    <dgm:cxn modelId="{5B405541-44B2-4E9F-8ABE-A033883AD47F}" srcId="{2ED81B41-37D4-4AAD-8AC1-70986F2F51CF}" destId="{5843E2DB-91AA-4A0E-8E81-46B624AAC027}" srcOrd="0" destOrd="0" parTransId="{F03C29EB-80CD-46AE-898E-2107868FB1FA}" sibTransId="{BAEB34B0-2241-40ED-B24E-54AEF6CEDF58}"/>
    <dgm:cxn modelId="{6627546C-998B-4E4C-80B2-D6FBBF34C782}" srcId="{2ED81B41-37D4-4AAD-8AC1-70986F2F51CF}" destId="{593B9031-2D85-4BD4-A17B-9E353369BFCB}" srcOrd="2" destOrd="0" parTransId="{B400A5E3-DBD0-4075-B724-E51864B28FAD}" sibTransId="{7DD468D4-C9C1-4239-8C1D-1E7511C04EA9}"/>
    <dgm:cxn modelId="{7C7C2259-DD29-4099-8E67-DECCD0CE3E92}" type="presOf" srcId="{454405B3-F1ED-4ADE-83F2-67CF7B7EBA9B}" destId="{2C30D328-49D6-4097-8C81-D62207522938}" srcOrd="0" destOrd="0" presId="urn:microsoft.com/office/officeart/2005/8/layout/chevron1"/>
    <dgm:cxn modelId="{1D9E15BB-FE2A-472C-BA5C-F4A2AA5FCE0D}" type="presOf" srcId="{2ED81B41-37D4-4AAD-8AC1-70986F2F51CF}" destId="{7C1B4B39-FAE1-4932-8727-CCD7920E6CB1}" srcOrd="0" destOrd="0" presId="urn:microsoft.com/office/officeart/2005/8/layout/chevron1"/>
    <dgm:cxn modelId="{8922F9EC-023F-487E-8C33-48B5F73D3090}" type="presParOf" srcId="{7C1B4B39-FAE1-4932-8727-CCD7920E6CB1}" destId="{BF6E5ABD-6F14-423D-89FB-DEBAB89850FB}" srcOrd="0" destOrd="0" presId="urn:microsoft.com/office/officeart/2005/8/layout/chevron1"/>
    <dgm:cxn modelId="{5432A099-C519-4E37-89B9-1AB4B3C5A0D4}" type="presParOf" srcId="{7C1B4B39-FAE1-4932-8727-CCD7920E6CB1}" destId="{B94FF14F-3C01-4767-AFDE-71265D8E01BD}" srcOrd="1" destOrd="0" presId="urn:microsoft.com/office/officeart/2005/8/layout/chevron1"/>
    <dgm:cxn modelId="{029AC456-FFC1-4038-8888-D8719C89C573}" type="presParOf" srcId="{7C1B4B39-FAE1-4932-8727-CCD7920E6CB1}" destId="{2C30D328-49D6-4097-8C81-D62207522938}" srcOrd="2" destOrd="0" presId="urn:microsoft.com/office/officeart/2005/8/layout/chevron1"/>
    <dgm:cxn modelId="{A5A8BD90-BC93-43AA-AC5F-02D7359EBFDC}" type="presParOf" srcId="{7C1B4B39-FAE1-4932-8727-CCD7920E6CB1}" destId="{E0A1175A-C38E-4BCF-AF02-EA54526F8A7F}" srcOrd="3" destOrd="0" presId="urn:microsoft.com/office/officeart/2005/8/layout/chevron1"/>
    <dgm:cxn modelId="{4D8E2672-397E-4368-8F75-338DFCDCB7C6}" type="presParOf" srcId="{7C1B4B39-FAE1-4932-8727-CCD7920E6CB1}" destId="{C684CA29-2F3F-4B85-A556-EBBBCE7DD5C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63E46B-1F07-4E77-98B2-B4CF65763FD6}">
      <dsp:nvSpPr>
        <dsp:cNvPr id="0" name=""/>
        <dsp:cNvSpPr/>
      </dsp:nvSpPr>
      <dsp:spPr>
        <a:xfrm>
          <a:off x="3225038" y="502985"/>
          <a:ext cx="3363558" cy="3363558"/>
        </a:xfrm>
        <a:prstGeom prst="blockArc">
          <a:avLst>
            <a:gd name="adj1" fmla="val 10800000"/>
            <a:gd name="adj2" fmla="val 16200000"/>
            <a:gd name="adj3" fmla="val 4638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05ABE9-6963-4E1E-AFD1-FC3C4191F33D}">
      <dsp:nvSpPr>
        <dsp:cNvPr id="0" name=""/>
        <dsp:cNvSpPr/>
      </dsp:nvSpPr>
      <dsp:spPr>
        <a:xfrm>
          <a:off x="3225038" y="502985"/>
          <a:ext cx="3363558" cy="3363558"/>
        </a:xfrm>
        <a:prstGeom prst="blockArc">
          <a:avLst>
            <a:gd name="adj1" fmla="val 5400000"/>
            <a:gd name="adj2" fmla="val 10800000"/>
            <a:gd name="adj3" fmla="val 4638"/>
          </a:avLst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1359AE-A925-4BC4-A08D-A0217123C3E1}">
      <dsp:nvSpPr>
        <dsp:cNvPr id="0" name=""/>
        <dsp:cNvSpPr/>
      </dsp:nvSpPr>
      <dsp:spPr>
        <a:xfrm>
          <a:off x="3225038" y="502985"/>
          <a:ext cx="3363558" cy="3363558"/>
        </a:xfrm>
        <a:prstGeom prst="blockArc">
          <a:avLst>
            <a:gd name="adj1" fmla="val 0"/>
            <a:gd name="adj2" fmla="val 5400000"/>
            <a:gd name="adj3" fmla="val 4638"/>
          </a:avLst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A3F5BD-A453-4138-82E2-AC3A63165C22}">
      <dsp:nvSpPr>
        <dsp:cNvPr id="0" name=""/>
        <dsp:cNvSpPr/>
      </dsp:nvSpPr>
      <dsp:spPr>
        <a:xfrm>
          <a:off x="3225038" y="502985"/>
          <a:ext cx="3363558" cy="3363558"/>
        </a:xfrm>
        <a:prstGeom prst="blockArc">
          <a:avLst>
            <a:gd name="adj1" fmla="val 16200000"/>
            <a:gd name="adj2" fmla="val 0"/>
            <a:gd name="adj3" fmla="val 4638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297A43-560A-4FBA-BA69-170B7E964B9E}">
      <dsp:nvSpPr>
        <dsp:cNvPr id="0" name=""/>
        <dsp:cNvSpPr/>
      </dsp:nvSpPr>
      <dsp:spPr>
        <a:xfrm>
          <a:off x="4132939" y="1410886"/>
          <a:ext cx="1547756" cy="154775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400" kern="1200" dirty="0"/>
            <a:t>Méthodologie d’analyse</a:t>
          </a:r>
        </a:p>
      </dsp:txBody>
      <dsp:txXfrm>
        <a:off x="4359603" y="1637550"/>
        <a:ext cx="1094428" cy="1094428"/>
      </dsp:txXfrm>
    </dsp:sp>
    <dsp:sp modelId="{5FFB4B25-FAA3-4466-B9CA-326FF54E1C33}">
      <dsp:nvSpPr>
        <dsp:cNvPr id="0" name=""/>
        <dsp:cNvSpPr/>
      </dsp:nvSpPr>
      <dsp:spPr>
        <a:xfrm>
          <a:off x="4365103" y="274"/>
          <a:ext cx="1083429" cy="108342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900" kern="1200" dirty="0"/>
            <a:t>Lecture du diagnostic 360° (entretien, document, visite)</a:t>
          </a:r>
        </a:p>
      </dsp:txBody>
      <dsp:txXfrm>
        <a:off x="4523768" y="158939"/>
        <a:ext cx="766099" cy="766099"/>
      </dsp:txXfrm>
    </dsp:sp>
    <dsp:sp modelId="{BA903EE6-A22D-45CC-AEE9-EC5149E2712B}">
      <dsp:nvSpPr>
        <dsp:cNvPr id="0" name=""/>
        <dsp:cNvSpPr/>
      </dsp:nvSpPr>
      <dsp:spPr>
        <a:xfrm>
          <a:off x="6007879" y="1643050"/>
          <a:ext cx="1083429" cy="1083429"/>
        </a:xfrm>
        <a:prstGeom prst="ellipse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900" kern="1200"/>
            <a:t>Analyse par thématiques : stratégie, RH, qualité, sûreté, etc.</a:t>
          </a:r>
          <a:endParaRPr lang="fr-FR" sz="900" kern="1200" dirty="0"/>
        </a:p>
      </dsp:txBody>
      <dsp:txXfrm>
        <a:off x="6166544" y="1801715"/>
        <a:ext cx="766099" cy="766099"/>
      </dsp:txXfrm>
    </dsp:sp>
    <dsp:sp modelId="{7D562EA4-9D64-49EE-8CFB-D16A5139B8A1}">
      <dsp:nvSpPr>
        <dsp:cNvPr id="0" name=""/>
        <dsp:cNvSpPr/>
      </dsp:nvSpPr>
      <dsp:spPr>
        <a:xfrm>
          <a:off x="4365103" y="3285826"/>
          <a:ext cx="1083429" cy="1083429"/>
        </a:xfrm>
        <a:prstGeom prst="ellipse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900" kern="1200" dirty="0"/>
            <a:t>Évaluation sur une échelle d’évaluation</a:t>
          </a:r>
        </a:p>
      </dsp:txBody>
      <dsp:txXfrm>
        <a:off x="4523768" y="3444491"/>
        <a:ext cx="766099" cy="766099"/>
      </dsp:txXfrm>
    </dsp:sp>
    <dsp:sp modelId="{CBC3AB53-9B5F-4AC9-AF3B-E6704A3B78F2}">
      <dsp:nvSpPr>
        <dsp:cNvPr id="0" name=""/>
        <dsp:cNvSpPr/>
      </dsp:nvSpPr>
      <dsp:spPr>
        <a:xfrm>
          <a:off x="2722327" y="1643050"/>
          <a:ext cx="1083429" cy="1083429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900" kern="1200"/>
            <a:t>Identification des priorités et axes de transformation</a:t>
          </a:r>
          <a:endParaRPr lang="fr-FR" sz="900" kern="1200" dirty="0"/>
        </a:p>
      </dsp:txBody>
      <dsp:txXfrm>
        <a:off x="2880992" y="1801715"/>
        <a:ext cx="766099" cy="7660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6E5ABD-6F14-423D-89FB-DEBAB89850FB}">
      <dsp:nvSpPr>
        <dsp:cNvPr id="0" name=""/>
        <dsp:cNvSpPr/>
      </dsp:nvSpPr>
      <dsp:spPr>
        <a:xfrm>
          <a:off x="2381" y="2129102"/>
          <a:ext cx="2901156" cy="1160462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2022" tIns="57341" rIns="57341" bIns="57341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4300" kern="1200"/>
        </a:p>
      </dsp:txBody>
      <dsp:txXfrm>
        <a:off x="582612" y="2129102"/>
        <a:ext cx="1740694" cy="1160462"/>
      </dsp:txXfrm>
    </dsp:sp>
    <dsp:sp modelId="{2C30D328-49D6-4097-8C81-D62207522938}">
      <dsp:nvSpPr>
        <dsp:cNvPr id="0" name=""/>
        <dsp:cNvSpPr/>
      </dsp:nvSpPr>
      <dsp:spPr>
        <a:xfrm>
          <a:off x="2613421" y="2129102"/>
          <a:ext cx="2901156" cy="1160462"/>
        </a:xfrm>
        <a:prstGeom prst="chevron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2022" tIns="57341" rIns="57341" bIns="57341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4300" kern="1200"/>
        </a:p>
      </dsp:txBody>
      <dsp:txXfrm>
        <a:off x="3193652" y="2129102"/>
        <a:ext cx="1740694" cy="1160462"/>
      </dsp:txXfrm>
    </dsp:sp>
    <dsp:sp modelId="{C684CA29-2F3F-4B85-A556-EBBBCE7DD5C7}">
      <dsp:nvSpPr>
        <dsp:cNvPr id="0" name=""/>
        <dsp:cNvSpPr/>
      </dsp:nvSpPr>
      <dsp:spPr>
        <a:xfrm>
          <a:off x="5224462" y="2129102"/>
          <a:ext cx="2901156" cy="1160462"/>
        </a:xfrm>
        <a:prstGeom prst="chevron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2022" tIns="57341" rIns="57341" bIns="57341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4300" kern="1200"/>
        </a:p>
      </dsp:txBody>
      <dsp:txXfrm>
        <a:off x="5804693" y="2129102"/>
        <a:ext cx="1740694" cy="11604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DA2CA-7F70-49FB-9112-06F3B0C585FE}" type="datetimeFigureOut">
              <a:rPr lang="fr-FR" smtClean="0"/>
              <a:t>25/09/2025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A50220-DC6F-431F-BFA0-94D24B04AF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5651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>
          <a:xfrm>
            <a:off x="685719" y="5780277"/>
            <a:ext cx="5481646" cy="5900297"/>
          </a:xfrm>
        </p:spPr>
        <p:txBody>
          <a:bodyPr/>
          <a:lstStyle/>
          <a:p>
            <a:endParaRPr lang="fr-FR" sz="1400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085663-FD5B-F648-9D26-ECE0CA191960}" type="slidenum">
              <a:rPr kumimoji="0" lang="fr-FR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63570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50220-DC6F-431F-BFA0-94D24B04AFD1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6385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Pas dans le </a:t>
            </a:r>
            <a:r>
              <a:rPr lang="fr-FR" dirty="0" err="1"/>
              <a:t>diag</a:t>
            </a:r>
            <a:r>
              <a:rPr lang="fr-FR" dirty="0"/>
              <a:t> à aller chercher dans la data filière avec personnalisation par l’activité et/ou la situation géographique si pertinent</a:t>
            </a:r>
          </a:p>
          <a:p>
            <a:r>
              <a:rPr lang="fr-FR" dirty="0"/>
              <a:t>Incrémenté par de l’externe</a:t>
            </a:r>
          </a:p>
          <a:p>
            <a:endParaRPr lang="fr-FR" dirty="0"/>
          </a:p>
          <a:p>
            <a:r>
              <a:rPr lang="fr-FR" dirty="0"/>
              <a:t>Intervention de l’IA à personnaliser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50220-DC6F-431F-BFA0-94D24B04AFD1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7701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50220-DC6F-431F-BFA0-94D24B04AFD1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377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Intervention de l’IA dans la conception des graphs…</a:t>
            </a:r>
          </a:p>
          <a:p>
            <a:r>
              <a:rPr lang="fr-FR" dirty="0"/>
              <a:t>Plan d’action</a:t>
            </a:r>
          </a:p>
          <a:p>
            <a:r>
              <a:rPr lang="fr-FR" dirty="0"/>
              <a:t>Complément sur étude modèle éco/stratégie (pour vérification)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50220-DC6F-431F-BFA0-94D24B04AFD1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39202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B7B82-EA7E-E146-D58E-24B14F950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523D515-5F27-D961-3614-5D59D620A9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4A2776C-1C56-0774-92EE-8043DFC2B1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B9BF548-63EB-0CF0-849B-B3B47FAA36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22616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9655D-694D-2E7A-5050-EDAADBA51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0A27A70-9597-9A55-9984-65D4C0F580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F778686-8D3B-12FF-B97C-85C5E938E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B745213-3F8D-D295-7D8E-B7507B6FFE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3484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0D5C3C-4BD1-13C3-9695-9E0160A01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27B62ED-1B89-95CC-4258-34D1CCE9B5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C945C67-31AA-515F-03D8-5B48945CFD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10E5075-2C37-3FCA-627B-DDF55C2208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59341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F6955-908C-6C67-1452-0E5430DE5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4FDEA7D-135D-35E8-F08C-2F895CA5C8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7CAA47B-C011-F4D1-0415-C4A1CBD047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r>
              <a:rPr lang="fr-FR" dirty="0"/>
              <a:t>Bien l’axée nucléaire et récupérer dans le </a:t>
            </a:r>
            <a:r>
              <a:rPr lang="fr-FR" dirty="0" err="1"/>
              <a:t>diag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DB5C6AC-13D1-9CE9-C27E-274AB17075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41468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69C6A-648D-E9A5-278F-ABAA4F854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BEF32FD-D48E-B0F6-F48F-7D51C342FF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9AD923A-450E-EFC3-F5BC-6085E7FB11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IA peut proposer synthèse 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ED7F8AA-9C2F-D23C-3887-8D719D7947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5633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02EE1-75C1-875F-1C04-F4AD84D4C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86A2C57-BF50-0141-5F22-F723653C0F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EB66C6B-4090-E662-88A3-B4D1ADFED3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IA proposé synthèse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706B48-EC69-62ED-3A6B-D2E4712B58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9857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50220-DC6F-431F-BFA0-94D24B04AFD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27679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B7E9E-1547-AF0F-CF93-A7C6EF0F0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558A83A-53F2-5306-02DA-3F898F064D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0127196-D84D-513F-C7D5-D3B260E080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8649590-0753-F72C-7AA8-E2E5662E5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1505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77DC5-2625-D3D1-9493-1D4EF9DC2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4409EED-7A6E-FE71-661F-9EF76B4F0D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7E518DB-4565-1FD8-DEB8-7189B8E382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37CF216-8BDF-6F9F-ECE2-A14EF889C4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86606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9BA510-CB9E-FEBB-E4BC-ED35FFAF6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A37F92D-4059-BB16-4134-F3CE01572D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62ED2DB-0F7C-C025-3281-81ED1C471E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A vocation interne de l’entreprise pour faciliter la communication</a:t>
            </a:r>
          </a:p>
          <a:p>
            <a:endParaRPr lang="fr-FR" dirty="0"/>
          </a:p>
          <a:p>
            <a:r>
              <a:rPr lang="fr-FR" dirty="0"/>
              <a:t>Mutualisé avec les prochaines slides (22+23+24) – a regrouper sur une seule slide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6FB3751-9CE7-5172-4110-31060CCFAA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80140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267BA-E6C6-D172-6C19-E6EDAEFE9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C8E8345-07B5-5989-3C85-7B84EFE18B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BD8A81A-B549-4AB7-311C-7772C2272D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ED3777B-0FFA-9C33-A7F4-2E45BCF422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97716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7AEC4-E63E-38C7-BDE8-012A9001B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0712EAD-FE94-E8A7-C8B4-550CE0CE33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3A1845E-21F5-1034-7200-02AF7DFA4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Entrer dans l’outils la grille d’analyse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CE39C8F-67B4-A461-46B9-E506DD4E29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871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1A400-AE56-1BC0-73C8-72F7C8124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149F847-0E61-2164-B54F-485EA280E0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2D7D7CD-2BE6-7E6D-A424-F42CB7409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Pour </a:t>
            </a:r>
            <a:r>
              <a:rPr lang="fr-FR" dirty="0" err="1"/>
              <a:t>comm</a:t>
            </a:r>
            <a:r>
              <a:rPr lang="fr-FR" dirty="0"/>
              <a:t> interne sort du </a:t>
            </a:r>
            <a:r>
              <a:rPr lang="fr-FR" dirty="0" err="1"/>
              <a:t>diag</a:t>
            </a:r>
            <a:r>
              <a:rPr lang="fr-FR" dirty="0"/>
              <a:t> mais projection pour mobiliser les équipes</a:t>
            </a:r>
          </a:p>
          <a:p>
            <a:r>
              <a:rPr lang="fr-FR" dirty="0"/>
              <a:t>Cela sera déjà formaté </a:t>
            </a:r>
          </a:p>
          <a:p>
            <a:r>
              <a:rPr lang="fr-FR" dirty="0"/>
              <a:t>Pas besoin de personnalisation </a:t>
            </a:r>
          </a:p>
          <a:p>
            <a:r>
              <a:rPr lang="fr-FR" dirty="0"/>
              <a:t>C’est juste un plus à valeur d’exemple et d’éléments de preuve/ éléments de langage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EDD93BD-D4DA-EBB2-33D2-D3B26F6BE7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54231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FFC3D-5E56-97C6-9461-386A3AE3D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0B925CA-0C29-AB9A-251C-4DDF9C1ECC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FC22793-D23A-41A8-E364-74B8067DEE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Doit être la projection visuelle de ce qui est dit slide 22 à 25)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75DA89E-6A68-7382-F878-77FD105371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09646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FD61A1-B54A-8027-A652-6EA10F265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B21E618-ECE5-DD59-5431-7727F89350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2FDD5F0-3EF3-E50D-BD97-CBFAAB1281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Sera complètement personnalisée </a:t>
            </a:r>
          </a:p>
          <a:p>
            <a:r>
              <a:rPr lang="fr-FR" dirty="0"/>
              <a:t>IA fait une première approche et le conseiller devra le finaliser et l’adapté 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DC19A88-1444-024E-8053-4309616FCE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67299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623F5-8EFC-65F2-BD7B-0D7C7B770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87BA25F-AF05-93D4-49CD-4A5406F541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BEB5C49-134C-FAE8-21FC-850F695F54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Job conseiller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12B4F56-6DA4-569F-4E84-6833C4C26D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0740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Job conseiller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50220-DC6F-431F-BFA0-94D24B04AFD1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3080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A50220-DC6F-431F-BFA0-94D24B04AFD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0185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4A5D9-836A-E456-3350-66E350784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D77CCAD-5754-B788-4D06-ED6AAD142D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6AE43F1-773E-F0CE-8973-346CF60A7A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380636C-67D3-62D0-530D-9C450D6259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826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84AFB-5DA9-9826-A6E6-5450332FD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8F7BE6F-4F09-39A8-5AAA-4B1E026806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746CFEC-F510-D3BE-88B0-DBF91947CB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C20545D-9A0B-33CA-EAC3-0A161CE5B8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3895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DF7839-B876-322A-8EEF-CA85CDD8E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4F8FE58-CAF5-B7DB-0E1C-5D6DFDDCA5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933A555-CFC2-659C-626C-C9152427A7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Mettre éléments du </a:t>
            </a:r>
            <a:r>
              <a:rPr lang="fr-FR" dirty="0" err="1"/>
              <a:t>diag</a:t>
            </a:r>
            <a:r>
              <a:rPr lang="fr-FR" dirty="0"/>
              <a:t> sur le constat de départ page 3 et 31 et 36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B16F744-ACB7-F2B1-DE2A-166161C804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9804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576C2-1F6B-26AE-61FC-AEA2CB154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3CA0BB1-B767-909F-4637-7B75EF5451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E68D778-D5EE-92FA-9699-7A3C827F12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838851F-BEFB-A961-E75C-705BC5AEFE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9819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Les conditions d’aboutissement de la mission sous couvert de confidentialité</a:t>
            </a:r>
          </a:p>
          <a:p>
            <a:r>
              <a:rPr lang="fr-FR" dirty="0"/>
              <a:t>Accès aux données sensibles</a:t>
            </a:r>
          </a:p>
          <a:p>
            <a:r>
              <a:rPr lang="fr-FR" dirty="0"/>
              <a:t>Transparence et bienveillance (pas de tabou)</a:t>
            </a:r>
          </a:p>
          <a:p>
            <a:r>
              <a:rPr lang="fr-FR" dirty="0"/>
              <a:t>Accès aux personnes clés </a:t>
            </a:r>
          </a:p>
          <a:p>
            <a:endParaRPr lang="fr-FR" dirty="0"/>
          </a:p>
          <a:p>
            <a:r>
              <a:rPr lang="fr-FR" dirty="0"/>
              <a:t>On est en mode audit à ne pas oublier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837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79D9E8-9E85-AA5B-0823-D93EB0F7A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67B0D03-0F57-97C2-7E5E-91547CD7B9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84C86D8-01CF-DAFA-433A-3443B6CFE4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Livrable :</a:t>
            </a:r>
          </a:p>
          <a:p>
            <a:r>
              <a:rPr lang="fr-FR" dirty="0"/>
              <a:t>Positionnement </a:t>
            </a:r>
          </a:p>
          <a:p>
            <a:r>
              <a:rPr lang="fr-FR" dirty="0"/>
              <a:t>Préconisations</a:t>
            </a:r>
          </a:p>
          <a:p>
            <a:r>
              <a:rPr lang="fr-FR" dirty="0"/>
              <a:t>Data sur la filière</a:t>
            </a:r>
          </a:p>
          <a:p>
            <a:r>
              <a:rPr lang="fr-FR" dirty="0"/>
              <a:t>Orientation fléchée/potentielle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1C6F8BA-CC39-978E-5153-B5C4E031B0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663934-D6F9-49A1-BC02-D9F074F1C9C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5418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6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5.sv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3069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95" b="1" i="0">
                <a:solidFill>
                  <a:srgbClr val="1A2950"/>
                </a:solidFill>
                <a:latin typeface="Flama Extrabold"/>
                <a:cs typeface="Flama Extra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11" name="Holder 4">
            <a:extLst>
              <a:ext uri="{FF2B5EF4-FFF2-40B4-BE49-F238E27FC236}">
                <a16:creationId xmlns:a16="http://schemas.microsoft.com/office/drawing/2014/main" id="{57EE8D89-DEC6-9DF4-3C0D-F3263F2D36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042400" y="6391990"/>
            <a:ext cx="914400" cy="24622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600">
                <a:solidFill>
                  <a:srgbClr val="202A4D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852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1551" y="754635"/>
            <a:ext cx="3813981" cy="306921"/>
          </a:xfrm>
        </p:spPr>
        <p:txBody>
          <a:bodyPr lIns="0" tIns="0" rIns="0" bIns="0"/>
          <a:lstStyle>
            <a:lvl1pPr>
              <a:defRPr sz="1995" b="1" i="0">
                <a:solidFill>
                  <a:srgbClr val="1A2950"/>
                </a:solidFill>
                <a:latin typeface="Flama Extrabold"/>
                <a:cs typeface="Flama Extra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13" name="Holder 4">
            <a:extLst>
              <a:ext uri="{FF2B5EF4-FFF2-40B4-BE49-F238E27FC236}">
                <a16:creationId xmlns:a16="http://schemas.microsoft.com/office/drawing/2014/main" id="{3A2C27FA-E9DD-02CF-DF5D-E93B8BDA74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42400" y="6391990"/>
            <a:ext cx="914400" cy="24622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600">
                <a:solidFill>
                  <a:srgbClr val="202A4D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624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que 3">
            <a:extLst>
              <a:ext uri="{FF2B5EF4-FFF2-40B4-BE49-F238E27FC236}">
                <a16:creationId xmlns:a16="http://schemas.microsoft.com/office/drawing/2014/main" id="{8D474662-456E-13AC-9D37-8EF803366A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222179" cy="6858000"/>
          </a:xfrm>
          <a:prstGeom prst="rect">
            <a:avLst/>
          </a:prstGeom>
        </p:spPr>
      </p:pic>
      <p:sp>
        <p:nvSpPr>
          <p:cNvPr id="10" name="Holder 4">
            <a:extLst>
              <a:ext uri="{FF2B5EF4-FFF2-40B4-BE49-F238E27FC236}">
                <a16:creationId xmlns:a16="http://schemas.microsoft.com/office/drawing/2014/main" id="{594180BB-67CE-D24D-B8EE-F132F66576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54385" y="6459294"/>
            <a:ext cx="914400" cy="24622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5CBC95AD-7EDB-F445-D819-626D56F711C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869" y="76200"/>
            <a:ext cx="1334016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807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que 2">
            <a:extLst>
              <a:ext uri="{FF2B5EF4-FFF2-40B4-BE49-F238E27FC236}">
                <a16:creationId xmlns:a16="http://schemas.microsoft.com/office/drawing/2014/main" id="{68AF14F9-2EDC-AE4E-491D-0DE02E38FD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467"/>
            <a:ext cx="12192000" cy="6841067"/>
          </a:xfrm>
          <a:prstGeom prst="rect">
            <a:avLst/>
          </a:prstGeom>
        </p:spPr>
      </p:pic>
      <p:sp>
        <p:nvSpPr>
          <p:cNvPr id="16" name="Holder 4">
            <a:extLst>
              <a:ext uri="{FF2B5EF4-FFF2-40B4-BE49-F238E27FC236}">
                <a16:creationId xmlns:a16="http://schemas.microsoft.com/office/drawing/2014/main" id="{7267C859-81AD-1197-2FA1-9BD889A2EB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42400" y="6391990"/>
            <a:ext cx="914400" cy="24622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2" name="Graphique 1">
            <a:extLst>
              <a:ext uri="{FF2B5EF4-FFF2-40B4-BE49-F238E27FC236}">
                <a16:creationId xmlns:a16="http://schemas.microsoft.com/office/drawing/2014/main" id="{187E2919-A7F7-9321-6ACC-7393FECAF97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78437" y="6172200"/>
            <a:ext cx="2293375" cy="685800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80570602-89B1-1A98-E38C-09911553F88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8000" y="279399"/>
            <a:ext cx="1686560" cy="128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265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que 8">
            <a:extLst>
              <a:ext uri="{FF2B5EF4-FFF2-40B4-BE49-F238E27FC236}">
                <a16:creationId xmlns:a16="http://schemas.microsoft.com/office/drawing/2014/main" id="{238B8043-7430-FE27-F063-349B3CA788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0178" y="0"/>
            <a:ext cx="12222177" cy="6858000"/>
          </a:xfrm>
          <a:prstGeom prst="rect">
            <a:avLst/>
          </a:prstGeom>
        </p:spPr>
      </p:pic>
      <p:sp>
        <p:nvSpPr>
          <p:cNvPr id="15" name="Holder 4">
            <a:extLst>
              <a:ext uri="{FF2B5EF4-FFF2-40B4-BE49-F238E27FC236}">
                <a16:creationId xmlns:a16="http://schemas.microsoft.com/office/drawing/2014/main" id="{95ADFBB1-1F4E-B18D-35FE-B5D32C5AAE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42400" y="6391990"/>
            <a:ext cx="914400" cy="24622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ABB1D7EA-B3DD-991D-AA64-190838F8BFF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78437" y="6172200"/>
            <a:ext cx="2293375" cy="685800"/>
          </a:xfrm>
          <a:prstGeom prst="rect">
            <a:avLst/>
          </a:prstGeom>
        </p:spPr>
      </p:pic>
      <p:pic>
        <p:nvPicPr>
          <p:cNvPr id="3" name="Graphique 2">
            <a:extLst>
              <a:ext uri="{FF2B5EF4-FFF2-40B4-BE49-F238E27FC236}">
                <a16:creationId xmlns:a16="http://schemas.microsoft.com/office/drawing/2014/main" id="{8AC4C287-FE43-D375-513D-B8AB9BD4AC1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5440" y="456305"/>
            <a:ext cx="2702560" cy="205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bg object 18"/>
          <p:cNvSpPr/>
          <p:nvPr/>
        </p:nvSpPr>
        <p:spPr>
          <a:xfrm>
            <a:off x="521273" y="4978343"/>
            <a:ext cx="1791152" cy="1462580"/>
          </a:xfrm>
          <a:custGeom>
            <a:avLst/>
            <a:gdLst/>
            <a:ahLst/>
            <a:cxnLst/>
            <a:rect l="l" t="t" r="r" b="b"/>
            <a:pathLst>
              <a:path w="1570989" h="1612900">
                <a:moveTo>
                  <a:pt x="1570799" y="0"/>
                </a:moveTo>
                <a:lnTo>
                  <a:pt x="0" y="0"/>
                </a:lnTo>
                <a:lnTo>
                  <a:pt x="0" y="1612798"/>
                </a:lnTo>
                <a:lnTo>
                  <a:pt x="1570799" y="1612798"/>
                </a:lnTo>
                <a:lnTo>
                  <a:pt x="15707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2400" dirty="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1550" y="754635"/>
            <a:ext cx="10570849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rgbClr val="1A2950"/>
                </a:solidFill>
                <a:latin typeface="Flama Extrabold"/>
                <a:cs typeface="Flama Extra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1549" y="1577341"/>
            <a:ext cx="1057085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8" name="Holder 4">
            <a:extLst>
              <a:ext uri="{FF2B5EF4-FFF2-40B4-BE49-F238E27FC236}">
                <a16:creationId xmlns:a16="http://schemas.microsoft.com/office/drawing/2014/main" id="{36E0935F-3B0D-FF47-B9F8-D5EC4EC006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42400" y="6391990"/>
            <a:ext cx="914400" cy="24622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600">
                <a:solidFill>
                  <a:srgbClr val="202A4D"/>
                </a:solidFill>
              </a:defRPr>
            </a:lvl1pPr>
          </a:lstStyle>
          <a:p>
            <a:fld id="{B6F15528-21DE-4FAA-801E-634DDDAF4B2B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C8BAE301-AFCE-3C68-A484-81E626B839E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98626" y="6172200"/>
            <a:ext cx="22933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0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>
        <a:defRPr>
          <a:solidFill>
            <a:srgbClr val="202A4D"/>
          </a:solidFill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4579">
        <a:defRPr>
          <a:latin typeface="+mn-lt"/>
          <a:ea typeface="+mn-ea"/>
          <a:cs typeface="+mn-cs"/>
        </a:defRPr>
      </a:lvl2pPr>
      <a:lvl3pPr marL="829157">
        <a:defRPr>
          <a:latin typeface="+mn-lt"/>
          <a:ea typeface="+mn-ea"/>
          <a:cs typeface="+mn-cs"/>
        </a:defRPr>
      </a:lvl3pPr>
      <a:lvl4pPr marL="1243736">
        <a:defRPr>
          <a:latin typeface="+mn-lt"/>
          <a:ea typeface="+mn-ea"/>
          <a:cs typeface="+mn-cs"/>
        </a:defRPr>
      </a:lvl4pPr>
      <a:lvl5pPr marL="1658315">
        <a:defRPr>
          <a:latin typeface="+mn-lt"/>
          <a:ea typeface="+mn-ea"/>
          <a:cs typeface="+mn-cs"/>
        </a:defRPr>
      </a:lvl5pPr>
      <a:lvl6pPr marL="2072894">
        <a:defRPr>
          <a:latin typeface="+mn-lt"/>
          <a:ea typeface="+mn-ea"/>
          <a:cs typeface="+mn-cs"/>
        </a:defRPr>
      </a:lvl6pPr>
      <a:lvl7pPr marL="2487471">
        <a:defRPr>
          <a:latin typeface="+mn-lt"/>
          <a:ea typeface="+mn-ea"/>
          <a:cs typeface="+mn-cs"/>
        </a:defRPr>
      </a:lvl7pPr>
      <a:lvl8pPr marL="2902050">
        <a:defRPr>
          <a:latin typeface="+mn-lt"/>
          <a:ea typeface="+mn-ea"/>
          <a:cs typeface="+mn-cs"/>
        </a:defRPr>
      </a:lvl8pPr>
      <a:lvl9pPr marL="331662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4579">
        <a:defRPr>
          <a:latin typeface="+mn-lt"/>
          <a:ea typeface="+mn-ea"/>
          <a:cs typeface="+mn-cs"/>
        </a:defRPr>
      </a:lvl2pPr>
      <a:lvl3pPr marL="829157">
        <a:defRPr>
          <a:latin typeface="+mn-lt"/>
          <a:ea typeface="+mn-ea"/>
          <a:cs typeface="+mn-cs"/>
        </a:defRPr>
      </a:lvl3pPr>
      <a:lvl4pPr marL="1243736">
        <a:defRPr>
          <a:latin typeface="+mn-lt"/>
          <a:ea typeface="+mn-ea"/>
          <a:cs typeface="+mn-cs"/>
        </a:defRPr>
      </a:lvl4pPr>
      <a:lvl5pPr marL="1658315">
        <a:defRPr>
          <a:latin typeface="+mn-lt"/>
          <a:ea typeface="+mn-ea"/>
          <a:cs typeface="+mn-cs"/>
        </a:defRPr>
      </a:lvl5pPr>
      <a:lvl6pPr marL="2072894">
        <a:defRPr>
          <a:latin typeface="+mn-lt"/>
          <a:ea typeface="+mn-ea"/>
          <a:cs typeface="+mn-cs"/>
        </a:defRPr>
      </a:lvl6pPr>
      <a:lvl7pPr marL="2487471">
        <a:defRPr>
          <a:latin typeface="+mn-lt"/>
          <a:ea typeface="+mn-ea"/>
          <a:cs typeface="+mn-cs"/>
        </a:defRPr>
      </a:lvl7pPr>
      <a:lvl8pPr marL="2902050">
        <a:defRPr>
          <a:latin typeface="+mn-lt"/>
          <a:ea typeface="+mn-ea"/>
          <a:cs typeface="+mn-cs"/>
        </a:defRPr>
      </a:lvl8pPr>
      <a:lvl9pPr marL="3316629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pixabay.com/fr/cible-observations-2486526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4544832-D9E1-F1D8-5B7A-4DE883C59464}"/>
              </a:ext>
            </a:extLst>
          </p:cNvPr>
          <p:cNvSpPr txBox="1"/>
          <p:nvPr/>
        </p:nvSpPr>
        <p:spPr>
          <a:xfrm>
            <a:off x="5107877" y="1438989"/>
            <a:ext cx="6550724" cy="24780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 algn="ctr" defTabSz="1219170">
              <a:defRPr/>
            </a:pPr>
            <a:r>
              <a:rPr lang="fr-FR" sz="2800" b="1" dirty="0">
                <a:solidFill>
                  <a:schemeClr val="bg1"/>
                </a:solidFill>
              </a:rPr>
              <a:t>Diagnostic de Diversification vers la Filière Nucléaire</a:t>
            </a:r>
          </a:p>
          <a:p>
            <a:pPr lvl="0" algn="ctr" defTabSz="1219170">
              <a:defRPr/>
            </a:pPr>
            <a:endParaRPr kumimoji="0" lang="fr-FR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  <a:p>
            <a:pPr lvl="0" algn="ctr" defTabSz="1219170">
              <a:defRPr/>
            </a:pPr>
            <a:endParaRPr lang="fr-FR" sz="2800" b="1" kern="0" dirty="0">
              <a:solidFill>
                <a:schemeClr val="bg1"/>
              </a:solidFill>
              <a:latin typeface="FlamaBlack" pitchFamily="2" charset="77"/>
            </a:endParaRPr>
          </a:p>
          <a:p>
            <a:pPr algn="ctr" defTabSz="1219170">
              <a:defRPr/>
            </a:pPr>
            <a:r>
              <a:rPr lang="fr-FR" sz="3600" b="1" kern="0" dirty="0">
                <a:solidFill>
                  <a:srgbClr val="FFFFFF"/>
                </a:solidFill>
                <a:latin typeface="Avenir" panose="02000503020000020003" pitchFamily="2" charset="0"/>
              </a:rPr>
              <a:t>Entreprise *********************</a:t>
            </a:r>
          </a:p>
          <a:p>
            <a:pPr lvl="0" algn="ctr" defTabSz="1219170">
              <a:defRPr/>
            </a:pPr>
            <a:endParaRPr kumimoji="0" lang="fr-FR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C1900B77-2814-9737-58D0-36CB897C6409}"/>
              </a:ext>
            </a:extLst>
          </p:cNvPr>
          <p:cNvCxnSpPr>
            <a:cxnSpLocks/>
          </p:cNvCxnSpPr>
          <p:nvPr/>
        </p:nvCxnSpPr>
        <p:spPr>
          <a:xfrm flipH="1">
            <a:off x="7009413" y="2712671"/>
            <a:ext cx="274765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>
            <a:extLst>
              <a:ext uri="{FF2B5EF4-FFF2-40B4-BE49-F238E27FC236}">
                <a16:creationId xmlns:a16="http://schemas.microsoft.com/office/drawing/2014/main" id="{53641F51-C654-BF02-E710-A8F8D1CEBA2C}"/>
              </a:ext>
            </a:extLst>
          </p:cNvPr>
          <p:cNvSpPr txBox="1"/>
          <p:nvPr/>
        </p:nvSpPr>
        <p:spPr>
          <a:xfrm>
            <a:off x="3851564" y="4634345"/>
            <a:ext cx="7624451" cy="18823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67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" panose="02000503020000020003" pitchFamily="2" charset="0"/>
                <a:ea typeface="+mn-ea"/>
                <a:cs typeface="+mn-cs"/>
              </a:rPr>
              <a:t>Nom collaborateur et Date </a:t>
            </a:r>
          </a:p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67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" panose="02000503020000020003" pitchFamily="2" charset="0"/>
              <a:ea typeface="+mn-ea"/>
              <a:cs typeface="+mn-cs"/>
            </a:endParaRP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1A35D0B-C08F-44DD-BEF6-0E957DB31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E899CDB-912A-5BA4-DE44-8ACF7DCCE056}"/>
              </a:ext>
            </a:extLst>
          </p:cNvPr>
          <p:cNvSpPr txBox="1"/>
          <p:nvPr/>
        </p:nvSpPr>
        <p:spPr>
          <a:xfrm>
            <a:off x="290944" y="2657252"/>
            <a:ext cx="2915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NUCLEABOOST</a:t>
            </a:r>
          </a:p>
        </p:txBody>
      </p:sp>
    </p:spTree>
    <p:extLst>
      <p:ext uri="{BB962C8B-B14F-4D97-AF65-F5344CB8AC3E}">
        <p14:creationId xmlns:p14="http://schemas.microsoft.com/office/powerpoint/2010/main" val="1503491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C691C9-B7F6-E703-C772-FEE7268C4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1478736-58C4-894C-E3B4-92BCFDAD81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3A4B66E-0401-5913-CC15-5FFF8BC1CA7D}"/>
              </a:ext>
            </a:extLst>
          </p:cNvPr>
          <p:cNvSpPr txBox="1"/>
          <p:nvPr/>
        </p:nvSpPr>
        <p:spPr>
          <a:xfrm>
            <a:off x="6096000" y="3167390"/>
            <a:ext cx="5133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ANALYSE EXTERNE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D70B200-E2C6-03A6-998F-0EBC85C4A49C}"/>
              </a:ext>
            </a:extLst>
          </p:cNvPr>
          <p:cNvSpPr txBox="1"/>
          <p:nvPr/>
        </p:nvSpPr>
        <p:spPr>
          <a:xfrm>
            <a:off x="290944" y="2657252"/>
            <a:ext cx="2915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NUCLEABOOST</a:t>
            </a:r>
          </a:p>
        </p:txBody>
      </p:sp>
    </p:spTree>
    <p:extLst>
      <p:ext uri="{BB962C8B-B14F-4D97-AF65-F5344CB8AC3E}">
        <p14:creationId xmlns:p14="http://schemas.microsoft.com/office/powerpoint/2010/main" val="1640911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2DC06AE-5BCA-C33A-5BDC-524A5AEEB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7637D41-13A4-8DDA-38EA-D19FDB7015FD}"/>
              </a:ext>
            </a:extLst>
          </p:cNvPr>
          <p:cNvSpPr txBox="1"/>
          <p:nvPr/>
        </p:nvSpPr>
        <p:spPr>
          <a:xfrm>
            <a:off x="3325091" y="1911927"/>
            <a:ext cx="64423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structure du marché</a:t>
            </a:r>
          </a:p>
          <a:p>
            <a:endParaRPr lang="fr-FR" dirty="0"/>
          </a:p>
          <a:p>
            <a:r>
              <a:rPr lang="fr-FR" dirty="0"/>
              <a:t>Les déterminants du marché</a:t>
            </a:r>
          </a:p>
          <a:p>
            <a:r>
              <a:rPr lang="fr-FR" dirty="0"/>
              <a:t>Focus dépenses R&amp;D</a:t>
            </a:r>
          </a:p>
          <a:p>
            <a:endParaRPr lang="fr-FR" dirty="0"/>
          </a:p>
          <a:p>
            <a:r>
              <a:rPr lang="fr-FR" dirty="0"/>
              <a:t>Intensité concurrentielle</a:t>
            </a:r>
          </a:p>
          <a:p>
            <a:endParaRPr lang="fr-FR" dirty="0"/>
          </a:p>
          <a:p>
            <a:r>
              <a:rPr lang="fr-FR" dirty="0"/>
              <a:t>tendances et enjeux du secteur</a:t>
            </a:r>
          </a:p>
          <a:p>
            <a:endParaRPr lang="fr-FR" dirty="0"/>
          </a:p>
          <a:p>
            <a:r>
              <a:rPr lang="fr-FR" dirty="0"/>
              <a:t>synthèse : des facteurs clé de succès</a:t>
            </a:r>
          </a:p>
        </p:txBody>
      </p:sp>
    </p:spTree>
    <p:extLst>
      <p:ext uri="{BB962C8B-B14F-4D97-AF65-F5344CB8AC3E}">
        <p14:creationId xmlns:p14="http://schemas.microsoft.com/office/powerpoint/2010/main" val="1696908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8ED69-0F6E-3974-218F-6D86EAE79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77CBFB3-59C4-8D1F-8D9B-71A60F641F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A74FE46-8112-8F91-EC73-237DA8E0C15D}"/>
              </a:ext>
            </a:extLst>
          </p:cNvPr>
          <p:cNvSpPr txBox="1"/>
          <p:nvPr/>
        </p:nvSpPr>
        <p:spPr>
          <a:xfrm>
            <a:off x="6096000" y="3167390"/>
            <a:ext cx="5133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ANALYSE INTERNE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030BE2E-8457-7FC8-0CBA-117BCD9D9E4E}"/>
              </a:ext>
            </a:extLst>
          </p:cNvPr>
          <p:cNvSpPr txBox="1"/>
          <p:nvPr/>
        </p:nvSpPr>
        <p:spPr>
          <a:xfrm>
            <a:off x="290944" y="2657252"/>
            <a:ext cx="2915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NUCLEABOOST</a:t>
            </a:r>
          </a:p>
        </p:txBody>
      </p:sp>
    </p:spTree>
    <p:extLst>
      <p:ext uri="{BB962C8B-B14F-4D97-AF65-F5344CB8AC3E}">
        <p14:creationId xmlns:p14="http://schemas.microsoft.com/office/powerpoint/2010/main" val="2626579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312D0CD-C927-19F7-F52E-7588EF34F0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9C076C1-8584-E79C-6FC5-9072476724A6}"/>
              </a:ext>
            </a:extLst>
          </p:cNvPr>
          <p:cNvSpPr txBox="1"/>
          <p:nvPr/>
        </p:nvSpPr>
        <p:spPr>
          <a:xfrm>
            <a:off x="3019424" y="503959"/>
            <a:ext cx="82010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Performance financière</a:t>
            </a:r>
          </a:p>
          <a:p>
            <a:r>
              <a:rPr lang="fr-FR" dirty="0"/>
              <a:t>Analyse 360°</a:t>
            </a:r>
          </a:p>
          <a:p>
            <a:r>
              <a:rPr lang="fr-FR" dirty="0"/>
              <a:t>On peut aussi faire sous format tableau </a:t>
            </a:r>
          </a:p>
          <a:p>
            <a:r>
              <a:rPr lang="fr-FR" dirty="0"/>
              <a:t>Thématique/constat/évaluation-Impact</a:t>
            </a:r>
          </a:p>
          <a:p>
            <a:endParaRPr lang="fr-FR" dirty="0"/>
          </a:p>
          <a:p>
            <a:r>
              <a:rPr lang="fr-FR" dirty="0"/>
              <a:t>Intégration digipilote possible avec évaluation et cartographie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360° = </a:t>
            </a:r>
            <a:r>
              <a:rPr lang="fr-FR" dirty="0" err="1"/>
              <a:t>scoring</a:t>
            </a:r>
            <a:r>
              <a:rPr lang="fr-FR" dirty="0"/>
              <a:t> de maturité (utilisé par la Normandie)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Intégrer </a:t>
            </a:r>
            <a:r>
              <a:rPr lang="fr-FR" dirty="0" err="1"/>
              <a:t>diag</a:t>
            </a:r>
            <a:r>
              <a:rPr lang="fr-FR" dirty="0"/>
              <a:t> Achats digipilote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Intégrer </a:t>
            </a:r>
            <a:r>
              <a:rPr lang="fr-FR" dirty="0" err="1"/>
              <a:t>diag</a:t>
            </a:r>
            <a:r>
              <a:rPr lang="fr-FR" dirty="0"/>
              <a:t> RSE digipilote</a:t>
            </a:r>
          </a:p>
          <a:p>
            <a:r>
              <a:rPr lang="fr-FR" dirty="0"/>
              <a:t>Cela peut être des conditionnels à ouvrir ou pas en fonction des réponses si trop évasifs il faut proposer le </a:t>
            </a:r>
            <a:r>
              <a:rPr lang="fr-FR" dirty="0" err="1"/>
              <a:t>diag</a:t>
            </a:r>
            <a:r>
              <a:rPr lang="fr-FR" dirty="0"/>
              <a:t> spécifique =&gt; fléchage des programmes CPE</a:t>
            </a:r>
          </a:p>
          <a:p>
            <a:endParaRPr lang="fr-FR" dirty="0"/>
          </a:p>
          <a:p>
            <a:r>
              <a:rPr lang="fr-FR" dirty="0"/>
              <a:t>Conclusion et plan d’actions:</a:t>
            </a:r>
          </a:p>
          <a:p>
            <a:pPr marL="285750" indent="-285750">
              <a:buFontTx/>
              <a:buChar char="-"/>
            </a:pPr>
            <a:r>
              <a:rPr lang="fr-FR" dirty="0"/>
              <a:t>Marchés cible par entreprise</a:t>
            </a:r>
          </a:p>
          <a:p>
            <a:pPr marL="285750" indent="-285750">
              <a:buFontTx/>
              <a:buChar char="-"/>
            </a:pPr>
            <a:r>
              <a:rPr lang="fr-FR" dirty="0"/>
              <a:t>Performance du modèle éco actuel et stratégie</a:t>
            </a:r>
          </a:p>
          <a:p>
            <a:pPr marL="285750" indent="-285750">
              <a:buFontTx/>
              <a:buChar char="-"/>
            </a:pPr>
            <a:r>
              <a:rPr lang="fr-FR" dirty="0"/>
              <a:t>Actions prioritaires et ressources mobilisable</a:t>
            </a:r>
          </a:p>
        </p:txBody>
      </p:sp>
    </p:spTree>
    <p:extLst>
      <p:ext uri="{BB962C8B-B14F-4D97-AF65-F5344CB8AC3E}">
        <p14:creationId xmlns:p14="http://schemas.microsoft.com/office/powerpoint/2010/main" val="3926960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09138-7CD6-DEF3-42F3-60AFBA8A5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1A1F296-4CE4-1DF1-916F-92287FDC80EA}"/>
              </a:ext>
            </a:extLst>
          </p:cNvPr>
          <p:cNvSpPr/>
          <p:nvPr/>
        </p:nvSpPr>
        <p:spPr>
          <a:xfrm>
            <a:off x="2019636" y="495723"/>
            <a:ext cx="1959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Diagnostic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DF9A03E-B40D-C8EB-D653-DD752E61AEAD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23AB01CB-F5FB-E9D4-0CD4-3481470D0E79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D62114F-3266-BF5D-F1CB-C321B4CEB361}"/>
              </a:ext>
            </a:extLst>
          </p:cNvPr>
          <p:cNvSpPr txBox="1"/>
          <p:nvPr/>
        </p:nvSpPr>
        <p:spPr>
          <a:xfrm>
            <a:off x="4253065" y="2763982"/>
            <a:ext cx="6005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Diagramme radar en toile par thématique pour représenter la maturité de l'Enterprise sur les différentes thématiques : </a:t>
            </a:r>
          </a:p>
          <a:p>
            <a:r>
              <a:rPr lang="fr-FR" dirty="0"/>
              <a:t>Financière et exigences de la norme/DO…</a:t>
            </a:r>
          </a:p>
        </p:txBody>
      </p:sp>
    </p:spTree>
    <p:extLst>
      <p:ext uri="{BB962C8B-B14F-4D97-AF65-F5344CB8AC3E}">
        <p14:creationId xmlns:p14="http://schemas.microsoft.com/office/powerpoint/2010/main" val="3803119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66096-F04C-5D37-E7C3-F4425B7CF0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85760B7-C13C-8161-132F-4BF2DC7BAD4B}"/>
              </a:ext>
            </a:extLst>
          </p:cNvPr>
          <p:cNvSpPr/>
          <p:nvPr/>
        </p:nvSpPr>
        <p:spPr>
          <a:xfrm>
            <a:off x="2019636" y="495723"/>
            <a:ext cx="1959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Diagnostic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07F46E8-9199-D7C6-5797-BD02163ED1AF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CDEBDF57-458E-DBC2-E82E-4F50DDECAE17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D7CC6A9-04BA-2E4A-CD47-68F4DFB46D0D}"/>
              </a:ext>
            </a:extLst>
          </p:cNvPr>
          <p:cNvSpPr txBox="1"/>
          <p:nvPr/>
        </p:nvSpPr>
        <p:spPr>
          <a:xfrm>
            <a:off x="3054927" y="1893792"/>
            <a:ext cx="610985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Radar de maturité (</a:t>
            </a:r>
            <a:r>
              <a:rPr lang="fr-FR" b="1" dirty="0" err="1"/>
              <a:t>scoring</a:t>
            </a:r>
            <a:r>
              <a:rPr lang="fr-FR" b="1" dirty="0"/>
              <a:t> thématique)</a:t>
            </a:r>
          </a:p>
          <a:p>
            <a:r>
              <a:rPr lang="fr-FR" dirty="0"/>
              <a:t>Axes : stratégie, marché, offre, certifications, RH, sûreté, radioprotection, sécurité, finances, gouvernance.</a:t>
            </a:r>
          </a:p>
          <a:p>
            <a:r>
              <a:rPr lang="fr-FR" dirty="0"/>
              <a:t>Échelle 1 à 5 (situation actuelle vs cible attendue).</a:t>
            </a:r>
          </a:p>
          <a:p>
            <a:r>
              <a:rPr lang="fr-FR" dirty="0"/>
              <a:t>Visuel : radar / toile d’araignée.</a:t>
            </a:r>
            <a:br>
              <a:rPr lang="fr-FR" dirty="0"/>
            </a:br>
            <a:r>
              <a:rPr lang="fr-FR" dirty="0"/>
              <a:t>👉 Permet de visualiser immédiatement où se situent les écarts majeurs.</a:t>
            </a:r>
          </a:p>
          <a:p>
            <a:endParaRPr lang="fr-FR" dirty="0"/>
          </a:p>
          <a:p>
            <a:r>
              <a:rPr lang="fr-FR" dirty="0" err="1"/>
              <a:t>Scoring</a:t>
            </a:r>
            <a:r>
              <a:rPr lang="fr-FR" dirty="0"/>
              <a:t> recherchés : voir grille analyse complète</a:t>
            </a:r>
          </a:p>
        </p:txBody>
      </p:sp>
    </p:spTree>
    <p:extLst>
      <p:ext uri="{BB962C8B-B14F-4D97-AF65-F5344CB8AC3E}">
        <p14:creationId xmlns:p14="http://schemas.microsoft.com/office/powerpoint/2010/main" val="3004833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57DCF-8D27-6522-66DD-1E500C48F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F539461-0FC3-5CC1-AC2F-F8D91F1DF71B}"/>
              </a:ext>
            </a:extLst>
          </p:cNvPr>
          <p:cNvSpPr/>
          <p:nvPr/>
        </p:nvSpPr>
        <p:spPr>
          <a:xfrm>
            <a:off x="2019636" y="495723"/>
            <a:ext cx="1959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Diagnostic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AC29BEE-162A-7A62-4AEB-886CF999E707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0C2F77E7-FC2D-33E9-B619-3ED65A262EC4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E5E7FBF-A2E6-EB33-36A5-E24CEC6D58C3}"/>
              </a:ext>
            </a:extLst>
          </p:cNvPr>
          <p:cNvSpPr txBox="1"/>
          <p:nvPr/>
        </p:nvSpPr>
        <p:spPr>
          <a:xfrm>
            <a:off x="3449781" y="2422737"/>
            <a:ext cx="610985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Gap </a:t>
            </a:r>
            <a:r>
              <a:rPr lang="fr-FR" b="1" dirty="0" err="1"/>
              <a:t>analysis</a:t>
            </a:r>
            <a:endParaRPr lang="fr-FR" b="1" dirty="0"/>
          </a:p>
          <a:p>
            <a:r>
              <a:rPr lang="fr-FR" dirty="0"/>
              <a:t>Tableau ou graphique à barres : </a:t>
            </a:r>
            <a:r>
              <a:rPr lang="fr-FR" b="1" dirty="0"/>
              <a:t>Exigences filière nucléaire</a:t>
            </a:r>
            <a:r>
              <a:rPr lang="fr-FR" dirty="0"/>
              <a:t> vs </a:t>
            </a:r>
            <a:r>
              <a:rPr lang="fr-FR" b="1" dirty="0"/>
              <a:t>situation de l’entreprise</a:t>
            </a:r>
            <a:r>
              <a:rPr lang="fr-FR" dirty="0"/>
              <a:t>.</a:t>
            </a:r>
          </a:p>
          <a:p>
            <a:r>
              <a:rPr lang="fr-FR" dirty="0"/>
              <a:t>Exemple :</a:t>
            </a:r>
          </a:p>
          <a:p>
            <a:pPr lvl="1"/>
            <a:r>
              <a:rPr lang="fr-FR" dirty="0"/>
              <a:t>ISO 9001 → En place ✅</a:t>
            </a:r>
          </a:p>
          <a:p>
            <a:pPr lvl="1"/>
            <a:r>
              <a:rPr lang="fr-FR" dirty="0"/>
              <a:t>ISO 19443 → Non engagé ❌</a:t>
            </a:r>
          </a:p>
          <a:p>
            <a:pPr lvl="1"/>
            <a:r>
              <a:rPr lang="fr-FR" dirty="0"/>
              <a:t>CEFRI → En réflexion ⚠️</a:t>
            </a:r>
            <a:br>
              <a:rPr lang="fr-FR" dirty="0"/>
            </a:br>
            <a:r>
              <a:rPr lang="fr-FR" dirty="0"/>
              <a:t>👉 Montre clairement les manques et priorités.</a:t>
            </a:r>
          </a:p>
          <a:p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2981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61EEB8-AE20-4D1A-B250-2D2F16F75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FF14007-681D-B94A-5CF9-C5DE8371D666}"/>
              </a:ext>
            </a:extLst>
          </p:cNvPr>
          <p:cNvSpPr/>
          <p:nvPr/>
        </p:nvSpPr>
        <p:spPr>
          <a:xfrm>
            <a:off x="2019636" y="495723"/>
            <a:ext cx="7521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SWOT de l’entreprise vers la diversification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31C017C-E9D3-9280-6858-0585A29279F4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A9DC3990-FBE8-301C-CD45-B4815DE4A7D5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912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6872E-9E13-C44E-39E7-EFBD163C0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2C784B-7E4C-F69B-90B5-5D6D3FFFA31B}"/>
              </a:ext>
            </a:extLst>
          </p:cNvPr>
          <p:cNvSpPr/>
          <p:nvPr/>
        </p:nvSpPr>
        <p:spPr>
          <a:xfrm>
            <a:off x="2019636" y="495723"/>
            <a:ext cx="5437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Synthèse des forces identifiées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32415B0-4C9A-3AD4-5DD2-3E5F2E84AE03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B26BD1E0-6731-F8EB-F50D-BA0BA4A90D32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196F4C4-0051-57C3-0BDB-F59AA86833A4}"/>
              </a:ext>
            </a:extLst>
          </p:cNvPr>
          <p:cNvSpPr txBox="1">
            <a:spLocks/>
          </p:cNvSpPr>
          <p:nvPr/>
        </p:nvSpPr>
        <p:spPr>
          <a:xfrm>
            <a:off x="3754749" y="2687081"/>
            <a:ext cx="10570851" cy="110799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14579">
              <a:defRPr>
                <a:latin typeface="+mn-lt"/>
                <a:ea typeface="+mn-ea"/>
                <a:cs typeface="+mn-cs"/>
              </a:defRPr>
            </a:lvl2pPr>
            <a:lvl3pPr marL="829157">
              <a:defRPr>
                <a:latin typeface="+mn-lt"/>
                <a:ea typeface="+mn-ea"/>
                <a:cs typeface="+mn-cs"/>
              </a:defRPr>
            </a:lvl3pPr>
            <a:lvl4pPr marL="1243736">
              <a:defRPr>
                <a:latin typeface="+mn-lt"/>
                <a:ea typeface="+mn-ea"/>
                <a:cs typeface="+mn-cs"/>
              </a:defRPr>
            </a:lvl4pPr>
            <a:lvl5pPr marL="1658315">
              <a:defRPr>
                <a:latin typeface="+mn-lt"/>
                <a:ea typeface="+mn-ea"/>
                <a:cs typeface="+mn-cs"/>
              </a:defRPr>
            </a:lvl5pPr>
            <a:lvl6pPr marL="2072894">
              <a:defRPr>
                <a:latin typeface="+mn-lt"/>
                <a:ea typeface="+mn-ea"/>
                <a:cs typeface="+mn-cs"/>
              </a:defRPr>
            </a:lvl6pPr>
            <a:lvl7pPr marL="2487471">
              <a:defRPr>
                <a:latin typeface="+mn-lt"/>
                <a:ea typeface="+mn-ea"/>
                <a:cs typeface="+mn-cs"/>
              </a:defRPr>
            </a:lvl7pPr>
            <a:lvl8pPr marL="2902050">
              <a:defRPr>
                <a:latin typeface="+mn-lt"/>
                <a:ea typeface="+mn-ea"/>
                <a:cs typeface="+mn-cs"/>
              </a:defRPr>
            </a:lvl8pPr>
            <a:lvl9pPr marL="3316629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fr-FR" kern="0">
                <a:solidFill>
                  <a:sysClr val="windowText" lastClr="000000"/>
                </a:solidFill>
              </a:rPr>
              <a:t>Compétences transférables issues d'autres secteurs exigeants</a:t>
            </a:r>
          </a:p>
          <a:p>
            <a:r>
              <a:rPr lang="fr-FR" kern="0">
                <a:solidFill>
                  <a:sysClr val="windowText" lastClr="000000"/>
                </a:solidFill>
              </a:rPr>
              <a:t>Volonté de diversification clairement exprimée</a:t>
            </a:r>
          </a:p>
          <a:p>
            <a:r>
              <a:rPr lang="fr-FR" kern="0">
                <a:solidFill>
                  <a:sysClr val="windowText" lastClr="000000"/>
                </a:solidFill>
              </a:rPr>
              <a:t>Premiers contacts ou références dans le nucléaire</a:t>
            </a:r>
          </a:p>
          <a:p>
            <a:r>
              <a:rPr lang="fr-FR" kern="0">
                <a:solidFill>
                  <a:sysClr val="windowText" lastClr="000000"/>
                </a:solidFill>
              </a:rPr>
              <a:t>Capacité d’adaptation prouvée dans l’historique de l’entreprise</a:t>
            </a:r>
          </a:p>
        </p:txBody>
      </p:sp>
    </p:spTree>
    <p:extLst>
      <p:ext uri="{BB962C8B-B14F-4D97-AF65-F5344CB8AC3E}">
        <p14:creationId xmlns:p14="http://schemas.microsoft.com/office/powerpoint/2010/main" val="141608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C9290-06CA-92C4-B858-2D83C09C7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BC1978B-F104-1BB1-D6E3-6A14EEDD21DF}"/>
              </a:ext>
            </a:extLst>
          </p:cNvPr>
          <p:cNvSpPr/>
          <p:nvPr/>
        </p:nvSpPr>
        <p:spPr>
          <a:xfrm>
            <a:off x="2019636" y="495723"/>
            <a:ext cx="6545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Points de vigilance &amp; écarts identifiés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BA3A3BF-CA68-141B-8EA0-2EEE3F777DD4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573CEFC1-B58A-D40B-0F3F-E309389C84BC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5EEDE11-F4C3-F5B1-C209-FB88A241CB8D}"/>
              </a:ext>
            </a:extLst>
          </p:cNvPr>
          <p:cNvSpPr txBox="1">
            <a:spLocks/>
          </p:cNvSpPr>
          <p:nvPr/>
        </p:nvSpPr>
        <p:spPr>
          <a:xfrm>
            <a:off x="3962567" y="2875002"/>
            <a:ext cx="10570851" cy="110799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14579">
              <a:defRPr>
                <a:latin typeface="+mn-lt"/>
                <a:ea typeface="+mn-ea"/>
                <a:cs typeface="+mn-cs"/>
              </a:defRPr>
            </a:lvl2pPr>
            <a:lvl3pPr marL="829157">
              <a:defRPr>
                <a:latin typeface="+mn-lt"/>
                <a:ea typeface="+mn-ea"/>
                <a:cs typeface="+mn-cs"/>
              </a:defRPr>
            </a:lvl3pPr>
            <a:lvl4pPr marL="1243736">
              <a:defRPr>
                <a:latin typeface="+mn-lt"/>
                <a:ea typeface="+mn-ea"/>
                <a:cs typeface="+mn-cs"/>
              </a:defRPr>
            </a:lvl4pPr>
            <a:lvl5pPr marL="1658315">
              <a:defRPr>
                <a:latin typeface="+mn-lt"/>
                <a:ea typeface="+mn-ea"/>
                <a:cs typeface="+mn-cs"/>
              </a:defRPr>
            </a:lvl5pPr>
            <a:lvl6pPr marL="2072894">
              <a:defRPr>
                <a:latin typeface="+mn-lt"/>
                <a:ea typeface="+mn-ea"/>
                <a:cs typeface="+mn-cs"/>
              </a:defRPr>
            </a:lvl6pPr>
            <a:lvl7pPr marL="2487471">
              <a:defRPr>
                <a:latin typeface="+mn-lt"/>
                <a:ea typeface="+mn-ea"/>
                <a:cs typeface="+mn-cs"/>
              </a:defRPr>
            </a:lvl7pPr>
            <a:lvl8pPr marL="2902050">
              <a:defRPr>
                <a:latin typeface="+mn-lt"/>
                <a:ea typeface="+mn-ea"/>
                <a:cs typeface="+mn-cs"/>
              </a:defRPr>
            </a:lvl8pPr>
            <a:lvl9pPr marL="3316629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fr-FR" kern="0">
                <a:solidFill>
                  <a:sysClr val="windowText" lastClr="000000"/>
                </a:solidFill>
              </a:rPr>
              <a:t>Culture nucléaire encore peu développée (sûreté, radioprotection)</a:t>
            </a:r>
          </a:p>
          <a:p>
            <a:r>
              <a:rPr lang="fr-FR" kern="0">
                <a:solidFill>
                  <a:sysClr val="windowText" lastClr="000000"/>
                </a:solidFill>
              </a:rPr>
              <a:t>Manque de certifications clés (CEFRI, ISO 19443, etc.)</a:t>
            </a:r>
          </a:p>
          <a:p>
            <a:r>
              <a:rPr lang="fr-FR" kern="0">
                <a:solidFill>
                  <a:sysClr val="windowText" lastClr="000000"/>
                </a:solidFill>
              </a:rPr>
              <a:t>Offre pas encore calibrée pour le marché nucléaire</a:t>
            </a:r>
          </a:p>
          <a:p>
            <a:r>
              <a:rPr lang="fr-FR" kern="0">
                <a:solidFill>
                  <a:sysClr val="windowText" lastClr="000000"/>
                </a:solidFill>
              </a:rPr>
              <a:t>Absence de structuration commerciale dédiée à la filière</a:t>
            </a:r>
          </a:p>
        </p:txBody>
      </p:sp>
    </p:spTree>
    <p:extLst>
      <p:ext uri="{BB962C8B-B14F-4D97-AF65-F5344CB8AC3E}">
        <p14:creationId xmlns:p14="http://schemas.microsoft.com/office/powerpoint/2010/main" val="3891890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70DAA01-4C57-D51B-118B-71ABD787B7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4BFF0E2-5343-4E71-988F-56384FC1279A}"/>
              </a:ext>
            </a:extLst>
          </p:cNvPr>
          <p:cNvSpPr txBox="1"/>
          <p:nvPr/>
        </p:nvSpPr>
        <p:spPr>
          <a:xfrm>
            <a:off x="3304309" y="1808018"/>
            <a:ext cx="6296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SOMMAIRE</a:t>
            </a:r>
          </a:p>
        </p:txBody>
      </p:sp>
    </p:spTree>
    <p:extLst>
      <p:ext uri="{BB962C8B-B14F-4D97-AF65-F5344CB8AC3E}">
        <p14:creationId xmlns:p14="http://schemas.microsoft.com/office/powerpoint/2010/main" val="7687262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AC426E-B21A-E3A6-B94C-FA73EEA16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1742A2-CA7A-3E7D-945E-AD4F984DD732}"/>
              </a:ext>
            </a:extLst>
          </p:cNvPr>
          <p:cNvSpPr/>
          <p:nvPr/>
        </p:nvSpPr>
        <p:spPr>
          <a:xfrm>
            <a:off x="2019636" y="495723"/>
            <a:ext cx="3539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Synthèse des écarts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7822C1E-1F7C-7C7A-7D8D-2205C67D6200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D5A54640-12B6-2D99-64FC-D99027EE1B99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E1C7311-1015-A552-1415-DA126A450ACC}"/>
              </a:ext>
            </a:extLst>
          </p:cNvPr>
          <p:cNvSpPr txBox="1"/>
          <p:nvPr/>
        </p:nvSpPr>
        <p:spPr>
          <a:xfrm>
            <a:off x="4253065" y="2763982"/>
            <a:ext cx="7530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/>
              <a:t>🔷 3. Barres ou colonnes empilées</a:t>
            </a:r>
          </a:p>
          <a:p>
            <a:r>
              <a:rPr lang="fr-FR" b="1"/>
              <a:t>📌 Idéal pour : Comparer les scores par thématique</a:t>
            </a:r>
          </a:p>
          <a:p>
            <a:r>
              <a:rPr lang="fr-FR"/>
              <a:t>Tu peux regrouper les scores de 3 ou 4 grandes familles : Gouvernance, Technique, RH, Commercial</a:t>
            </a:r>
          </a:p>
          <a:p>
            <a:r>
              <a:rPr lang="fr-FR"/>
              <a:t>Affiche des barres colorées avec une légende claire</a:t>
            </a:r>
          </a:p>
          <a:p>
            <a:r>
              <a:rPr lang="fr-FR"/>
              <a:t>👉 À mettre dans la partie “Synthèse des écarts”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768835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90FB09-851D-6889-BF29-F141D174C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96DF90-3AC1-D73F-16AE-F9ABDEA52A7B}"/>
              </a:ext>
            </a:extLst>
          </p:cNvPr>
          <p:cNvSpPr/>
          <p:nvPr/>
        </p:nvSpPr>
        <p:spPr>
          <a:xfrm>
            <a:off x="2019636" y="495723"/>
            <a:ext cx="66239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Méthodologie d’approche de la filière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3C3F5434-FB43-7D5B-F56C-4730A9EB864C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A266C12C-B05F-F061-1E78-4AADD8A7D372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EEA3BBE-8B5B-1FBA-1E46-A11F2C2DEE7E}"/>
              </a:ext>
            </a:extLst>
          </p:cNvPr>
          <p:cNvSpPr txBox="1">
            <a:spLocks/>
          </p:cNvSpPr>
          <p:nvPr/>
        </p:nvSpPr>
        <p:spPr>
          <a:xfrm>
            <a:off x="810574" y="2065385"/>
            <a:ext cx="10570851" cy="276999"/>
          </a:xfrm>
          <a:prstGeom prst="rect">
            <a:avLst/>
          </a:prstGeom>
        </p:spPr>
        <p:txBody>
          <a:bodyPr>
            <a:no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14579">
              <a:defRPr>
                <a:latin typeface="+mn-lt"/>
                <a:ea typeface="+mn-ea"/>
                <a:cs typeface="+mn-cs"/>
              </a:defRPr>
            </a:lvl2pPr>
            <a:lvl3pPr marL="829157">
              <a:defRPr>
                <a:latin typeface="+mn-lt"/>
                <a:ea typeface="+mn-ea"/>
                <a:cs typeface="+mn-cs"/>
              </a:defRPr>
            </a:lvl3pPr>
            <a:lvl4pPr marL="1243736">
              <a:defRPr>
                <a:latin typeface="+mn-lt"/>
                <a:ea typeface="+mn-ea"/>
                <a:cs typeface="+mn-cs"/>
              </a:defRPr>
            </a:lvl4pPr>
            <a:lvl5pPr marL="1658315">
              <a:defRPr>
                <a:latin typeface="+mn-lt"/>
                <a:ea typeface="+mn-ea"/>
                <a:cs typeface="+mn-cs"/>
              </a:defRPr>
            </a:lvl5pPr>
            <a:lvl6pPr marL="2072894">
              <a:defRPr>
                <a:latin typeface="+mn-lt"/>
                <a:ea typeface="+mn-ea"/>
                <a:cs typeface="+mn-cs"/>
              </a:defRPr>
            </a:lvl6pPr>
            <a:lvl7pPr marL="2487471">
              <a:defRPr>
                <a:latin typeface="+mn-lt"/>
                <a:ea typeface="+mn-ea"/>
                <a:cs typeface="+mn-cs"/>
              </a:defRPr>
            </a:lvl7pPr>
            <a:lvl8pPr marL="2902050">
              <a:defRPr>
                <a:latin typeface="+mn-lt"/>
                <a:ea typeface="+mn-ea"/>
                <a:cs typeface="+mn-cs"/>
              </a:defRPr>
            </a:lvl8pPr>
            <a:lvl9pPr marL="3316629">
              <a:defRPr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fr-FR" sz="2400" kern="0" dirty="0">
                <a:solidFill>
                  <a:sysClr val="windowText" lastClr="000000"/>
                </a:solidFill>
              </a:rPr>
              <a:t>Structurer une offre dédiée au nucléaire (valeur, différenciation)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kern="0" dirty="0">
                <a:solidFill>
                  <a:sysClr val="windowText" lastClr="000000"/>
                </a:solidFill>
              </a:rPr>
              <a:t>Entrer dans les réseaux : GIFEN, pôles, donneurs d’ordre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kern="0" dirty="0">
                <a:solidFill>
                  <a:sysClr val="windowText" lastClr="000000"/>
                </a:solidFill>
              </a:rPr>
              <a:t>Obtenir les certifications et référentiels nécessaires (Sécuriser les compétences et formations spécifiques)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kern="0" dirty="0">
                <a:solidFill>
                  <a:sysClr val="windowText" lastClr="000000"/>
                </a:solidFill>
              </a:rPr>
              <a:t>Identifier un marché test avec un partenaire ou en indirect</a:t>
            </a:r>
          </a:p>
          <a:p>
            <a:pPr marL="457200" indent="-457200">
              <a:buFont typeface="+mj-lt"/>
              <a:buAutoNum type="arabicPeriod"/>
            </a:pPr>
            <a:r>
              <a:rPr lang="fr-FR" sz="2400" kern="0" dirty="0">
                <a:solidFill>
                  <a:sysClr val="windowText" lastClr="000000"/>
                </a:solidFill>
              </a:rPr>
              <a:t>Analyse REX</a:t>
            </a:r>
          </a:p>
        </p:txBody>
      </p:sp>
    </p:spTree>
    <p:extLst>
      <p:ext uri="{BB962C8B-B14F-4D97-AF65-F5344CB8AC3E}">
        <p14:creationId xmlns:p14="http://schemas.microsoft.com/office/powerpoint/2010/main" val="13266020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C2B9E-DD85-ECE1-6F79-7042CC3C1E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A62386D-DDF0-C4E1-DC02-777ED1C8A19D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C7AE8A44-DF05-C758-BDCF-A41736334590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035BCF6-00DB-2DEE-E159-52C7BF82D465}"/>
              </a:ext>
            </a:extLst>
          </p:cNvPr>
          <p:cNvSpPr txBox="1"/>
          <p:nvPr/>
        </p:nvSpPr>
        <p:spPr>
          <a:xfrm>
            <a:off x="3429000" y="2640915"/>
            <a:ext cx="610985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🔶 4. Carte mentale simplifiée</a:t>
            </a:r>
          </a:p>
          <a:p>
            <a:r>
              <a:rPr lang="fr-FR" b="1" dirty="0"/>
              <a:t>📌 Idéal pour : Résumer les recommandations clés</a:t>
            </a:r>
          </a:p>
          <a:p>
            <a:r>
              <a:rPr lang="fr-FR" dirty="0"/>
              <a:t>Noeud central : “Entrée sur le marché nucléaire”</a:t>
            </a:r>
          </a:p>
          <a:p>
            <a:r>
              <a:rPr lang="fr-FR" dirty="0"/>
              <a:t>Branches : Offre, RH, Réseaux, Certification, Partenariat</a:t>
            </a:r>
          </a:p>
          <a:p>
            <a:r>
              <a:rPr lang="fr-FR" dirty="0"/>
              <a:t>C’est dynamique et compréhensible même pour un public non technique</a:t>
            </a:r>
          </a:p>
          <a:p>
            <a:r>
              <a:rPr lang="fr-FR" dirty="0"/>
              <a:t>👉 Slide “Axes stratégiques recommandés” ou “Prochaines étapes”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A61DED-6760-FCF9-AECE-C46DD3436E94}"/>
              </a:ext>
            </a:extLst>
          </p:cNvPr>
          <p:cNvSpPr/>
          <p:nvPr/>
        </p:nvSpPr>
        <p:spPr>
          <a:xfrm>
            <a:off x="2019636" y="495723"/>
            <a:ext cx="52357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188ACB"/>
                </a:solidFill>
                <a:effectLst/>
                <a:uLnTx/>
                <a:uFillTx/>
                <a:latin typeface="FlamaBlack" pitchFamily="2" charset="77"/>
                <a:ea typeface="+mn-ea"/>
                <a:cs typeface="+mn-cs"/>
              </a:rPr>
              <a:t>Feuille de route vers la filière </a:t>
            </a:r>
          </a:p>
        </p:txBody>
      </p:sp>
    </p:spTree>
    <p:extLst>
      <p:ext uri="{BB962C8B-B14F-4D97-AF65-F5344CB8AC3E}">
        <p14:creationId xmlns:p14="http://schemas.microsoft.com/office/powerpoint/2010/main" val="19091114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01A83-6EC2-A5A8-FF66-55BAD60CB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7B0C0F4-4E03-6247-DBF4-1B29716F70A1}"/>
              </a:ext>
            </a:extLst>
          </p:cNvPr>
          <p:cNvSpPr/>
          <p:nvPr/>
        </p:nvSpPr>
        <p:spPr>
          <a:xfrm>
            <a:off x="2019636" y="495723"/>
            <a:ext cx="52742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188ACB"/>
                </a:solidFill>
                <a:effectLst/>
                <a:uLnTx/>
                <a:uFillTx/>
                <a:latin typeface="FlamaBlack" pitchFamily="2" charset="77"/>
                <a:ea typeface="+mn-ea"/>
                <a:cs typeface="+mn-cs"/>
              </a:rPr>
              <a:t>Feuille de route : temporalité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DC32EB46-A390-770A-68E2-CF39C6269FE3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66EADDF0-F776-E0C6-D4B2-A29866DA3629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767613" y="2179677"/>
            <a:ext cx="7862288" cy="110799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14579">
              <a:defRPr>
                <a:latin typeface="+mn-lt"/>
                <a:ea typeface="+mn-ea"/>
                <a:cs typeface="+mn-cs"/>
              </a:defRPr>
            </a:lvl2pPr>
            <a:lvl3pPr marL="829157">
              <a:defRPr>
                <a:latin typeface="+mn-lt"/>
                <a:ea typeface="+mn-ea"/>
                <a:cs typeface="+mn-cs"/>
              </a:defRPr>
            </a:lvl3pPr>
            <a:lvl4pPr marL="1243736">
              <a:defRPr>
                <a:latin typeface="+mn-lt"/>
                <a:ea typeface="+mn-ea"/>
                <a:cs typeface="+mn-cs"/>
              </a:defRPr>
            </a:lvl4pPr>
            <a:lvl5pPr marL="1658315">
              <a:defRPr>
                <a:latin typeface="+mn-lt"/>
                <a:ea typeface="+mn-ea"/>
                <a:cs typeface="+mn-cs"/>
              </a:defRPr>
            </a:lvl5pPr>
            <a:lvl6pPr marL="2072894">
              <a:defRPr>
                <a:latin typeface="+mn-lt"/>
                <a:ea typeface="+mn-ea"/>
                <a:cs typeface="+mn-cs"/>
              </a:defRPr>
            </a:lvl6pPr>
            <a:lvl7pPr marL="2487471">
              <a:defRPr>
                <a:latin typeface="+mn-lt"/>
                <a:ea typeface="+mn-ea"/>
                <a:cs typeface="+mn-cs"/>
              </a:defRPr>
            </a:lvl7pPr>
            <a:lvl8pPr marL="2902050">
              <a:defRPr>
                <a:latin typeface="+mn-lt"/>
                <a:ea typeface="+mn-ea"/>
                <a:cs typeface="+mn-cs"/>
              </a:defRPr>
            </a:lvl8pPr>
            <a:lvl9pPr marL="3316629">
              <a:defRPr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kern="0" dirty="0">
                <a:solidFill>
                  <a:sysClr val="windowText" lastClr="000000"/>
                </a:solidFill>
              </a:rPr>
              <a:t> 0-6 mois : Formation culture nucléaire, adhésion réseau, pré-audit CEFRI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kern="0" dirty="0">
                <a:solidFill>
                  <a:sysClr val="windowText" lastClr="000000"/>
                </a:solidFill>
              </a:rPr>
              <a:t> 6-12 mois : Certification ISO 9001 + CEFRI / MASE, offre calibrée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kern="0" dirty="0">
                <a:solidFill>
                  <a:sysClr val="windowText" lastClr="000000"/>
                </a:solidFill>
              </a:rPr>
              <a:t> 12-18 mois : Réponse à un premier appel d'offre indirect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kern="0" dirty="0">
                <a:solidFill>
                  <a:sysClr val="windowText" lastClr="000000"/>
                </a:solidFill>
              </a:rPr>
              <a:t> 18-24 mois : Déploiement commercial actif, prospection ciblée, partenariats</a:t>
            </a:r>
          </a:p>
        </p:txBody>
      </p:sp>
    </p:spTree>
    <p:extLst>
      <p:ext uri="{BB962C8B-B14F-4D97-AF65-F5344CB8AC3E}">
        <p14:creationId xmlns:p14="http://schemas.microsoft.com/office/powerpoint/2010/main" val="3397903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12C6E-F379-23BB-2A8C-82F0F2F5C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5A0EDED-A17E-266C-B8E3-07580ED8BB98}"/>
              </a:ext>
            </a:extLst>
          </p:cNvPr>
          <p:cNvSpPr/>
          <p:nvPr/>
        </p:nvSpPr>
        <p:spPr>
          <a:xfrm>
            <a:off x="2019636" y="495723"/>
            <a:ext cx="2951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188ACB"/>
                </a:solidFill>
                <a:effectLst/>
                <a:uLnTx/>
                <a:uFillTx/>
                <a:latin typeface="FlamaBlack" pitchFamily="2" charset="77"/>
                <a:ea typeface="+mn-ea"/>
                <a:cs typeface="+mn-cs"/>
              </a:rPr>
              <a:t>Feuille de route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BAE278C-4701-4A8E-F598-0C496FD599ED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C3D4973A-8A1E-E789-7E81-F9A140C44B51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ACBCD-89CF-AC86-6909-EDE6B003A06C}"/>
              </a:ext>
            </a:extLst>
          </p:cNvPr>
          <p:cNvSpPr txBox="1">
            <a:spLocks/>
          </p:cNvSpPr>
          <p:nvPr/>
        </p:nvSpPr>
        <p:spPr>
          <a:xfrm>
            <a:off x="3615338" y="1960602"/>
            <a:ext cx="7862288" cy="110799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14579">
              <a:defRPr>
                <a:latin typeface="+mn-lt"/>
                <a:ea typeface="+mn-ea"/>
                <a:cs typeface="+mn-cs"/>
              </a:defRPr>
            </a:lvl2pPr>
            <a:lvl3pPr marL="829157">
              <a:defRPr>
                <a:latin typeface="+mn-lt"/>
                <a:ea typeface="+mn-ea"/>
                <a:cs typeface="+mn-cs"/>
              </a:defRPr>
            </a:lvl3pPr>
            <a:lvl4pPr marL="1243736">
              <a:defRPr>
                <a:latin typeface="+mn-lt"/>
                <a:ea typeface="+mn-ea"/>
                <a:cs typeface="+mn-cs"/>
              </a:defRPr>
            </a:lvl4pPr>
            <a:lvl5pPr marL="1658315">
              <a:defRPr>
                <a:latin typeface="+mn-lt"/>
                <a:ea typeface="+mn-ea"/>
                <a:cs typeface="+mn-cs"/>
              </a:defRPr>
            </a:lvl5pPr>
            <a:lvl6pPr marL="2072894">
              <a:defRPr>
                <a:latin typeface="+mn-lt"/>
                <a:ea typeface="+mn-ea"/>
                <a:cs typeface="+mn-cs"/>
              </a:defRPr>
            </a:lvl6pPr>
            <a:lvl7pPr marL="2487471">
              <a:defRPr>
                <a:latin typeface="+mn-lt"/>
                <a:ea typeface="+mn-ea"/>
                <a:cs typeface="+mn-cs"/>
              </a:defRPr>
            </a:lvl7pPr>
            <a:lvl8pPr marL="2902050">
              <a:defRPr>
                <a:latin typeface="+mn-lt"/>
                <a:ea typeface="+mn-ea"/>
                <a:cs typeface="+mn-cs"/>
              </a:defRPr>
            </a:lvl8pPr>
            <a:lvl9pPr marL="3316629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b="1" dirty="0"/>
              <a:t>Chronogramme (type Gantt simplifié)</a:t>
            </a:r>
          </a:p>
          <a:p>
            <a:r>
              <a:rPr lang="fr-FR" sz="2400" b="1" dirty="0"/>
              <a:t>📌 Idéal pour : Illustrer la feuille de route 6-24 mois</a:t>
            </a:r>
          </a:p>
          <a:p>
            <a:r>
              <a:rPr lang="fr-FR" sz="2400" dirty="0"/>
              <a:t>Axe horizontal = période (0-6 mois / 6-12 / 12-18 / 18-24)</a:t>
            </a:r>
          </a:p>
          <a:p>
            <a:r>
              <a:rPr lang="fr-FR" sz="2400" dirty="0"/>
              <a:t>Axe vertical = actions stratégiques (formation, certification, réseau, prospection…)</a:t>
            </a:r>
          </a:p>
          <a:p>
            <a:r>
              <a:rPr lang="fr-FR" sz="2400" dirty="0"/>
              <a:t>Tu peux jouer sur les couleurs pour différencier les niveaux de priorité ou les porteurs d’actions.</a:t>
            </a:r>
          </a:p>
          <a:p>
            <a:r>
              <a:rPr lang="fr-FR" sz="2400" dirty="0"/>
              <a:t>👉 À insérer en remplacement ou en complément de la slide “Feuille de route”.</a:t>
            </a:r>
          </a:p>
          <a:p>
            <a:br>
              <a:rPr lang="fr-FR" sz="2400" dirty="0"/>
            </a:br>
            <a:endParaRPr lang="fr-FR" sz="2400" dirty="0"/>
          </a:p>
          <a:p>
            <a:endParaRPr lang="fr-FR" sz="24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4991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3AECB-E988-63C0-C8C6-0FED8F899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9816D38-C4BC-344B-C6EB-1A54DA7FF97D}"/>
              </a:ext>
            </a:extLst>
          </p:cNvPr>
          <p:cNvSpPr/>
          <p:nvPr/>
        </p:nvSpPr>
        <p:spPr>
          <a:xfrm>
            <a:off x="2019636" y="495723"/>
            <a:ext cx="38715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Benchmark &amp; preuve</a:t>
            </a: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188ACB"/>
                </a:solidFill>
                <a:effectLst/>
                <a:uLnTx/>
                <a:uFillTx/>
                <a:latin typeface="FlamaBlack" pitchFamily="2" charset="77"/>
                <a:ea typeface="+mn-ea"/>
                <a:cs typeface="+mn-cs"/>
              </a:rPr>
              <a:t>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0F3CA900-4CF2-E839-6BC0-6513BC62EC3A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50403303-1DBE-4FD6-DF8F-8F5CE714867D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74026E-71CA-A84D-ACE2-B80726A618BA}"/>
              </a:ext>
            </a:extLst>
          </p:cNvPr>
          <p:cNvSpPr txBox="1"/>
          <p:nvPr/>
        </p:nvSpPr>
        <p:spPr>
          <a:xfrm>
            <a:off x="3804501" y="2065385"/>
            <a:ext cx="795887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b="1" dirty="0"/>
          </a:p>
          <a:p>
            <a:r>
              <a:rPr lang="fr-FR" dirty="0"/>
              <a:t>Comparaison avec pratiques des acteurs matures (EDF, </a:t>
            </a:r>
            <a:r>
              <a:rPr lang="fr-FR" dirty="0" err="1"/>
              <a:t>Orano</a:t>
            </a:r>
            <a:r>
              <a:rPr lang="fr-FR" dirty="0"/>
              <a:t>, GIFEN).</a:t>
            </a:r>
          </a:p>
          <a:p>
            <a:r>
              <a:rPr lang="fr-FR" dirty="0"/>
              <a:t>Exemple chiffré : </a:t>
            </a:r>
            <a:r>
              <a:rPr lang="fr-FR" i="1" dirty="0"/>
              <a:t>“80% des entreprises intégrées au GIFEN disposent d’une certification CEFRI”</a:t>
            </a:r>
            <a:r>
              <a:rPr lang="fr-FR" dirty="0"/>
              <a:t>.</a:t>
            </a:r>
          </a:p>
          <a:p>
            <a:r>
              <a:rPr lang="fr-FR" dirty="0"/>
              <a:t>Citations de constats du </a:t>
            </a:r>
            <a:r>
              <a:rPr lang="fr-FR" dirty="0" err="1"/>
              <a:t>diag</a:t>
            </a:r>
            <a:r>
              <a:rPr lang="fr-FR" dirty="0"/>
              <a:t> : </a:t>
            </a:r>
            <a:r>
              <a:rPr lang="fr-FR" i="1" dirty="0"/>
              <a:t>“Pas de GPEC ni de plan de formation identifié → risque de blocage pour CEFRI”</a:t>
            </a:r>
            <a:r>
              <a:rPr lang="fr-FR" dirty="0"/>
              <a:t>.</a:t>
            </a:r>
            <a:br>
              <a:rPr lang="fr-FR" dirty="0"/>
            </a:br>
            <a:r>
              <a:rPr lang="fr-FR" dirty="0"/>
              <a:t>👉 Donne de la crédibilité et </a:t>
            </a:r>
            <a:r>
              <a:rPr lang="fr-FR" dirty="0" err="1"/>
              <a:t>objectifie</a:t>
            </a:r>
            <a:r>
              <a:rPr lang="fr-FR" dirty="0"/>
              <a:t> les recommandations.</a:t>
            </a:r>
          </a:p>
          <a:p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40745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2B9D4-C159-BC53-2880-A3935B4D3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A1573B3-3F67-1AA7-E3DD-A4EC666A04B0}"/>
              </a:ext>
            </a:extLst>
          </p:cNvPr>
          <p:cNvSpPr/>
          <p:nvPr/>
        </p:nvSpPr>
        <p:spPr>
          <a:xfrm>
            <a:off x="2019636" y="495723"/>
            <a:ext cx="32880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Prochaines étapes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9ED745B-7042-2D1E-0770-8287F76CC094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807EBE00-DA7B-7564-EF6E-317DA0624AED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F733C2E-8DED-FE4A-84E1-E52A56DA5F3D}"/>
              </a:ext>
            </a:extLst>
          </p:cNvPr>
          <p:cNvSpPr txBox="1"/>
          <p:nvPr/>
        </p:nvSpPr>
        <p:spPr>
          <a:xfrm>
            <a:off x="3408218" y="2628128"/>
            <a:ext cx="610985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🔶 4. Carte mentale simplifiée</a:t>
            </a:r>
          </a:p>
          <a:p>
            <a:r>
              <a:rPr lang="fr-FR" b="1" dirty="0"/>
              <a:t>📌 Idéal pour : Résumer les recommandations clés</a:t>
            </a:r>
          </a:p>
          <a:p>
            <a:r>
              <a:rPr lang="fr-FR" dirty="0"/>
              <a:t>Noeud central : “Entrée sur le marché nucléaire”</a:t>
            </a:r>
          </a:p>
          <a:p>
            <a:r>
              <a:rPr lang="fr-FR" dirty="0"/>
              <a:t>Branches : Offre, RH, Réseaux, Certification, Partenariat</a:t>
            </a:r>
          </a:p>
          <a:p>
            <a:r>
              <a:rPr lang="fr-FR" dirty="0"/>
              <a:t>C’est dynamique et compréhensible même pour un public non technique</a:t>
            </a:r>
          </a:p>
          <a:p>
            <a:r>
              <a:rPr lang="fr-FR" dirty="0"/>
              <a:t>👉 Slide “Axes stratégiques recommandés” ou “Prochaines étapes”</a:t>
            </a:r>
          </a:p>
        </p:txBody>
      </p:sp>
    </p:spTree>
    <p:extLst>
      <p:ext uri="{BB962C8B-B14F-4D97-AF65-F5344CB8AC3E}">
        <p14:creationId xmlns:p14="http://schemas.microsoft.com/office/powerpoint/2010/main" val="29617429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FECE0-BCFB-5B96-27D8-031251CDF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D09BFEB-8B8E-181A-2F03-533AA031E6BA}"/>
              </a:ext>
            </a:extLst>
          </p:cNvPr>
          <p:cNvSpPr/>
          <p:nvPr/>
        </p:nvSpPr>
        <p:spPr>
          <a:xfrm>
            <a:off x="2019636" y="495723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188ACB"/>
                </a:solidFill>
                <a:effectLst/>
                <a:uLnTx/>
                <a:uFillTx/>
                <a:latin typeface="FlamaBlack" pitchFamily="2" charset="77"/>
                <a:ea typeface="+mn-ea"/>
                <a:cs typeface="+mn-cs"/>
              </a:rPr>
              <a:t>Conclusion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53848AC-B7AF-52F6-DC1F-E9EF11A13AD1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64B48B49-DFB7-6596-4E8A-F297EA869782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4665A2A-96DF-9B7A-5891-4CB98ABE8B0D}"/>
              </a:ext>
            </a:extLst>
          </p:cNvPr>
          <p:cNvSpPr txBox="1">
            <a:spLocks/>
          </p:cNvSpPr>
          <p:nvPr/>
        </p:nvSpPr>
        <p:spPr>
          <a:xfrm>
            <a:off x="2610895" y="2522577"/>
            <a:ext cx="10570851" cy="110799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14579">
              <a:defRPr>
                <a:latin typeface="+mn-lt"/>
                <a:ea typeface="+mn-ea"/>
                <a:cs typeface="+mn-cs"/>
              </a:defRPr>
            </a:lvl2pPr>
            <a:lvl3pPr marL="829157">
              <a:defRPr>
                <a:latin typeface="+mn-lt"/>
                <a:ea typeface="+mn-ea"/>
                <a:cs typeface="+mn-cs"/>
              </a:defRPr>
            </a:lvl3pPr>
            <a:lvl4pPr marL="1243736">
              <a:defRPr>
                <a:latin typeface="+mn-lt"/>
                <a:ea typeface="+mn-ea"/>
                <a:cs typeface="+mn-cs"/>
              </a:defRPr>
            </a:lvl4pPr>
            <a:lvl5pPr marL="1658315">
              <a:defRPr>
                <a:latin typeface="+mn-lt"/>
                <a:ea typeface="+mn-ea"/>
                <a:cs typeface="+mn-cs"/>
              </a:defRPr>
            </a:lvl5pPr>
            <a:lvl6pPr marL="2072894">
              <a:defRPr>
                <a:latin typeface="+mn-lt"/>
                <a:ea typeface="+mn-ea"/>
                <a:cs typeface="+mn-cs"/>
              </a:defRPr>
            </a:lvl6pPr>
            <a:lvl7pPr marL="2487471">
              <a:defRPr>
                <a:latin typeface="+mn-lt"/>
                <a:ea typeface="+mn-ea"/>
                <a:cs typeface="+mn-cs"/>
              </a:defRPr>
            </a:lvl7pPr>
            <a:lvl8pPr marL="2902050">
              <a:defRPr>
                <a:latin typeface="+mn-lt"/>
                <a:ea typeface="+mn-ea"/>
                <a:cs typeface="+mn-cs"/>
              </a:defRPr>
            </a:lvl8pPr>
            <a:lvl9pPr marL="3316629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kern="0">
                <a:solidFill>
                  <a:sysClr val="windowText" lastClr="000000"/>
                </a:solidFill>
              </a:rPr>
              <a:t>Un potentiel clair mais un effort de structuration indispensable</a:t>
            </a:r>
          </a:p>
          <a:p>
            <a:r>
              <a:rPr lang="fr-FR" sz="2400" kern="0">
                <a:solidFill>
                  <a:sysClr val="windowText" lastClr="000000"/>
                </a:solidFill>
              </a:rPr>
              <a:t>Le nucléaire est une filière d’excellence avec de fortes exigences</a:t>
            </a:r>
          </a:p>
          <a:p>
            <a:r>
              <a:rPr lang="fr-FR" sz="2400" kern="0">
                <a:solidFill>
                  <a:sysClr val="windowText" lastClr="000000"/>
                </a:solidFill>
              </a:rPr>
              <a:t>Le succès passe par une montée en compétence progressive et ciblée</a:t>
            </a:r>
          </a:p>
          <a:p>
            <a:r>
              <a:rPr lang="fr-FR" sz="2400" kern="0">
                <a:solidFill>
                  <a:sysClr val="windowText" lastClr="000000"/>
                </a:solidFill>
              </a:rPr>
              <a:t>Un accompagnement expert peut sécuriser les étapes critiques</a:t>
            </a:r>
            <a:endParaRPr lang="fr-FR" sz="24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0676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072AC-6F45-1E14-69D5-17840EC0E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4BE8850-00ED-AE4B-8D08-F0D9A919648E}"/>
              </a:ext>
            </a:extLst>
          </p:cNvPr>
          <p:cNvSpPr/>
          <p:nvPr/>
        </p:nvSpPr>
        <p:spPr>
          <a:xfrm>
            <a:off x="2019636" y="495723"/>
            <a:ext cx="75376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Prochaines étapes de la relation avec la CCI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9A2FEEC-B479-19DC-F9C0-BC328ACF867B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43448E87-505A-920B-72D5-D8734B757A96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E89259A5-2EE5-5EED-284F-CBDA26D22375}"/>
              </a:ext>
            </a:extLst>
          </p:cNvPr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692384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9FB3AF9-897C-737F-56CD-842FFD9F0F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29</a:t>
            </a:fld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FFDE2BD-4B10-E642-F88A-16C468B3F354}"/>
              </a:ext>
            </a:extLst>
          </p:cNvPr>
          <p:cNvSpPr txBox="1"/>
          <p:nvPr/>
        </p:nvSpPr>
        <p:spPr>
          <a:xfrm>
            <a:off x="3221182" y="2431473"/>
            <a:ext cx="64423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Prevoir</a:t>
            </a:r>
            <a:r>
              <a:rPr lang="fr-FR" dirty="0"/>
              <a:t> une proposition d’accompagnement :</a:t>
            </a:r>
          </a:p>
          <a:p>
            <a:r>
              <a:rPr lang="fr-FR" dirty="0"/>
              <a:t>Contexte</a:t>
            </a:r>
          </a:p>
          <a:p>
            <a:r>
              <a:rPr lang="fr-FR" dirty="0"/>
              <a:t>Enjeux</a:t>
            </a:r>
          </a:p>
          <a:p>
            <a:r>
              <a:rPr lang="fr-FR" dirty="0"/>
              <a:t>Accompagnement</a:t>
            </a:r>
          </a:p>
          <a:p>
            <a:r>
              <a:rPr lang="fr-FR" dirty="0"/>
              <a:t>Proposition commerciale (tarifs et durée…)</a:t>
            </a:r>
          </a:p>
        </p:txBody>
      </p:sp>
    </p:spTree>
    <p:extLst>
      <p:ext uri="{BB962C8B-B14F-4D97-AF65-F5344CB8AC3E}">
        <p14:creationId xmlns:p14="http://schemas.microsoft.com/office/powerpoint/2010/main" val="1651230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76454D8-AE27-EDF1-C857-83EEDCBCB4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6F15528-21DE-4FAA-801E-634DDDAF4B2B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74B23FE-3ABE-3EC7-D2E6-8585F4D7478F}"/>
              </a:ext>
            </a:extLst>
          </p:cNvPr>
          <p:cNvSpPr txBox="1"/>
          <p:nvPr/>
        </p:nvSpPr>
        <p:spPr>
          <a:xfrm>
            <a:off x="6096000" y="3167390"/>
            <a:ext cx="5133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</a:rPr>
              <a:t>CONTEXTE ET OBJECTIFS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C15446E-C11B-5FC5-8719-485D1D9D670E}"/>
              </a:ext>
            </a:extLst>
          </p:cNvPr>
          <p:cNvSpPr txBox="1"/>
          <p:nvPr/>
        </p:nvSpPr>
        <p:spPr>
          <a:xfrm>
            <a:off x="290944" y="2657252"/>
            <a:ext cx="2915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70C0"/>
                </a:solidFill>
              </a:rPr>
              <a:t>NUCLEABOOST</a:t>
            </a:r>
          </a:p>
        </p:txBody>
      </p:sp>
    </p:spTree>
    <p:extLst>
      <p:ext uri="{BB962C8B-B14F-4D97-AF65-F5344CB8AC3E}">
        <p14:creationId xmlns:p14="http://schemas.microsoft.com/office/powerpoint/2010/main" val="964456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D1C32-0851-BB77-7DBB-C1C0100AE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544BFB3-4AD7-44CD-D451-60BF5E9D0ACE}"/>
              </a:ext>
            </a:extLst>
          </p:cNvPr>
          <p:cNvSpPr/>
          <p:nvPr/>
        </p:nvSpPr>
        <p:spPr>
          <a:xfrm>
            <a:off x="2019636" y="495723"/>
            <a:ext cx="29241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Fiche entreprise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A4EBD041-F04B-5065-E2DC-4B29533F99B3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455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48607-E02C-A95C-E5E2-50CAE4EDF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92FCE58-3DE8-BA78-40B9-3FBD6F7B014F}"/>
              </a:ext>
            </a:extLst>
          </p:cNvPr>
          <p:cNvSpPr/>
          <p:nvPr/>
        </p:nvSpPr>
        <p:spPr>
          <a:xfrm>
            <a:off x="2019636" y="495723"/>
            <a:ext cx="1965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Historique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7CFB2A8-CB76-70F3-D194-EFFD3D444356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D2B31DDD-3ECF-E75E-69CF-F4DF883DCE4B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6890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E7077-1BE9-BB7A-BAC6-EFDD8D668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63C6FD5-BDA2-4AC4-9BF6-2AE2498377CA}"/>
              </a:ext>
            </a:extLst>
          </p:cNvPr>
          <p:cNvSpPr/>
          <p:nvPr/>
        </p:nvSpPr>
        <p:spPr>
          <a:xfrm>
            <a:off x="2019636" y="495723"/>
            <a:ext cx="7191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Eléments financiers/modèle économique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D539168-B84F-6901-098D-A38CE1105AB4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A8748F29-18C6-FDF1-323C-080F0902EC9C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62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524C4B-3B86-E56A-EA7A-350B11F40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940EB-C05C-CAFD-3FA0-6C215246EC0C}"/>
              </a:ext>
            </a:extLst>
          </p:cNvPr>
          <p:cNvSpPr/>
          <p:nvPr/>
        </p:nvSpPr>
        <p:spPr>
          <a:xfrm>
            <a:off x="2019636" y="495723"/>
            <a:ext cx="6304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188ACB"/>
                </a:solidFill>
                <a:effectLst/>
                <a:uLnTx/>
                <a:uFillTx/>
                <a:latin typeface="FlamaBlack" pitchFamily="2" charset="77"/>
                <a:ea typeface="+mn-ea"/>
                <a:cs typeface="+mn-cs"/>
              </a:rPr>
              <a:t>Contexte et objectifs de l’entreprise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E452E86-5839-88F2-77D0-E805B004CBBC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908313D0-96EE-17A9-C839-023BD8F191D5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7389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7E2744F-0736-4FB9-AD31-0AD390F2EDBC}"/>
              </a:ext>
            </a:extLst>
          </p:cNvPr>
          <p:cNvSpPr/>
          <p:nvPr/>
        </p:nvSpPr>
        <p:spPr>
          <a:xfrm>
            <a:off x="2019636" y="495723"/>
            <a:ext cx="66912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188ACB"/>
                </a:solidFill>
                <a:effectLst/>
                <a:uLnTx/>
                <a:uFillTx/>
                <a:latin typeface="FlamaBlack" pitchFamily="2" charset="77"/>
                <a:ea typeface="+mn-ea"/>
                <a:cs typeface="+mn-cs"/>
              </a:rPr>
              <a:t>Objectifs de la mission</a:t>
            </a: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 confiée à la CCI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1389B8A-7FEE-41AB-8AE5-79C19AB1F172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215770FA-2EE4-4496-A094-C035A6580528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788DDC-F3B4-46BB-91F4-071335AE5FA1}"/>
              </a:ext>
            </a:extLst>
          </p:cNvPr>
          <p:cNvSpPr txBox="1">
            <a:spLocks/>
          </p:cNvSpPr>
          <p:nvPr/>
        </p:nvSpPr>
        <p:spPr>
          <a:xfrm>
            <a:off x="4025955" y="3013501"/>
            <a:ext cx="6697464" cy="83099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14579">
              <a:defRPr>
                <a:latin typeface="+mn-lt"/>
                <a:ea typeface="+mn-ea"/>
                <a:cs typeface="+mn-cs"/>
              </a:defRPr>
            </a:lvl2pPr>
            <a:lvl3pPr marL="829157">
              <a:defRPr>
                <a:latin typeface="+mn-lt"/>
                <a:ea typeface="+mn-ea"/>
                <a:cs typeface="+mn-cs"/>
              </a:defRPr>
            </a:lvl3pPr>
            <a:lvl4pPr marL="1243736">
              <a:defRPr>
                <a:latin typeface="+mn-lt"/>
                <a:ea typeface="+mn-ea"/>
                <a:cs typeface="+mn-cs"/>
              </a:defRPr>
            </a:lvl4pPr>
            <a:lvl5pPr marL="1658315">
              <a:defRPr>
                <a:latin typeface="+mn-lt"/>
                <a:ea typeface="+mn-ea"/>
                <a:cs typeface="+mn-cs"/>
              </a:defRPr>
            </a:lvl5pPr>
            <a:lvl6pPr marL="2072894">
              <a:defRPr>
                <a:latin typeface="+mn-lt"/>
                <a:ea typeface="+mn-ea"/>
                <a:cs typeface="+mn-cs"/>
              </a:defRPr>
            </a:lvl6pPr>
            <a:lvl7pPr marL="2487471">
              <a:defRPr>
                <a:latin typeface="+mn-lt"/>
                <a:ea typeface="+mn-ea"/>
                <a:cs typeface="+mn-cs"/>
              </a:defRPr>
            </a:lvl7pPr>
            <a:lvl8pPr marL="2902050">
              <a:defRPr>
                <a:latin typeface="+mn-lt"/>
                <a:ea typeface="+mn-ea"/>
                <a:cs typeface="+mn-cs"/>
              </a:defRPr>
            </a:lvl8pPr>
            <a:lvl9pPr marL="3316629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kern="0" dirty="0">
                <a:solidFill>
                  <a:sysClr val="windowText" lastClr="000000"/>
                </a:solidFill>
              </a:rPr>
              <a:t>Évaluer la maturité de l'entreprise pour accéder au secteur nucléaire</a:t>
            </a:r>
          </a:p>
          <a:p>
            <a:r>
              <a:rPr lang="fr-FR" sz="2400" kern="0" dirty="0">
                <a:solidFill>
                  <a:sysClr val="windowText" lastClr="000000"/>
                </a:solidFill>
              </a:rPr>
              <a:t>Identifier les écarts par rapport aux exigences de la filière</a:t>
            </a:r>
          </a:p>
          <a:p>
            <a:r>
              <a:rPr lang="fr-FR" sz="2400" kern="0" dirty="0">
                <a:solidFill>
                  <a:sysClr val="windowText" lastClr="000000"/>
                </a:solidFill>
              </a:rPr>
              <a:t>Proposer une feuille de route claire et opérationnelle</a:t>
            </a:r>
          </a:p>
        </p:txBody>
      </p:sp>
      <p:pic>
        <p:nvPicPr>
          <p:cNvPr id="11" name="Image 10" descr="Une image contenant cercle, Graphique, symbole, conception&#10;&#10;Le contenu généré par l’IA peut être incorrect.">
            <a:extLst>
              <a:ext uri="{FF2B5EF4-FFF2-40B4-BE49-F238E27FC236}">
                <a16:creationId xmlns:a16="http://schemas.microsoft.com/office/drawing/2014/main" id="{12AA405F-1E21-4382-0BFD-009D05D9D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04312" y="2652557"/>
            <a:ext cx="3948753" cy="263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58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84285-2877-C9AF-EFA8-F4CB5BD0B9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CCE8ED4-6D72-DCB4-6791-E8D972D96D9B}"/>
              </a:ext>
            </a:extLst>
          </p:cNvPr>
          <p:cNvSpPr/>
          <p:nvPr/>
        </p:nvSpPr>
        <p:spPr>
          <a:xfrm>
            <a:off x="2019636" y="495723"/>
            <a:ext cx="4305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b="1" kern="0" dirty="0">
                <a:solidFill>
                  <a:srgbClr val="188ACB"/>
                </a:solidFill>
                <a:latin typeface="FlamaBlack" pitchFamily="2" charset="77"/>
              </a:rPr>
              <a:t>Méthodologie d’analyse</a:t>
            </a:r>
            <a:endParaRPr kumimoji="0" lang="fr-FR" sz="3200" b="1" i="0" u="none" strike="noStrike" kern="0" cap="none" spc="0" normalizeH="0" baseline="0" noProof="0" dirty="0">
              <a:ln>
                <a:noFill/>
              </a:ln>
              <a:solidFill>
                <a:srgbClr val="188ACB"/>
              </a:solidFill>
              <a:effectLst/>
              <a:uLnTx/>
              <a:uFillTx/>
              <a:latin typeface="FlamaBlack" pitchFamily="2" charset="77"/>
              <a:ea typeface="+mn-ea"/>
              <a:cs typeface="+mn-cs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F6D68BC-1F56-C123-45CF-E428E8D02F95}"/>
              </a:ext>
            </a:extLst>
          </p:cNvPr>
          <p:cNvCxnSpPr>
            <a:cxnSpLocks/>
          </p:cNvCxnSpPr>
          <p:nvPr/>
        </p:nvCxnSpPr>
        <p:spPr>
          <a:xfrm flipH="1">
            <a:off x="1505414" y="1572941"/>
            <a:ext cx="2747651" cy="0"/>
          </a:xfrm>
          <a:prstGeom prst="line">
            <a:avLst/>
          </a:prstGeom>
          <a:ln w="28575">
            <a:solidFill>
              <a:srgbClr val="188A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ce réservé du numéro de diapositive 34">
            <a:extLst>
              <a:ext uri="{FF2B5EF4-FFF2-40B4-BE49-F238E27FC236}">
                <a16:creationId xmlns:a16="http://schemas.microsoft.com/office/drawing/2014/main" id="{1C2941A4-200F-EC8E-892D-F11A2D0DB0D9}"/>
              </a:ext>
            </a:extLst>
          </p:cNvPr>
          <p:cNvSpPr txBox="1">
            <a:spLocks/>
          </p:cNvSpPr>
          <p:nvPr/>
        </p:nvSpPr>
        <p:spPr>
          <a:xfrm>
            <a:off x="5878286" y="6509657"/>
            <a:ext cx="4036070" cy="195858"/>
          </a:xfrm>
          <a:prstGeom prst="rect">
            <a:avLst/>
          </a:prstGeom>
        </p:spPr>
        <p:txBody>
          <a:bodyPr lIns="0" tIns="0" rIns="0" bIns="0"/>
          <a:lstStyle>
            <a:defPPr>
              <a:defRPr lang="fr-FR"/>
            </a:defPPr>
            <a:lvl1pPr marL="0" algn="r" defTabSz="914400" rtl="0" eaLnBrk="1" latinLnBrk="0" hangingPunct="1">
              <a:defRPr sz="1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Sandrine ALESSI- Coordinatrice CCIR en Auvergne Rhône Alpes – page </a:t>
            </a:r>
            <a:fld id="{B6F15528-21DE-4FAA-801E-634DDDAF4B2B}" type="slidenum">
              <a:rPr kumimoji="0" lang="fr-FR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7164769-A633-0130-B310-1573EDBDD085}"/>
              </a:ext>
            </a:extLst>
          </p:cNvPr>
          <p:cNvSpPr txBox="1">
            <a:spLocks/>
          </p:cNvSpPr>
          <p:nvPr/>
        </p:nvSpPr>
        <p:spPr>
          <a:xfrm>
            <a:off x="4025955" y="3013501"/>
            <a:ext cx="6697464" cy="83099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14579">
              <a:defRPr>
                <a:latin typeface="+mn-lt"/>
                <a:ea typeface="+mn-ea"/>
                <a:cs typeface="+mn-cs"/>
              </a:defRPr>
            </a:lvl2pPr>
            <a:lvl3pPr marL="829157">
              <a:defRPr>
                <a:latin typeface="+mn-lt"/>
                <a:ea typeface="+mn-ea"/>
                <a:cs typeface="+mn-cs"/>
              </a:defRPr>
            </a:lvl3pPr>
            <a:lvl4pPr marL="1243736">
              <a:defRPr>
                <a:latin typeface="+mn-lt"/>
                <a:ea typeface="+mn-ea"/>
                <a:cs typeface="+mn-cs"/>
              </a:defRPr>
            </a:lvl4pPr>
            <a:lvl5pPr marL="1658315">
              <a:defRPr>
                <a:latin typeface="+mn-lt"/>
                <a:ea typeface="+mn-ea"/>
                <a:cs typeface="+mn-cs"/>
              </a:defRPr>
            </a:lvl5pPr>
            <a:lvl6pPr marL="2072894">
              <a:defRPr>
                <a:latin typeface="+mn-lt"/>
                <a:ea typeface="+mn-ea"/>
                <a:cs typeface="+mn-cs"/>
              </a:defRPr>
            </a:lvl6pPr>
            <a:lvl7pPr marL="2487471">
              <a:defRPr>
                <a:latin typeface="+mn-lt"/>
                <a:ea typeface="+mn-ea"/>
                <a:cs typeface="+mn-cs"/>
              </a:defRPr>
            </a:lvl7pPr>
            <a:lvl8pPr marL="2902050">
              <a:defRPr>
                <a:latin typeface="+mn-lt"/>
                <a:ea typeface="+mn-ea"/>
                <a:cs typeface="+mn-cs"/>
              </a:defRPr>
            </a:lvl8pPr>
            <a:lvl9pPr marL="3316629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fr-FR" sz="2400" kern="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B6722A0C-E220-B5CF-8475-D9A3BE6AB4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2066468"/>
              </p:ext>
            </p:extLst>
          </p:nvPr>
        </p:nvGraphicFramePr>
        <p:xfrm>
          <a:off x="2032000" y="1768804"/>
          <a:ext cx="9813636" cy="4369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64672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4C65D8A5B1C84BAD8CAAC4602982CD" ma:contentTypeVersion="3" ma:contentTypeDescription="Crée un document." ma:contentTypeScope="" ma:versionID="793755bc09200c4a53a3f444e3dc82e7">
  <xsd:schema xmlns:xsd="http://www.w3.org/2001/XMLSchema" xmlns:xs="http://www.w3.org/2001/XMLSchema" xmlns:p="http://schemas.microsoft.com/office/2006/metadata/properties" xmlns:ns2="8d734c0b-8564-4065-a870-370e48834586" targetNamespace="http://schemas.microsoft.com/office/2006/metadata/properties" ma:root="true" ma:fieldsID="b6b750d8b1d8a76f8b47a82c40776551" ns2:_="">
    <xsd:import namespace="8d734c0b-8564-4065-a870-370e488345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34c0b-8564-4065-a870-370e488345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AA648B-CC1D-4335-967D-B431713DBAAD}"/>
</file>

<file path=customXml/itemProps2.xml><?xml version="1.0" encoding="utf-8"?>
<ds:datastoreItem xmlns:ds="http://schemas.openxmlformats.org/officeDocument/2006/customXml" ds:itemID="{0C40432F-6769-45BA-9995-7253BE0BCDD7}"/>
</file>

<file path=customXml/itemProps3.xml><?xml version="1.0" encoding="utf-8"?>
<ds:datastoreItem xmlns:ds="http://schemas.openxmlformats.org/officeDocument/2006/customXml" ds:itemID="{C1C420AA-104B-4CEA-B94F-9F1718D34706}"/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1440</Words>
  <Application>Microsoft Office PowerPoint</Application>
  <PresentationFormat>Grand écran</PresentationFormat>
  <Paragraphs>259</Paragraphs>
  <Slides>29</Slides>
  <Notes>29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5" baseType="lpstr">
      <vt:lpstr>Arial</vt:lpstr>
      <vt:lpstr>Avenir</vt:lpstr>
      <vt:lpstr>Calibri</vt:lpstr>
      <vt:lpstr>Flama Extrabold</vt:lpstr>
      <vt:lpstr>FlamaBlack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ALESSI Sandrine</dc:creator>
  <cp:lastModifiedBy>ALESSI Sandrine</cp:lastModifiedBy>
  <cp:revision>14</cp:revision>
  <cp:lastPrinted>2025-08-25T11:55:47Z</cp:lastPrinted>
  <dcterms:created xsi:type="dcterms:W3CDTF">2025-08-25T09:41:44Z</dcterms:created>
  <dcterms:modified xsi:type="dcterms:W3CDTF">2025-09-25T13:21:08Z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0x0101000E4C65D8A5B1C84BAD8CAAC4602982CD</vt:lpwstr>
  </property>
</Properties>
</file>