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69" r:id="rId18"/>
    <p:sldId id="272" r:id="rId19"/>
    <p:sldId id="274" r:id="rId20"/>
    <p:sldId id="271" r:id="rId21"/>
    <p:sldId id="273" r:id="rId22"/>
    <p:sldId id="275" r:id="rId2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22" autoAdjust="0"/>
    <p:restoredTop sz="94660"/>
  </p:normalViewPr>
  <p:slideViewPr>
    <p:cSldViewPr>
      <p:cViewPr varScale="1">
        <p:scale>
          <a:sx n="105" d="100"/>
          <a:sy n="105" d="100"/>
        </p:scale>
        <p:origin x="846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932803" y="310972"/>
            <a:ext cx="2975101" cy="452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2E5496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2E5496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2E5496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2E5496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300" b="0" i="0">
                <a:solidFill>
                  <a:srgbClr val="2E5496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4533900" cy="317500"/>
          </a:xfrm>
          <a:custGeom>
            <a:avLst/>
            <a:gdLst/>
            <a:ahLst/>
            <a:cxnLst/>
            <a:rect l="l" t="t" r="r" b="b"/>
            <a:pathLst>
              <a:path w="4533900" h="317500">
                <a:moveTo>
                  <a:pt x="4533900" y="0"/>
                </a:moveTo>
                <a:lnTo>
                  <a:pt x="0" y="0"/>
                </a:lnTo>
                <a:lnTo>
                  <a:pt x="0" y="316992"/>
                </a:lnTo>
                <a:lnTo>
                  <a:pt x="4533900" y="316992"/>
                </a:lnTo>
                <a:lnTo>
                  <a:pt x="4533900" y="0"/>
                </a:lnTo>
                <a:close/>
              </a:path>
            </a:pathLst>
          </a:custGeom>
          <a:solidFill>
            <a:srgbClr val="0043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3188207" y="6720839"/>
            <a:ext cx="9004300" cy="137160"/>
          </a:xfrm>
          <a:custGeom>
            <a:avLst/>
            <a:gdLst/>
            <a:ahLst/>
            <a:cxnLst/>
            <a:rect l="l" t="t" r="r" b="b"/>
            <a:pathLst>
              <a:path w="9004300" h="137159">
                <a:moveTo>
                  <a:pt x="0" y="137160"/>
                </a:moveTo>
                <a:lnTo>
                  <a:pt x="9003792" y="137160"/>
                </a:lnTo>
                <a:lnTo>
                  <a:pt x="9003792" y="0"/>
                </a:lnTo>
                <a:lnTo>
                  <a:pt x="0" y="0"/>
                </a:lnTo>
                <a:lnTo>
                  <a:pt x="0" y="137160"/>
                </a:lnTo>
                <a:close/>
              </a:path>
            </a:pathLst>
          </a:custGeom>
          <a:solidFill>
            <a:srgbClr val="0043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065776" y="0"/>
            <a:ext cx="7126605" cy="1012190"/>
          </a:xfrm>
          <a:custGeom>
            <a:avLst/>
            <a:gdLst/>
            <a:ahLst/>
            <a:cxnLst/>
            <a:rect l="l" t="t" r="r" b="b"/>
            <a:pathLst>
              <a:path w="7126605" h="1012190">
                <a:moveTo>
                  <a:pt x="7126224" y="0"/>
                </a:moveTo>
                <a:lnTo>
                  <a:pt x="5716524" y="0"/>
                </a:lnTo>
                <a:lnTo>
                  <a:pt x="5716524" y="966216"/>
                </a:lnTo>
                <a:lnTo>
                  <a:pt x="0" y="966216"/>
                </a:lnTo>
                <a:lnTo>
                  <a:pt x="0" y="1011936"/>
                </a:lnTo>
                <a:lnTo>
                  <a:pt x="5716524" y="1011936"/>
                </a:lnTo>
                <a:lnTo>
                  <a:pt x="5804916" y="1011936"/>
                </a:lnTo>
                <a:lnTo>
                  <a:pt x="7126224" y="1011936"/>
                </a:lnTo>
                <a:lnTo>
                  <a:pt x="7126224" y="0"/>
                </a:lnTo>
                <a:close/>
              </a:path>
            </a:pathLst>
          </a:custGeom>
          <a:solidFill>
            <a:srgbClr val="0043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6720839"/>
            <a:ext cx="3188335" cy="137160"/>
          </a:xfrm>
          <a:custGeom>
            <a:avLst/>
            <a:gdLst/>
            <a:ahLst/>
            <a:cxnLst/>
            <a:rect l="l" t="t" r="r" b="b"/>
            <a:pathLst>
              <a:path w="3188335" h="137159">
                <a:moveTo>
                  <a:pt x="3188208" y="0"/>
                </a:moveTo>
                <a:lnTo>
                  <a:pt x="0" y="0"/>
                </a:lnTo>
                <a:lnTo>
                  <a:pt x="0" y="137160"/>
                </a:lnTo>
                <a:lnTo>
                  <a:pt x="3188208" y="137160"/>
                </a:lnTo>
                <a:lnTo>
                  <a:pt x="3188208" y="0"/>
                </a:lnTo>
                <a:close/>
              </a:path>
            </a:pathLst>
          </a:custGeom>
          <a:solidFill>
            <a:srgbClr val="E4004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163300" y="121920"/>
            <a:ext cx="659892" cy="697991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11703" y="5999988"/>
            <a:ext cx="2155068" cy="7208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04003" y="255219"/>
            <a:ext cx="5086984" cy="5746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6FC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3425" y="1410715"/>
            <a:ext cx="10725149" cy="2465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570843" y="6254597"/>
            <a:ext cx="256540" cy="190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0" b="0" i="0">
                <a:solidFill>
                  <a:srgbClr val="2E5496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663940" y="1210055"/>
            <a:ext cx="3528060" cy="2554605"/>
          </a:xfrm>
          <a:custGeom>
            <a:avLst/>
            <a:gdLst/>
            <a:ahLst/>
            <a:cxnLst/>
            <a:rect l="l" t="t" r="r" b="b"/>
            <a:pathLst>
              <a:path w="3528059" h="2554604">
                <a:moveTo>
                  <a:pt x="0" y="2554224"/>
                </a:moveTo>
                <a:lnTo>
                  <a:pt x="3528060" y="2554224"/>
                </a:lnTo>
                <a:lnTo>
                  <a:pt x="3528060" y="0"/>
                </a:lnTo>
                <a:lnTo>
                  <a:pt x="0" y="0"/>
                </a:lnTo>
                <a:lnTo>
                  <a:pt x="0" y="2554224"/>
                </a:lnTo>
                <a:close/>
              </a:path>
            </a:pathLst>
          </a:custGeom>
          <a:solidFill>
            <a:srgbClr val="0043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88036"/>
            <a:ext cx="1553210" cy="459105"/>
          </a:xfrm>
          <a:custGeom>
            <a:avLst/>
            <a:gdLst/>
            <a:ahLst/>
            <a:cxnLst/>
            <a:rect l="l" t="t" r="r" b="b"/>
            <a:pathLst>
              <a:path w="1553210" h="459105">
                <a:moveTo>
                  <a:pt x="1552956" y="0"/>
                </a:moveTo>
                <a:lnTo>
                  <a:pt x="0" y="0"/>
                </a:lnTo>
                <a:lnTo>
                  <a:pt x="0" y="458723"/>
                </a:lnTo>
                <a:lnTo>
                  <a:pt x="1552956" y="458723"/>
                </a:lnTo>
                <a:lnTo>
                  <a:pt x="1552956" y="0"/>
                </a:lnTo>
                <a:close/>
              </a:path>
            </a:pathLst>
          </a:custGeom>
          <a:solidFill>
            <a:srgbClr val="004379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0" y="6720839"/>
            <a:ext cx="12192000" cy="137160"/>
            <a:chOff x="0" y="6720839"/>
            <a:chExt cx="12192000" cy="137160"/>
          </a:xfrm>
        </p:grpSpPr>
        <p:sp>
          <p:nvSpPr>
            <p:cNvPr id="5" name="object 5"/>
            <p:cNvSpPr/>
            <p:nvPr/>
          </p:nvSpPr>
          <p:spPr>
            <a:xfrm>
              <a:off x="3188207" y="6720839"/>
              <a:ext cx="9004300" cy="137160"/>
            </a:xfrm>
            <a:custGeom>
              <a:avLst/>
              <a:gdLst/>
              <a:ahLst/>
              <a:cxnLst/>
              <a:rect l="l" t="t" r="r" b="b"/>
              <a:pathLst>
                <a:path w="9004300" h="137159">
                  <a:moveTo>
                    <a:pt x="0" y="137160"/>
                  </a:moveTo>
                  <a:lnTo>
                    <a:pt x="9003792" y="137160"/>
                  </a:lnTo>
                  <a:lnTo>
                    <a:pt x="9003792" y="0"/>
                  </a:lnTo>
                  <a:lnTo>
                    <a:pt x="0" y="0"/>
                  </a:lnTo>
                  <a:lnTo>
                    <a:pt x="0" y="137160"/>
                  </a:lnTo>
                  <a:close/>
                </a:path>
              </a:pathLst>
            </a:custGeom>
            <a:solidFill>
              <a:srgbClr val="0043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6720839"/>
              <a:ext cx="3188335" cy="137160"/>
            </a:xfrm>
            <a:custGeom>
              <a:avLst/>
              <a:gdLst/>
              <a:ahLst/>
              <a:cxnLst/>
              <a:rect l="l" t="t" r="r" b="b"/>
              <a:pathLst>
                <a:path w="3188335" h="137159">
                  <a:moveTo>
                    <a:pt x="3188208" y="0"/>
                  </a:moveTo>
                  <a:lnTo>
                    <a:pt x="0" y="0"/>
                  </a:lnTo>
                  <a:lnTo>
                    <a:pt x="0" y="137160"/>
                  </a:lnTo>
                  <a:lnTo>
                    <a:pt x="3188208" y="137160"/>
                  </a:lnTo>
                  <a:lnTo>
                    <a:pt x="3188208" y="0"/>
                  </a:lnTo>
                  <a:close/>
                </a:path>
              </a:pathLst>
            </a:custGeom>
            <a:solidFill>
              <a:srgbClr val="E400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0" y="1208532"/>
            <a:ext cx="8663940" cy="2557780"/>
            <a:chOff x="0" y="1208532"/>
            <a:chExt cx="8663940" cy="255778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08532"/>
              <a:ext cx="3168395" cy="255422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39923" y="1208532"/>
              <a:ext cx="6182868" cy="255727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356104" y="1210055"/>
              <a:ext cx="6308090" cy="2554605"/>
            </a:xfrm>
            <a:custGeom>
              <a:avLst/>
              <a:gdLst/>
              <a:ahLst/>
              <a:cxnLst/>
              <a:rect l="l" t="t" r="r" b="b"/>
              <a:pathLst>
                <a:path w="6308090" h="2554604">
                  <a:moveTo>
                    <a:pt x="144780" y="4572"/>
                  </a:moveTo>
                  <a:lnTo>
                    <a:pt x="0" y="4572"/>
                  </a:lnTo>
                  <a:lnTo>
                    <a:pt x="0" y="2552700"/>
                  </a:lnTo>
                  <a:lnTo>
                    <a:pt x="144780" y="2552700"/>
                  </a:lnTo>
                  <a:lnTo>
                    <a:pt x="144780" y="4572"/>
                  </a:lnTo>
                  <a:close/>
                </a:path>
                <a:path w="6308090" h="2554604">
                  <a:moveTo>
                    <a:pt x="2968752" y="3048"/>
                  </a:moveTo>
                  <a:lnTo>
                    <a:pt x="2816352" y="3048"/>
                  </a:lnTo>
                  <a:lnTo>
                    <a:pt x="2816352" y="2552700"/>
                  </a:lnTo>
                  <a:lnTo>
                    <a:pt x="2968752" y="2552700"/>
                  </a:lnTo>
                  <a:lnTo>
                    <a:pt x="2968752" y="3048"/>
                  </a:lnTo>
                  <a:close/>
                </a:path>
                <a:path w="6308090" h="2554604">
                  <a:moveTo>
                    <a:pt x="6307823" y="0"/>
                  </a:moveTo>
                  <a:lnTo>
                    <a:pt x="6170676" y="0"/>
                  </a:lnTo>
                  <a:lnTo>
                    <a:pt x="6170676" y="2554224"/>
                  </a:lnTo>
                  <a:lnTo>
                    <a:pt x="6307823" y="2554224"/>
                  </a:lnTo>
                  <a:lnTo>
                    <a:pt x="6307823" y="0"/>
                  </a:lnTo>
                  <a:close/>
                </a:path>
              </a:pathLst>
            </a:custGeom>
            <a:solidFill>
              <a:srgbClr val="E400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121920" y="361188"/>
            <a:ext cx="1318260" cy="300355"/>
            <a:chOff x="121920" y="361188"/>
            <a:chExt cx="1318260" cy="30035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920" y="361188"/>
              <a:ext cx="342900" cy="29870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1772" y="364236"/>
              <a:ext cx="307847" cy="29565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7052" y="364236"/>
              <a:ext cx="307848" cy="29565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27759" y="365760"/>
              <a:ext cx="312420" cy="295656"/>
            </a:xfrm>
            <a:prstGeom prst="rect">
              <a:avLst/>
            </a:prstGeom>
          </p:spPr>
        </p:pic>
      </p:grpSp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663683" y="1421891"/>
            <a:ext cx="2007107" cy="2125979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6096000" y="5954064"/>
            <a:ext cx="5504433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fr-FR" sz="1800" dirty="0">
                <a:latin typeface="Calibri"/>
                <a:cs typeface="Calibri"/>
              </a:rPr>
              <a:t>Mise à jour : 21/08</a:t>
            </a:r>
            <a:r>
              <a:rPr sz="1800" dirty="0">
                <a:latin typeface="Calibri"/>
                <a:cs typeface="Calibri"/>
              </a:rPr>
              <a:t>/202</a:t>
            </a:r>
            <a:r>
              <a:rPr lang="fr-FR" sz="1800" dirty="0">
                <a:latin typeface="Calibri"/>
                <a:cs typeface="Calibri"/>
              </a:rPr>
              <a:t>5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par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lang="fr-FR" sz="1800" dirty="0">
                <a:latin typeface="Calibri"/>
                <a:cs typeface="Calibri"/>
              </a:rPr>
              <a:t>Dimitri </a:t>
            </a:r>
            <a:r>
              <a:rPr lang="fr-FR" sz="1800" dirty="0" err="1">
                <a:latin typeface="Calibri"/>
                <a:cs typeface="Calibri"/>
              </a:rPr>
              <a:t>Travailloux</a:t>
            </a:r>
            <a:r>
              <a:rPr lang="fr-FR" sz="1800" dirty="0">
                <a:latin typeface="Calibri"/>
                <a:cs typeface="Calibri"/>
              </a:rPr>
              <a:t> – DSI ARA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0541B17-B2D7-1F1B-248E-90351A8BF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894741"/>
            <a:ext cx="3720421" cy="192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21E5E-66B7-9FE6-E370-4DCC76454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54A1DEE2-77AD-5B89-6C08-08EC9BAD606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33800" y="255219"/>
            <a:ext cx="64571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Page accueil - DOSSIER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DD1E9503-453E-1968-BC02-B5825F3435F4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10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D42296A-4E81-25E3-C018-844AB5034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F8FE9BF-6F3B-4F12-AEFA-4B8E001D7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081319"/>
            <a:ext cx="11506200" cy="545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04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9E6B6-78B9-D711-A018-931C47154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73C3F4BE-94A8-90F4-3711-3756D0E05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59429"/>
            <a:ext cx="11963400" cy="4422762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87FC221C-1AF2-1C79-152B-086BAE8F340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Fiche synthétique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89DE5091-94D4-9095-AEA2-1AFC01C6B9B2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11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12DACF3-1C51-D2BE-2291-37B1397E8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EC84961B-16A2-A0B5-1EBC-97BE577C3554}"/>
              </a:ext>
            </a:extLst>
          </p:cNvPr>
          <p:cNvSpPr txBox="1"/>
          <p:nvPr/>
        </p:nvSpPr>
        <p:spPr>
          <a:xfrm>
            <a:off x="4800600" y="3124200"/>
            <a:ext cx="2590800" cy="149079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13335" rIns="0" bIns="0" rtlCol="0">
            <a:spAutoFit/>
          </a:bodyPr>
          <a:lstStyle/>
          <a:p>
            <a:r>
              <a:rPr lang="fr-FR" sz="1600" dirty="0"/>
              <a:t>Synchro VITAE et remontée des champs</a:t>
            </a:r>
          </a:p>
          <a:p>
            <a:endParaRPr lang="fr-FR" sz="1600" dirty="0"/>
          </a:p>
          <a:p>
            <a:endParaRPr lang="fr-FR" sz="1200" dirty="0"/>
          </a:p>
          <a:p>
            <a:endParaRPr lang="fr-FR" sz="1200" dirty="0"/>
          </a:p>
          <a:p>
            <a:endParaRPr lang="fr-FR" sz="1200" dirty="0"/>
          </a:p>
          <a:p>
            <a:pPr marL="457200" indent="-457200">
              <a:buAutoNum type="arabicPeriod"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251333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6F15D-D06E-2B39-D58C-66E92A56F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F62420E9-926F-9D97-0DB2-7FA0FD33F53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276600" y="255219"/>
            <a:ext cx="69143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Onglet des auto-évaluations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A4F0DE26-1415-94C1-B2B6-40263AC94B2A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12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21E1BA9-B693-124F-8EFA-734277040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71A72B1-D930-F7B0-5513-63DDBABE4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95917"/>
            <a:ext cx="12192000" cy="4066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111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69145-16A4-6883-22A1-C878B6635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D9AEA432-1AF8-1CBF-00D8-4346F1B02B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Diag 360°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0239506-8C0C-CA8F-8A0A-F4604600AEFF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13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06887B8-A659-0030-23B7-400A3CFB5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433FE73-1FD3-E2BA-935A-51D95718F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252787"/>
            <a:ext cx="11811000" cy="421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16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D8F7A-DDA9-51A7-1583-4B3E5F30B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F8429205-1F86-6B58-84FF-8E39296B921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Quizz de sortie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3EEE33BA-3BE2-76F5-F415-C311B0085C52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14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A966114-BD78-E0A2-D509-945C2EBF1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9602723-2354-A831-3745-D03782269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46" y="1093929"/>
            <a:ext cx="11430001" cy="532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97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A1D13-3B66-C917-AC43-6FDD8206C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FFDC2698-87BE-C51D-B39C-76EAA949D29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Remplissage online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58EAF252-CD52-BEF5-EAE4-85F92E10AAAB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15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A7A90D6-27A5-4FA5-8B7A-D1C1B00DF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81EC84-69F1-0618-F865-5FE75FF144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2273" y="1219200"/>
            <a:ext cx="8587497" cy="490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380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C590C-FF95-7B02-366B-EEE3417F0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AC556184-B63E-AE4D-7C72-76C6484052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14800" y="255219"/>
            <a:ext cx="60761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Assistant IA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E4614A97-6697-9BE8-2C2C-B6FBF35FB6AD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16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CA7D70D-EF54-4E29-52E8-DC40F5374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B4B5E74-5A14-EDD4-0C7D-2CCA24540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624" y="1007409"/>
            <a:ext cx="9437297" cy="5247188"/>
          </a:xfrm>
          <a:prstGeom prst="rect">
            <a:avLst/>
          </a:prstGeom>
        </p:spPr>
      </p:pic>
      <p:sp>
        <p:nvSpPr>
          <p:cNvPr id="8" name="object 2">
            <a:extLst>
              <a:ext uri="{FF2B5EF4-FFF2-40B4-BE49-F238E27FC236}">
                <a16:creationId xmlns:a16="http://schemas.microsoft.com/office/drawing/2014/main" id="{690055EF-B8E3-F8EA-85CC-9B995629063E}"/>
              </a:ext>
            </a:extLst>
          </p:cNvPr>
          <p:cNvSpPr txBox="1"/>
          <p:nvPr/>
        </p:nvSpPr>
        <p:spPr>
          <a:xfrm>
            <a:off x="7993979" y="4271362"/>
            <a:ext cx="3437965" cy="11830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13335" rIns="0" bIns="0" rtlCol="0">
            <a:spAutoFit/>
          </a:bodyPr>
          <a:lstStyle/>
          <a:p>
            <a:r>
              <a:rPr lang="fr-FR" sz="1600" dirty="0"/>
              <a:t>Exemple d’utilisation de L’intégration de l’IA « </a:t>
            </a:r>
            <a:r>
              <a:rPr lang="fr-FR" sz="1600" dirty="0" err="1"/>
              <a:t>ClaudIA</a:t>
            </a:r>
            <a:r>
              <a:rPr lang="fr-FR" sz="1600" dirty="0"/>
              <a:t> » pour obtenir un résumé avec en données fourniers les réponses au quizz</a:t>
            </a:r>
            <a:endParaRPr lang="fr-FR" sz="1200" dirty="0"/>
          </a:p>
          <a:p>
            <a:pPr marL="457200" indent="-457200">
              <a:buAutoNum type="arabicPeriod"/>
            </a:pP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106431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01B9D-64F6-D037-015F-F29723DDB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B8CD7D8E-7A99-C6DD-FB51-9801D228B2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14800" y="255219"/>
            <a:ext cx="60761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Génération du </a:t>
            </a:r>
            <a:r>
              <a:rPr lang="fr-FR" dirty="0" err="1"/>
              <a:t>pdf</a:t>
            </a:r>
            <a:r>
              <a:rPr lang="fr-FR" dirty="0"/>
              <a:t> final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53A96DA-FE81-1201-45C7-CD35FC0CE280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17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B66B2F4-1584-019D-7DC1-98ECC942D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7EA4C0F-470C-380A-C4DD-715249F65C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091276"/>
            <a:ext cx="7315200" cy="53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941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C5773-0B7F-8452-D8EB-D4DF655B0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49276EC6-328D-9E91-9D3E-B43CD3D3487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Livrable final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082B7105-A73F-DA2C-FC18-741971D25223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18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290A09D-2045-96D7-EFA8-1EDF5B902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F39206D-78F0-8DC5-BA41-A51E4729F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20" y="1295400"/>
            <a:ext cx="11725579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821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203C1-F5EC-9A89-8D49-F22BCEFC7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8D3AA1AC-19BB-5DF2-7D90-0FEA3E5DF20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Contacts entreprises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D3138DAD-E0D6-82DC-3B41-037F05E7F98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19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937D7BB-EECC-DCE3-862D-3CA559B6E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5B7D71D-A997-1B17-6242-FB5E43AAC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633" y="990600"/>
            <a:ext cx="11523268" cy="478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58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" y="1371600"/>
            <a:ext cx="10439400" cy="419922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r>
              <a:rPr lang="fr-FR" dirty="0"/>
              <a:t>🎯 Application WEB sécurisée pour gérer des diagnostics en ligne</a:t>
            </a:r>
          </a:p>
          <a:p>
            <a:endParaRPr lang="fr-FR" dirty="0"/>
          </a:p>
          <a:p>
            <a:r>
              <a:rPr lang="fr-FR" dirty="0"/>
              <a:t>🎯</a:t>
            </a:r>
            <a:r>
              <a:rPr lang="fr-FR" b="1" dirty="0"/>
              <a:t> Saisie de formulaires et production dynamiques de livrables consolidés (docx, </a:t>
            </a:r>
            <a:r>
              <a:rPr lang="fr-FR" b="1" dirty="0" err="1"/>
              <a:t>pdf</a:t>
            </a:r>
            <a:r>
              <a:rPr lang="fr-FR" b="1" dirty="0"/>
              <a:t>)</a:t>
            </a:r>
          </a:p>
          <a:p>
            <a:endParaRPr lang="fr-FR" dirty="0"/>
          </a:p>
          <a:p>
            <a:r>
              <a:rPr lang="fr-FR" dirty="0"/>
              <a:t>🎯 </a:t>
            </a:r>
            <a:r>
              <a:rPr lang="fr-FR" b="1" dirty="0"/>
              <a:t>Lien avec la GRC en temps réel pour rapatrier des données</a:t>
            </a:r>
          </a:p>
          <a:p>
            <a:endParaRPr lang="fr-FR" dirty="0"/>
          </a:p>
          <a:p>
            <a:r>
              <a:rPr lang="fr-FR" dirty="0"/>
              <a:t>🎯 </a:t>
            </a:r>
            <a:r>
              <a:rPr lang="fr-FR" b="1" dirty="0"/>
              <a:t>Utilisation d’une IA Assistant pour synthétiser informations saisies et recherches sur le web</a:t>
            </a:r>
          </a:p>
          <a:p>
            <a:endParaRPr lang="fr-FR" dirty="0"/>
          </a:p>
          <a:p>
            <a:r>
              <a:rPr lang="fr-FR" dirty="0"/>
              <a:t>🎯 Interface ergonomique, Back Office d’administration</a:t>
            </a:r>
          </a:p>
          <a:p>
            <a:endParaRPr lang="fr-FR" dirty="0"/>
          </a:p>
          <a:p>
            <a:r>
              <a:rPr lang="fr-FR" dirty="0"/>
              <a:t>🎯 Hébergement sécurisé, RGPD</a:t>
            </a:r>
          </a:p>
          <a:p>
            <a:endParaRPr lang="fr-FR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pPr marL="457200" indent="-457200">
              <a:buAutoNum type="arabicPeriod"/>
            </a:pPr>
            <a:endParaRPr lang="fr-FR" sz="1400"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C</a:t>
            </a:r>
            <a:r>
              <a:rPr lang="fr-FR" b="1" dirty="0"/>
              <a:t>ontexte du projet</a:t>
            </a:r>
            <a:endParaRPr spc="-10" dirty="0"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2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D565255-D08E-4791-0952-F6B1A5DE1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9DB3544-DEB7-6F73-0460-C9965C187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1407" y="1905000"/>
            <a:ext cx="359160" cy="37352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B4FC649-A1FD-00CB-C493-6EBF66562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2438400"/>
            <a:ext cx="359160" cy="37352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E542229-E1BD-0C96-577E-5B1C50647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4640" y="2971800"/>
            <a:ext cx="359160" cy="37352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50EC6-0044-F8EF-39FD-4F06BC954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91EE940A-C2F6-E2B1-3F3C-7DDED41D17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POC - Accueil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59FA2632-B882-5025-8A34-939F6A6D4F6D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BBFBA28-6777-7180-673E-14B7B8AD4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C043984-9AC2-0855-44A1-EFAC1ACAE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143000"/>
            <a:ext cx="8485457" cy="487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972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89220-F77E-AD59-77C0-013547EDF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6DF551DA-3F45-0369-AF51-B7EDB98F1E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</a:t>
            </a:r>
            <a:r>
              <a:rPr lang="fr-FR" dirty="0" err="1"/>
              <a:t>Logout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7A107F4-08DC-579E-0ACC-6FD41A26A914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4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19AA80E-8C0F-A2AB-9EB0-D333E1EC2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535FCCD-9AF6-8DC6-6BAE-19FDB1BFF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1066800"/>
            <a:ext cx="8797770" cy="504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72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2450E-5CD4-EF8A-05C4-B2D3CB643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D4309FF-8820-DAE0-C0CA-3FB81F0BF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105410"/>
            <a:ext cx="9677400" cy="5497371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571F727C-772D-185D-B9D9-B0A01FC8200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Accueil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886C5B03-B624-A33C-7D55-A93C00777059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5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6C866D2-60D6-6AF7-C661-A5BED6069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132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E0721-DE12-034A-0A8B-DDF892E5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96A7C2A7-841A-A763-6C9E-C1579CFCC87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81400" y="255219"/>
            <a:ext cx="66095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Gestion des utilisateurs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D9ECF4CA-DC1B-FCB4-D29D-9F39457C99C1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6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8DE34F7-13FB-D81E-ECD8-C488ECC79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1DAD385-7429-94CC-2332-FA4D6B143D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1610664"/>
            <a:ext cx="11963400" cy="363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58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1D8F89-B4A2-9A53-87CD-D4C400436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E5DE4EBC-4A1F-7287-A23B-ACD3DF9CA15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57600" y="255219"/>
            <a:ext cx="65333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Historisation des actions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54F07F49-A2A9-CE27-0D24-2DA94D30FBC7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7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7807FF9-D151-2152-2762-A4A1CCE96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76A2E5C-4674-9429-454D-E6D6BE439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23" y="1274596"/>
            <a:ext cx="11506200" cy="430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57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34D4B-D893-F64B-20FA-6966ABBF8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5BA20404-2A4D-DDF8-A860-D8E742B5E6E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Gestion des dossiers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3E19EA52-863D-6F9A-1B2B-D8836236C4B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8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51AC309-489A-FB93-F8D1-0FFBBC5E3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1FFF067-D176-A02C-77AE-519B6CB5C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539" y="990600"/>
            <a:ext cx="11806922" cy="456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52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D6F316-4600-C5D2-0E79-A0F421883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915E1CE9-A619-EF5A-F07F-9FBA9F9836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48200" y="255219"/>
            <a:ext cx="5542787" cy="499367"/>
          </a:xfrm>
          <a:prstGeom prst="rect">
            <a:avLst/>
          </a:prstGeom>
        </p:spPr>
        <p:txBody>
          <a:bodyPr vert="horz" wrap="square" lIns="0" tIns="67818" rIns="0" bIns="0" rtlCol="0">
            <a:spAutoFit/>
          </a:bodyPr>
          <a:lstStyle/>
          <a:p>
            <a:pPr marL="1841500">
              <a:lnSpc>
                <a:spcPct val="100000"/>
              </a:lnSpc>
              <a:spcBef>
                <a:spcPts val="95"/>
              </a:spcBef>
            </a:pPr>
            <a:r>
              <a:rPr lang="fr-FR" dirty="0"/>
              <a:t>🎯 Liaison avec VITAE</a:t>
            </a:r>
            <a:endParaRPr spc="-10" dirty="0"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D4B1568C-54F4-F4CB-C40B-72016E8AEA40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330"/>
              </a:lnSpc>
            </a:pPr>
            <a:fld id="{81D60167-4931-47E6-BA6A-407CBD079E47}" type="slidenum">
              <a:rPr spc="-50" dirty="0"/>
              <a:t>9</a:t>
            </a:fld>
            <a:endParaRPr spc="-5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5492B61-531D-FE9A-04EE-00015B45C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05169"/>
            <a:ext cx="1752600" cy="90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423ED66-73B3-54F4-B7FC-B06382E0E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219200"/>
            <a:ext cx="6829097" cy="4830337"/>
          </a:xfrm>
          <a:prstGeom prst="rect">
            <a:avLst/>
          </a:prstGeom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3D97741C-0868-2A44-4195-07A89E78DE8B}"/>
              </a:ext>
            </a:extLst>
          </p:cNvPr>
          <p:cNvSpPr txBox="1"/>
          <p:nvPr/>
        </p:nvSpPr>
        <p:spPr>
          <a:xfrm>
            <a:off x="304800" y="914400"/>
            <a:ext cx="2743200" cy="17985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13335" rIns="0" bIns="0" rtlCol="0">
            <a:spAutoFit/>
          </a:bodyPr>
          <a:lstStyle/>
          <a:p>
            <a:r>
              <a:rPr lang="fr-FR" sz="1200" dirty="0"/>
              <a:t>Interrogation de la GRC VITAE en temps réel &amp; remontée des champs pour pré remplir les champs (ici remontée de la raison sociale, du code postal et de la commune)</a:t>
            </a:r>
          </a:p>
          <a:p>
            <a:endParaRPr lang="fr-FR" sz="1200" dirty="0"/>
          </a:p>
          <a:p>
            <a:endParaRPr lang="fr-FR" sz="1050" dirty="0"/>
          </a:p>
          <a:p>
            <a:endParaRPr lang="fr-FR" sz="1050" dirty="0"/>
          </a:p>
          <a:p>
            <a:endParaRPr lang="fr-FR" sz="1050" dirty="0"/>
          </a:p>
          <a:p>
            <a:pPr marL="457200" indent="-457200">
              <a:buAutoNum type="arabicPeriod"/>
            </a:pPr>
            <a:endParaRPr lang="fr-FR" sz="1050" dirty="0"/>
          </a:p>
        </p:txBody>
      </p:sp>
      <p:sp>
        <p:nvSpPr>
          <p:cNvPr id="10" name="Heptagone 9">
            <a:extLst>
              <a:ext uri="{FF2B5EF4-FFF2-40B4-BE49-F238E27FC236}">
                <a16:creationId xmlns:a16="http://schemas.microsoft.com/office/drawing/2014/main" id="{26964041-3840-8F45-F3B1-BDF2D7DB5A20}"/>
              </a:ext>
            </a:extLst>
          </p:cNvPr>
          <p:cNvSpPr/>
          <p:nvPr/>
        </p:nvSpPr>
        <p:spPr>
          <a:xfrm>
            <a:off x="5791200" y="2209800"/>
            <a:ext cx="304800" cy="304800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11" name="Heptagone 10">
            <a:extLst>
              <a:ext uri="{FF2B5EF4-FFF2-40B4-BE49-F238E27FC236}">
                <a16:creationId xmlns:a16="http://schemas.microsoft.com/office/drawing/2014/main" id="{36A786BD-FDB4-8EAE-0C18-49910C09DFFE}"/>
              </a:ext>
            </a:extLst>
          </p:cNvPr>
          <p:cNvSpPr/>
          <p:nvPr/>
        </p:nvSpPr>
        <p:spPr>
          <a:xfrm>
            <a:off x="7315200" y="2819400"/>
            <a:ext cx="304800" cy="304800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12" name="Heptagone 11">
            <a:extLst>
              <a:ext uri="{FF2B5EF4-FFF2-40B4-BE49-F238E27FC236}">
                <a16:creationId xmlns:a16="http://schemas.microsoft.com/office/drawing/2014/main" id="{CAEC67D9-8AC6-8427-BEED-D15D9A47D346}"/>
              </a:ext>
            </a:extLst>
          </p:cNvPr>
          <p:cNvSpPr/>
          <p:nvPr/>
        </p:nvSpPr>
        <p:spPr>
          <a:xfrm>
            <a:off x="5867400" y="3806939"/>
            <a:ext cx="304800" cy="304800"/>
          </a:xfrm>
          <a:prstGeom prst="heptag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B1CD086-0DCE-C166-0A1E-CF3804B058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2769" y="381059"/>
            <a:ext cx="359160" cy="37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992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4C65D8A5B1C84BAD8CAAC4602982CD" ma:contentTypeVersion="3" ma:contentTypeDescription="Crée un document." ma:contentTypeScope="" ma:versionID="793755bc09200c4a53a3f444e3dc82e7">
  <xsd:schema xmlns:xsd="http://www.w3.org/2001/XMLSchema" xmlns:xs="http://www.w3.org/2001/XMLSchema" xmlns:p="http://schemas.microsoft.com/office/2006/metadata/properties" xmlns:ns2="8d734c0b-8564-4065-a870-370e48834586" targetNamespace="http://schemas.microsoft.com/office/2006/metadata/properties" ma:root="true" ma:fieldsID="b6b750d8b1d8a76f8b47a82c40776551" ns2:_="">
    <xsd:import namespace="8d734c0b-8564-4065-a870-370e488345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34c0b-8564-4065-a870-370e488345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3A2B722-767B-4849-96B7-8261B30179D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C19D0F-8059-429E-8132-CD40A1BE47A7}"/>
</file>

<file path=customXml/itemProps3.xml><?xml version="1.0" encoding="utf-8"?>
<ds:datastoreItem xmlns:ds="http://schemas.openxmlformats.org/officeDocument/2006/customXml" ds:itemID="{BDA9563D-BCD6-40BF-A8CC-EF259017C5C6}">
  <ds:schemaRefs>
    <ds:schemaRef ds:uri="http://schemas.microsoft.com/office/2006/documentManagement/types"/>
    <ds:schemaRef ds:uri="http://schemas.microsoft.com/office/infopath/2007/PartnerControls"/>
    <ds:schemaRef ds:uri="1c99704e-d4b1-42d0-b423-d06ea20b88b5"/>
    <ds:schemaRef ds:uri="http://purl.org/dc/dcmitype/"/>
    <ds:schemaRef ds:uri="http://www.w3.org/XML/1998/namespace"/>
    <ds:schemaRef ds:uri="http://purl.org/dc/elements/1.1/"/>
    <ds:schemaRef ds:uri="http://schemas.openxmlformats.org/package/2006/metadata/core-properties"/>
    <ds:schemaRef ds:uri="822971d2-213d-49ed-96e1-bb21a164a162"/>
    <ds:schemaRef ds:uri="http://schemas.microsoft.com/office/2006/metadata/properties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6186c216-07fb-40d7-b9c6-5b5c457fa229}" enabled="0" method="" siteId="{6186c216-07fb-40d7-b9c6-5b5c457fa22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10750</TotalTime>
  <Words>221</Words>
  <Application>Microsoft Office PowerPoint</Application>
  <PresentationFormat>Grand écran</PresentationFormat>
  <Paragraphs>63</Paragraphs>
  <Slides>19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1" baseType="lpstr">
      <vt:lpstr>Calibri</vt:lpstr>
      <vt:lpstr>Office Theme</vt:lpstr>
      <vt:lpstr>Présentation PowerPoint</vt:lpstr>
      <vt:lpstr>🎯 Contexte du projet</vt:lpstr>
      <vt:lpstr>POC - Accueil</vt:lpstr>
      <vt:lpstr>🎯 Logout</vt:lpstr>
      <vt:lpstr>🎯 Accueil</vt:lpstr>
      <vt:lpstr>🎯 Gestion des utilisateurs</vt:lpstr>
      <vt:lpstr>🎯 Historisation des actions</vt:lpstr>
      <vt:lpstr>🎯 Gestion des dossiers</vt:lpstr>
      <vt:lpstr>🎯 Liaison avec VITAE</vt:lpstr>
      <vt:lpstr>🎯 Page accueil - DOSSIER</vt:lpstr>
      <vt:lpstr>🎯 Fiche synthétique</vt:lpstr>
      <vt:lpstr>🎯 Onglet des auto-évaluations</vt:lpstr>
      <vt:lpstr>🎯 Diag 360°</vt:lpstr>
      <vt:lpstr>🎯 Quizz de sortie</vt:lpstr>
      <vt:lpstr>🎯 Remplissage online</vt:lpstr>
      <vt:lpstr>🎯 Assistant IA</vt:lpstr>
      <vt:lpstr>🎯 Génération du pdf final</vt:lpstr>
      <vt:lpstr>🎯 Livrable final</vt:lpstr>
      <vt:lpstr>🎯 Contacts entreprises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AUVERGNE Joris</dc:creator>
  <cp:lastModifiedBy>TRAVAILLOUX Dimitri</cp:lastModifiedBy>
  <cp:revision>73</cp:revision>
  <dcterms:created xsi:type="dcterms:W3CDTF">2025-05-19T12:08:38Z</dcterms:created>
  <dcterms:modified xsi:type="dcterms:W3CDTF">2025-09-11T14:38:45Z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2023-05-31T00:00:00Z</vt:filetime>
  </property>
  <property fmtid="{D5CDD505-2E9C-101B-9397-08002B2CF9AE}" pid="3" name="Creator">
    <vt:lpwstr>Microsoft® PowerPoint® pour Microsoft 365</vt:lpwstr>
  </property>
  <property fmtid="{D5CDD505-2E9C-101B-9397-08002B2CF9AE}" pid="4" name="LastSaved">
    <vt:filetime>2025-05-19T00:00:00Z</vt:filetime>
  </property>
  <property fmtid="{D5CDD505-2E9C-101B-9397-08002B2CF9AE}" pid="5" name="Producer">
    <vt:lpwstr>Microsoft® PowerPoint® pour Microsoft 365</vt:lpwstr>
  </property>
  <property fmtid="{D5CDD505-2E9C-101B-9397-08002B2CF9AE}" pid="6" name="ContentTypeId">
    <vt:lpwstr>0x0101000E4C65D8A5B1C84BAD8CAAC4602982CD</vt:lpwstr>
  </property>
  <property fmtid="{D5CDD505-2E9C-101B-9397-08002B2CF9AE}" pid="7" name="MediaServiceImageTags">
    <vt:lpwstr/>
  </property>
</Properties>
</file>