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E8E74"/>
    <a:srgbClr val="E14D16"/>
    <a:srgbClr val="D0379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1348"/>
    <p:restoredTop sz="86418"/>
  </p:normalViewPr>
  <p:slideViewPr>
    <p:cSldViewPr>
      <p:cViewPr varScale="1">
        <p:scale>
          <a:sx n="94" d="100"/>
          <a:sy n="94" d="100"/>
        </p:scale>
        <p:origin x="1614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EFE371-63E3-5C4F-BFA1-E3212E8C8221}" type="datetimeFigureOut">
              <a:rPr lang="fr-FR" smtClean="0"/>
              <a:t>19/03/2026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82A331-0E37-694D-9DE6-1D1EEA15BB9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2204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882A331-0E37-694D-9DE6-1D1EEA15BB95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4501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baseline="0">
                <a:solidFill>
                  <a:schemeClr val="tx1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>
            <a:noFill/>
          </a:ln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E14D16"/>
                </a:solidFill>
                <a:latin typeface="Arial Narrow" panose="020B060602020203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Modifiez le style des sous-titres du masque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6165304"/>
            <a:ext cx="9144000" cy="692696"/>
          </a:xfrm>
          <a:prstGeom prst="rect">
            <a:avLst/>
          </a:prstGeom>
          <a:solidFill>
            <a:srgbClr val="E14D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2" name="Imag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5304"/>
            <a:ext cx="282620" cy="69269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787D61D-2526-2643-8FFD-D5E1DFF9375A}"/>
              </a:ext>
            </a:extLst>
          </p:cNvPr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08" b="4427"/>
          <a:stretch/>
        </p:blipFill>
        <p:spPr>
          <a:xfrm>
            <a:off x="7772400" y="6259624"/>
            <a:ext cx="798393" cy="481744"/>
          </a:xfrm>
          <a:prstGeom prst="rect">
            <a:avLst/>
          </a:prstGeom>
          <a:extLst>
            <a:ext uri="{FAA26D3D-D897-4be2-8F04-BA451C77F1D7}">
              <ma14:placeholderFlag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a14="http://schemas.microsoft.com/office/mac/drawingml/2011/main" xmlns:lc="http://schemas.openxmlformats.org/drawingml/2006/lockedCanvas"/>
            </a:ext>
          </a:extLst>
        </p:spPr>
      </p:pic>
    </p:spTree>
    <p:extLst>
      <p:ext uri="{BB962C8B-B14F-4D97-AF65-F5344CB8AC3E}">
        <p14:creationId xmlns:p14="http://schemas.microsoft.com/office/powerpoint/2010/main" val="3779626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08912" cy="1143000"/>
          </a:xfrm>
          <a:ln>
            <a:noFill/>
          </a:ln>
        </p:spPr>
        <p:txBody>
          <a:bodyPr/>
          <a:lstStyle>
            <a:lvl1pPr>
              <a:defRPr>
                <a:solidFill>
                  <a:srgbClr val="E14D16"/>
                </a:solidFill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37458"/>
          </a:xfrm>
        </p:spPr>
        <p:txBody>
          <a:bodyPr/>
          <a:lstStyle>
            <a:lvl1pPr marL="457200" indent="-457200">
              <a:buClr>
                <a:srgbClr val="E14D16"/>
              </a:buClr>
              <a:buFont typeface="Arial" panose="020B0604020202020204" pitchFamily="34" charset="0"/>
              <a:buChar char="•"/>
              <a:defRPr/>
            </a:lvl1pPr>
            <a:lvl2pPr marL="914400" indent="-457200">
              <a:buClr>
                <a:srgbClr val="E14D16"/>
              </a:buClr>
              <a:buFont typeface="Arial" panose="020B0604020202020204" pitchFamily="34" charset="0"/>
              <a:buChar char="•"/>
              <a:defRPr/>
            </a:lvl2pPr>
            <a:lvl3pPr marL="1257300" indent="-342900">
              <a:buClr>
                <a:srgbClr val="E14D16"/>
              </a:buClr>
              <a:buFont typeface="Arial" panose="020B0604020202020204" pitchFamily="34" charset="0"/>
              <a:buChar char="•"/>
              <a:defRPr/>
            </a:lvl3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5724128" y="0"/>
            <a:ext cx="2895600" cy="365125"/>
          </a:xfrm>
        </p:spPr>
        <p:txBody>
          <a:bodyPr/>
          <a:lstStyle/>
          <a:p>
            <a:r>
              <a:rPr lang="fr-FR" dirty="0"/>
              <a:t>Haut de page </a:t>
            </a: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3505200" y="6361267"/>
            <a:ext cx="2133600" cy="365125"/>
          </a:xfrm>
        </p:spPr>
        <p:txBody>
          <a:bodyPr/>
          <a:lstStyle>
            <a:lvl1pPr algn="ctr">
              <a:defRPr/>
            </a:lvl1pPr>
          </a:lstStyle>
          <a:p>
            <a:fld id="{E9F3F2EB-A1C6-4332-B261-091FA23EA552}" type="slidenum">
              <a:rPr lang="fr-FR" smtClean="0"/>
              <a:pPr/>
              <a:t>‹N°›</a:t>
            </a:fld>
            <a:endParaRPr lang="fr-FR"/>
          </a:p>
        </p:txBody>
      </p:sp>
      <p:pic>
        <p:nvPicPr>
          <p:cNvPr id="9" name="Imag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65304"/>
            <a:ext cx="282620" cy="69269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CF96C31-BA04-1649-AE55-761497D962F7}"/>
              </a:ext>
            </a:extLst>
          </p:cNvPr>
          <p:cNvPicPr/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824" t="-2247" r="-8572" b="-15018"/>
          <a:stretch/>
        </p:blipFill>
        <p:spPr>
          <a:xfrm>
            <a:off x="7715763" y="6248288"/>
            <a:ext cx="971037" cy="591084"/>
          </a:xfrm>
          <a:prstGeom prst="rect">
            <a:avLst/>
          </a:prstGeom>
          <a:extLst>
            <a:ext uri="{FAA26D3D-D897-4be2-8F04-BA451C77F1D7}">
              <ma14:placeholderFlag xmlns="" xmlns:wpc="http://schemas.microsoft.com/office/word/2010/wordprocessingCanvas" xmlns:mo="http://schemas.microsoft.com/office/mac/office/2008/main" xmlns:mc="http://schemas.openxmlformats.org/markup-compatibility/2006" xmlns:mv="urn:schemas-microsoft-com:mac:vml" xmlns:o="urn:schemas-microsoft-com:office:office" xmlns:m="http://schemas.openxmlformats.org/officeDocument/2006/math" xmlns:v="urn:schemas-microsoft-com:vml" xmlns:wp14="http://schemas.microsoft.com/office/word/2010/wordprocessingDrawing" xmlns:wp="http://schemas.openxmlformats.org/drawingml/2006/wordprocessingDrawing" xmlns:w10="urn:schemas-microsoft-com:office:word" xmlns:w="http://schemas.openxmlformats.org/wordprocessingml/2006/main" xmlns:w14="http://schemas.microsoft.com/office/word/2010/wordml" xmlns:wpg="http://schemas.microsoft.com/office/word/2010/wordprocessingGroup" xmlns:wpi="http://schemas.microsoft.com/office/word/2010/wordprocessingInk" xmlns:wne="http://schemas.microsoft.com/office/word/2006/wordml" xmlns:wps="http://schemas.microsoft.com/office/word/2010/wordprocessingShape" xmlns:pic="http://schemas.openxmlformats.org/drawingml/2006/picture" xmlns:ma14="http://schemas.microsoft.com/office/mac/drawingml/2011/main" xmlns:lc="http://schemas.openxmlformats.org/drawingml/2006/lockedCanvas"/>
            </a:ext>
          </a:extLst>
        </p:spPr>
      </p:pic>
    </p:spTree>
    <p:extLst>
      <p:ext uri="{BB962C8B-B14F-4D97-AF65-F5344CB8AC3E}">
        <p14:creationId xmlns:p14="http://schemas.microsoft.com/office/powerpoint/2010/main" val="429345998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56084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5724128" y="652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dirty="0"/>
              <a:t>Auteur date  </a:t>
            </a:r>
            <a:r>
              <a:rPr lang="fr-FR" dirty="0" err="1"/>
              <a:t>etc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7010400" y="186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F3F2EB-A1C6-4332-B261-091FA23EA552}" type="slidenum">
              <a:rPr lang="fr-FR" smtClean="0"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717367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rgbClr val="E14D16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Clr>
          <a:srgbClr val="D60093"/>
        </a:buClr>
        <a:buFont typeface="Arial" panose="020B0604020202020204" pitchFamily="34" charset="0"/>
        <a:buNone/>
        <a:defRPr sz="2800" b="1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E14D16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E14D16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371600" indent="0" algn="l" defTabSz="914400" rtl="0" eaLnBrk="1" latinLnBrk="0" hangingPunct="1">
        <a:spcBef>
          <a:spcPct val="20000"/>
        </a:spcBef>
        <a:buClr>
          <a:srgbClr val="E14D16"/>
        </a:buClr>
        <a:buFont typeface="Arial" panose="020B0604020202020204" pitchFamily="34" charset="0"/>
        <a:buNone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E14D16"/>
        </a:buClr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184482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fr-FR" dirty="0"/>
              <a:t>Présentation des références :</a:t>
            </a:r>
            <a:br>
              <a:rPr lang="fr-FR" dirty="0"/>
            </a:br>
            <a:r>
              <a:rPr lang="fr-FR" sz="4000" dirty="0"/>
              <a:t>Fiches descriptives avec représentations visuelles et graphiques des principales réalisations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Consultation n°2026-12 : Réalisation du Schéma Directeur Immobilier et Énergie de l’ENS de Lyon</a:t>
            </a:r>
          </a:p>
          <a:p>
            <a:r>
              <a:rPr lang="fr-FR" dirty="0"/>
              <a:t>RC – Annexe 4</a:t>
            </a:r>
          </a:p>
        </p:txBody>
      </p:sp>
    </p:spTree>
    <p:extLst>
      <p:ext uri="{BB962C8B-B14F-4D97-AF65-F5344CB8AC3E}">
        <p14:creationId xmlns:p14="http://schemas.microsoft.com/office/powerpoint/2010/main" val="26474743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>
            <a:extLst>
              <a:ext uri="{FF2B5EF4-FFF2-40B4-BE49-F238E27FC236}">
                <a16:creationId xmlns:a16="http://schemas.microsoft.com/office/drawing/2014/main" id="{CAED172D-EC53-9C4A-B1BE-AF6377042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Présentation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15B82379-CF1A-8840-A9E7-7849158A5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340968"/>
          </a:xfrm>
        </p:spPr>
        <p:txBody>
          <a:bodyPr>
            <a:normAutofit fontScale="85000" lnSpcReduction="20000"/>
          </a:bodyPr>
          <a:lstStyle/>
          <a:p>
            <a:r>
              <a:rPr lang="fr-FR" dirty="0"/>
              <a:t>Page 3 – Expression libre du candidat</a:t>
            </a:r>
          </a:p>
          <a:p>
            <a:r>
              <a:rPr lang="fr-FR" dirty="0"/>
              <a:t>Pages 4 </a:t>
            </a:r>
            <a:r>
              <a:rPr lang="fr-FR"/>
              <a:t>à 9 </a:t>
            </a:r>
            <a:r>
              <a:rPr lang="fr-FR" dirty="0"/>
              <a:t>– Fiches descriptives de 6 références réparties comme tel :</a:t>
            </a:r>
          </a:p>
          <a:p>
            <a:pPr lvl="1"/>
            <a:r>
              <a:rPr lang="fr-FR" dirty="0"/>
              <a:t>2 références « Architecture » : références d’opération d’intervention sur les façades en vue d’une amélioration de la performance énergétique et du confort ;</a:t>
            </a:r>
          </a:p>
          <a:p>
            <a:pPr lvl="1"/>
            <a:r>
              <a:rPr lang="fr-FR" dirty="0"/>
              <a:t>2 références « Programmation », y compris approche urbaine ;</a:t>
            </a:r>
          </a:p>
          <a:p>
            <a:pPr lvl="1"/>
            <a:r>
              <a:rPr lang="fr-FR" dirty="0"/>
              <a:t>1 référence « Expertise HQE QEB » ;</a:t>
            </a:r>
          </a:p>
          <a:p>
            <a:pPr lvl="1"/>
            <a:r>
              <a:rPr lang="fr-FR" dirty="0"/>
              <a:t>1 référence « Concertation</a:t>
            </a:r>
          </a:p>
          <a:p>
            <a:pPr lvl="1"/>
            <a:endParaRPr lang="fr-FR" dirty="0"/>
          </a:p>
        </p:txBody>
      </p:sp>
      <p:sp>
        <p:nvSpPr>
          <p:cNvPr id="7" name="Espace réservé du contenu 5">
            <a:extLst>
              <a:ext uri="{FF2B5EF4-FFF2-40B4-BE49-F238E27FC236}">
                <a16:creationId xmlns:a16="http://schemas.microsoft.com/office/drawing/2014/main" id="{943EC64E-E820-4E32-A73F-56B7BE8A80B5}"/>
              </a:ext>
            </a:extLst>
          </p:cNvPr>
          <p:cNvSpPr txBox="1">
            <a:spLocks/>
          </p:cNvSpPr>
          <p:nvPr/>
        </p:nvSpPr>
        <p:spPr>
          <a:xfrm>
            <a:off x="472112" y="5123730"/>
            <a:ext cx="8229600" cy="1041574"/>
          </a:xfrm>
          <a:prstGeom prst="rect">
            <a:avLst/>
          </a:prstGeom>
          <a:solidFill>
            <a:srgbClr val="9E8E74">
              <a:alpha val="70980"/>
            </a:srgbClr>
          </a:solidFill>
        </p:spPr>
        <p:txBody>
          <a:bodyPr vert="horz" lIns="91440" tIns="45720" rIns="91440" bIns="45720" rtlCol="0">
            <a:normAutofit fontScale="55000" lnSpcReduction="20000"/>
          </a:bodyPr>
          <a:lstStyle>
            <a:lvl1pPr marL="457200" indent="-457200" algn="l" defTabSz="914400" rtl="0" eaLnBrk="1" latinLnBrk="0" hangingPunct="1">
              <a:spcBef>
                <a:spcPct val="20000"/>
              </a:spcBef>
              <a:buClr>
                <a:srgbClr val="E14D16"/>
              </a:buClr>
              <a:buFont typeface="Arial" panose="020B0604020202020204" pitchFamily="34" charset="0"/>
              <a:buChar char="•"/>
              <a:defRPr sz="2800" b="1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1pPr>
            <a:lvl2pPr marL="914400" indent="-457200" algn="l" defTabSz="914400" rtl="0" eaLnBrk="1" latinLnBrk="0" hangingPunct="1">
              <a:spcBef>
                <a:spcPct val="20000"/>
              </a:spcBef>
              <a:buClr>
                <a:srgbClr val="E14D16"/>
              </a:buClr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spcBef>
                <a:spcPct val="20000"/>
              </a:spcBef>
              <a:buClr>
                <a:srgbClr val="E14D16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Clr>
                <a:srgbClr val="E14D16"/>
              </a:buClr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Clr>
                <a:srgbClr val="E14D16"/>
              </a:buClr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 Narrow" panose="020B0606020202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fr-FR" b="1" dirty="0"/>
              <a:t>NOTA : </a:t>
            </a:r>
            <a:r>
              <a:rPr lang="fr-FR" dirty="0"/>
              <a:t>il est attendu du candidat qu’il emploie ce document pour présenter sa sélection de 6 références. Il ne s’agit pas de simples illustrations, mais de fiches descriptives. </a:t>
            </a:r>
          </a:p>
          <a:p>
            <a:pPr marL="457200" lvl="1" indent="0">
              <a:buNone/>
            </a:pPr>
            <a:r>
              <a:rPr lang="fr-FR" dirty="0"/>
              <a:t>Le candidat devra expliciter le choix de ladite référence.</a:t>
            </a:r>
          </a:p>
          <a:p>
            <a:pPr marL="457200" lvl="1" indent="0">
              <a:buNone/>
            </a:pPr>
            <a:r>
              <a:rPr lang="fr-FR" dirty="0"/>
              <a:t> Il peut toutefois compléter au moyen de supports de son choix (book, etc.).</a:t>
            </a:r>
          </a:p>
        </p:txBody>
      </p:sp>
      <p:sp>
        <p:nvSpPr>
          <p:cNvPr id="2" name="Espace réservé du numéro de diapositive 1">
            <a:extLst>
              <a:ext uri="{FF2B5EF4-FFF2-40B4-BE49-F238E27FC236}">
                <a16:creationId xmlns:a16="http://schemas.microsoft.com/office/drawing/2014/main" id="{0B775921-6F4E-4468-8A23-C33862E4E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F2EB-A1C6-4332-B261-091FA23EA552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84772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2C23D4-8BFC-4041-9C2A-AC681FD88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Expression libre du candidat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A2D9D88F-E471-9647-BB19-4D261D2CC7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fr-FR" dirty="0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7A1E6D0-7B98-42E9-A930-FA061E1E41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F2EB-A1C6-4332-B261-091FA23EA552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70690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2C23D4-8BFC-4041-9C2A-AC681FD88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Référence « Architecture » 1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AF5386E6-0871-419F-966A-7EF6BF50C18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02670235"/>
              </p:ext>
            </p:extLst>
          </p:nvPr>
        </p:nvGraphicFramePr>
        <p:xfrm>
          <a:off x="287523" y="4437112"/>
          <a:ext cx="8568954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159">
                  <a:extLst>
                    <a:ext uri="{9D8B030D-6E8A-4147-A177-3AD203B41FA5}">
                      <a16:colId xmlns:a16="http://schemas.microsoft.com/office/drawing/2014/main" val="1975897643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3800524376"/>
                    </a:ext>
                  </a:extLst>
                </a:gridCol>
                <a:gridCol w="714080">
                  <a:extLst>
                    <a:ext uri="{9D8B030D-6E8A-4147-A177-3AD203B41FA5}">
                      <a16:colId xmlns:a16="http://schemas.microsoft.com/office/drawing/2014/main" val="39763539"/>
                    </a:ext>
                  </a:extLst>
                </a:gridCol>
                <a:gridCol w="1428159">
                  <a:extLst>
                    <a:ext uri="{9D8B030D-6E8A-4147-A177-3AD203B41FA5}">
                      <a16:colId xmlns:a16="http://schemas.microsoft.com/office/drawing/2014/main" val="93150270"/>
                    </a:ext>
                  </a:extLst>
                </a:gridCol>
                <a:gridCol w="344729">
                  <a:extLst>
                    <a:ext uri="{9D8B030D-6E8A-4147-A177-3AD203B41FA5}">
                      <a16:colId xmlns:a16="http://schemas.microsoft.com/office/drawing/2014/main" val="1056339722"/>
                    </a:ext>
                  </a:extLst>
                </a:gridCol>
                <a:gridCol w="1083431">
                  <a:extLst>
                    <a:ext uri="{9D8B030D-6E8A-4147-A177-3AD203B41FA5}">
                      <a16:colId xmlns:a16="http://schemas.microsoft.com/office/drawing/2014/main" val="70294571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456660697"/>
                    </a:ext>
                  </a:extLst>
                </a:gridCol>
                <a:gridCol w="1157301">
                  <a:extLst>
                    <a:ext uri="{9D8B030D-6E8A-4147-A177-3AD203B41FA5}">
                      <a16:colId xmlns:a16="http://schemas.microsoft.com/office/drawing/2014/main" val="2503384406"/>
                    </a:ext>
                  </a:extLst>
                </a:gridCol>
                <a:gridCol w="984937">
                  <a:extLst>
                    <a:ext uri="{9D8B030D-6E8A-4147-A177-3AD203B41FA5}">
                      <a16:colId xmlns:a16="http://schemas.microsoft.com/office/drawing/2014/main" val="3063303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INTITULÉ</a:t>
                      </a:r>
                    </a:p>
                  </a:txBody>
                  <a:tcPr anchor="ctr">
                    <a:solidFill>
                      <a:srgbClr val="E14D1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69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MAÎTRE D’OUVRAGE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</a:t>
                      </a:r>
                    </a:p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m² SU ou SDP)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CAMPUS UNIVERSITAIRE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048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DU PROJET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URBAIN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4597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RÔLE DANS L’OPÉRATION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3697762"/>
                  </a:ext>
                </a:extLst>
              </a:tr>
            </a:tbl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FF4B0-DA82-4684-BD1C-34018FD60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F2EB-A1C6-4332-B261-091FA23EA552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2627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2C23D4-8BFC-4041-9C2A-AC681FD88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Référence « Architecture » 2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AF5386E6-0871-419F-966A-7EF6BF50C18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87523" y="4437112"/>
          <a:ext cx="8568954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159">
                  <a:extLst>
                    <a:ext uri="{9D8B030D-6E8A-4147-A177-3AD203B41FA5}">
                      <a16:colId xmlns:a16="http://schemas.microsoft.com/office/drawing/2014/main" val="1975897643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3800524376"/>
                    </a:ext>
                  </a:extLst>
                </a:gridCol>
                <a:gridCol w="714080">
                  <a:extLst>
                    <a:ext uri="{9D8B030D-6E8A-4147-A177-3AD203B41FA5}">
                      <a16:colId xmlns:a16="http://schemas.microsoft.com/office/drawing/2014/main" val="39763539"/>
                    </a:ext>
                  </a:extLst>
                </a:gridCol>
                <a:gridCol w="1428159">
                  <a:extLst>
                    <a:ext uri="{9D8B030D-6E8A-4147-A177-3AD203B41FA5}">
                      <a16:colId xmlns:a16="http://schemas.microsoft.com/office/drawing/2014/main" val="93150270"/>
                    </a:ext>
                  </a:extLst>
                </a:gridCol>
                <a:gridCol w="344729">
                  <a:extLst>
                    <a:ext uri="{9D8B030D-6E8A-4147-A177-3AD203B41FA5}">
                      <a16:colId xmlns:a16="http://schemas.microsoft.com/office/drawing/2014/main" val="1056339722"/>
                    </a:ext>
                  </a:extLst>
                </a:gridCol>
                <a:gridCol w="1083431">
                  <a:extLst>
                    <a:ext uri="{9D8B030D-6E8A-4147-A177-3AD203B41FA5}">
                      <a16:colId xmlns:a16="http://schemas.microsoft.com/office/drawing/2014/main" val="70294571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456660697"/>
                    </a:ext>
                  </a:extLst>
                </a:gridCol>
                <a:gridCol w="1157301">
                  <a:extLst>
                    <a:ext uri="{9D8B030D-6E8A-4147-A177-3AD203B41FA5}">
                      <a16:colId xmlns:a16="http://schemas.microsoft.com/office/drawing/2014/main" val="2503384406"/>
                    </a:ext>
                  </a:extLst>
                </a:gridCol>
                <a:gridCol w="984937">
                  <a:extLst>
                    <a:ext uri="{9D8B030D-6E8A-4147-A177-3AD203B41FA5}">
                      <a16:colId xmlns:a16="http://schemas.microsoft.com/office/drawing/2014/main" val="3063303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INTITULÉ</a:t>
                      </a:r>
                    </a:p>
                  </a:txBody>
                  <a:tcPr anchor="ctr">
                    <a:solidFill>
                      <a:srgbClr val="E14D1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69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MAÎTRE D’OUVRAGE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</a:t>
                      </a:r>
                    </a:p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m² SU ou SDP)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CAMPUS UNIVERSITAIRE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048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DU PROJET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URBAIN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4597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RÔLE DANS L’OPÉRATION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3697762"/>
                  </a:ext>
                </a:extLst>
              </a:tr>
            </a:tbl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FF4B0-DA82-4684-BD1C-34018FD60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F2EB-A1C6-4332-B261-091FA23EA552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0808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2C23D4-8BFC-4041-9C2A-AC681FD88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Référence « Programmation » 1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AF5386E6-0871-419F-966A-7EF6BF50C18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87523" y="4437112"/>
          <a:ext cx="8568954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159">
                  <a:extLst>
                    <a:ext uri="{9D8B030D-6E8A-4147-A177-3AD203B41FA5}">
                      <a16:colId xmlns:a16="http://schemas.microsoft.com/office/drawing/2014/main" val="1975897643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3800524376"/>
                    </a:ext>
                  </a:extLst>
                </a:gridCol>
                <a:gridCol w="714080">
                  <a:extLst>
                    <a:ext uri="{9D8B030D-6E8A-4147-A177-3AD203B41FA5}">
                      <a16:colId xmlns:a16="http://schemas.microsoft.com/office/drawing/2014/main" val="39763539"/>
                    </a:ext>
                  </a:extLst>
                </a:gridCol>
                <a:gridCol w="1428159">
                  <a:extLst>
                    <a:ext uri="{9D8B030D-6E8A-4147-A177-3AD203B41FA5}">
                      <a16:colId xmlns:a16="http://schemas.microsoft.com/office/drawing/2014/main" val="93150270"/>
                    </a:ext>
                  </a:extLst>
                </a:gridCol>
                <a:gridCol w="344729">
                  <a:extLst>
                    <a:ext uri="{9D8B030D-6E8A-4147-A177-3AD203B41FA5}">
                      <a16:colId xmlns:a16="http://schemas.microsoft.com/office/drawing/2014/main" val="1056339722"/>
                    </a:ext>
                  </a:extLst>
                </a:gridCol>
                <a:gridCol w="1083431">
                  <a:extLst>
                    <a:ext uri="{9D8B030D-6E8A-4147-A177-3AD203B41FA5}">
                      <a16:colId xmlns:a16="http://schemas.microsoft.com/office/drawing/2014/main" val="70294571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456660697"/>
                    </a:ext>
                  </a:extLst>
                </a:gridCol>
                <a:gridCol w="1157301">
                  <a:extLst>
                    <a:ext uri="{9D8B030D-6E8A-4147-A177-3AD203B41FA5}">
                      <a16:colId xmlns:a16="http://schemas.microsoft.com/office/drawing/2014/main" val="2503384406"/>
                    </a:ext>
                  </a:extLst>
                </a:gridCol>
                <a:gridCol w="984937">
                  <a:extLst>
                    <a:ext uri="{9D8B030D-6E8A-4147-A177-3AD203B41FA5}">
                      <a16:colId xmlns:a16="http://schemas.microsoft.com/office/drawing/2014/main" val="3063303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INTITULÉ</a:t>
                      </a:r>
                    </a:p>
                  </a:txBody>
                  <a:tcPr anchor="ctr">
                    <a:solidFill>
                      <a:srgbClr val="E14D1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69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MAÎTRE D’OUVRAGE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</a:t>
                      </a:r>
                    </a:p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m² SU ou SDP)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CAMPUS UNIVERSITAIRE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048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DU PROJET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URBAIN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4597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RÔLE DANS L’OPÉRATION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3697762"/>
                  </a:ext>
                </a:extLst>
              </a:tr>
            </a:tbl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FF4B0-DA82-4684-BD1C-34018FD60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F2EB-A1C6-4332-B261-091FA23EA552}" type="slidenum">
              <a:rPr lang="fr-FR" smtClean="0"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500645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2C23D4-8BFC-4041-9C2A-AC681FD88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Référence « Programmation » 2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AF5386E6-0871-419F-966A-7EF6BF50C18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87523" y="4437112"/>
          <a:ext cx="8568954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159">
                  <a:extLst>
                    <a:ext uri="{9D8B030D-6E8A-4147-A177-3AD203B41FA5}">
                      <a16:colId xmlns:a16="http://schemas.microsoft.com/office/drawing/2014/main" val="1975897643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3800524376"/>
                    </a:ext>
                  </a:extLst>
                </a:gridCol>
                <a:gridCol w="714080">
                  <a:extLst>
                    <a:ext uri="{9D8B030D-6E8A-4147-A177-3AD203B41FA5}">
                      <a16:colId xmlns:a16="http://schemas.microsoft.com/office/drawing/2014/main" val="39763539"/>
                    </a:ext>
                  </a:extLst>
                </a:gridCol>
                <a:gridCol w="1428159">
                  <a:extLst>
                    <a:ext uri="{9D8B030D-6E8A-4147-A177-3AD203B41FA5}">
                      <a16:colId xmlns:a16="http://schemas.microsoft.com/office/drawing/2014/main" val="93150270"/>
                    </a:ext>
                  </a:extLst>
                </a:gridCol>
                <a:gridCol w="344729">
                  <a:extLst>
                    <a:ext uri="{9D8B030D-6E8A-4147-A177-3AD203B41FA5}">
                      <a16:colId xmlns:a16="http://schemas.microsoft.com/office/drawing/2014/main" val="1056339722"/>
                    </a:ext>
                  </a:extLst>
                </a:gridCol>
                <a:gridCol w="1083431">
                  <a:extLst>
                    <a:ext uri="{9D8B030D-6E8A-4147-A177-3AD203B41FA5}">
                      <a16:colId xmlns:a16="http://schemas.microsoft.com/office/drawing/2014/main" val="70294571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456660697"/>
                    </a:ext>
                  </a:extLst>
                </a:gridCol>
                <a:gridCol w="1157301">
                  <a:extLst>
                    <a:ext uri="{9D8B030D-6E8A-4147-A177-3AD203B41FA5}">
                      <a16:colId xmlns:a16="http://schemas.microsoft.com/office/drawing/2014/main" val="2503384406"/>
                    </a:ext>
                  </a:extLst>
                </a:gridCol>
                <a:gridCol w="984937">
                  <a:extLst>
                    <a:ext uri="{9D8B030D-6E8A-4147-A177-3AD203B41FA5}">
                      <a16:colId xmlns:a16="http://schemas.microsoft.com/office/drawing/2014/main" val="3063303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INTITULÉ</a:t>
                      </a:r>
                    </a:p>
                  </a:txBody>
                  <a:tcPr anchor="ctr">
                    <a:solidFill>
                      <a:srgbClr val="E14D1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69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MAÎTRE D’OUVRAGE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</a:t>
                      </a:r>
                    </a:p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m² SU ou SDP)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CAMPUS UNIVERSITAIRE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048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DU PROJET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URBAIN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4597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RÔLE DANS L’OPÉRATION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3697762"/>
                  </a:ext>
                </a:extLst>
              </a:tr>
            </a:tbl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FF4B0-DA82-4684-BD1C-34018FD60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F2EB-A1C6-4332-B261-091FA23EA552}" type="slidenum">
              <a:rPr lang="fr-FR" smtClean="0"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3320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2C23D4-8BFC-4041-9C2A-AC681FD88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Référence « Expertise HQE/QEB »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AF5386E6-0871-419F-966A-7EF6BF50C18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87523" y="4437112"/>
          <a:ext cx="8568954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159">
                  <a:extLst>
                    <a:ext uri="{9D8B030D-6E8A-4147-A177-3AD203B41FA5}">
                      <a16:colId xmlns:a16="http://schemas.microsoft.com/office/drawing/2014/main" val="1975897643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3800524376"/>
                    </a:ext>
                  </a:extLst>
                </a:gridCol>
                <a:gridCol w="714080">
                  <a:extLst>
                    <a:ext uri="{9D8B030D-6E8A-4147-A177-3AD203B41FA5}">
                      <a16:colId xmlns:a16="http://schemas.microsoft.com/office/drawing/2014/main" val="39763539"/>
                    </a:ext>
                  </a:extLst>
                </a:gridCol>
                <a:gridCol w="1428159">
                  <a:extLst>
                    <a:ext uri="{9D8B030D-6E8A-4147-A177-3AD203B41FA5}">
                      <a16:colId xmlns:a16="http://schemas.microsoft.com/office/drawing/2014/main" val="93150270"/>
                    </a:ext>
                  </a:extLst>
                </a:gridCol>
                <a:gridCol w="344729">
                  <a:extLst>
                    <a:ext uri="{9D8B030D-6E8A-4147-A177-3AD203B41FA5}">
                      <a16:colId xmlns:a16="http://schemas.microsoft.com/office/drawing/2014/main" val="1056339722"/>
                    </a:ext>
                  </a:extLst>
                </a:gridCol>
                <a:gridCol w="1083431">
                  <a:extLst>
                    <a:ext uri="{9D8B030D-6E8A-4147-A177-3AD203B41FA5}">
                      <a16:colId xmlns:a16="http://schemas.microsoft.com/office/drawing/2014/main" val="70294571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456660697"/>
                    </a:ext>
                  </a:extLst>
                </a:gridCol>
                <a:gridCol w="1157301">
                  <a:extLst>
                    <a:ext uri="{9D8B030D-6E8A-4147-A177-3AD203B41FA5}">
                      <a16:colId xmlns:a16="http://schemas.microsoft.com/office/drawing/2014/main" val="2503384406"/>
                    </a:ext>
                  </a:extLst>
                </a:gridCol>
                <a:gridCol w="984937">
                  <a:extLst>
                    <a:ext uri="{9D8B030D-6E8A-4147-A177-3AD203B41FA5}">
                      <a16:colId xmlns:a16="http://schemas.microsoft.com/office/drawing/2014/main" val="3063303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INTITULÉ</a:t>
                      </a:r>
                    </a:p>
                  </a:txBody>
                  <a:tcPr anchor="ctr">
                    <a:solidFill>
                      <a:srgbClr val="E14D1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69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MAÎTRE D’OUVRAGE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</a:t>
                      </a:r>
                    </a:p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m² SU ou SDP)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CAMPUS UNIVERSITAIRE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048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DU PROJET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URBAIN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4597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RÔLE DANS L’OPÉRATION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3697762"/>
                  </a:ext>
                </a:extLst>
              </a:tr>
            </a:tbl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FF4B0-DA82-4684-BD1C-34018FD60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F2EB-A1C6-4332-B261-091FA23EA552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06741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2C23D4-8BFC-4041-9C2A-AC681FD88F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Référence « Concertation »</a:t>
            </a:r>
          </a:p>
        </p:txBody>
      </p:sp>
      <p:graphicFrame>
        <p:nvGraphicFramePr>
          <p:cNvPr id="6" name="Tableau 6">
            <a:extLst>
              <a:ext uri="{FF2B5EF4-FFF2-40B4-BE49-F238E27FC236}">
                <a16:creationId xmlns:a16="http://schemas.microsoft.com/office/drawing/2014/main" id="{AF5386E6-0871-419F-966A-7EF6BF50C182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287523" y="4437112"/>
          <a:ext cx="8568954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28159">
                  <a:extLst>
                    <a:ext uri="{9D8B030D-6E8A-4147-A177-3AD203B41FA5}">
                      <a16:colId xmlns:a16="http://schemas.microsoft.com/office/drawing/2014/main" val="1975897643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3800524376"/>
                    </a:ext>
                  </a:extLst>
                </a:gridCol>
                <a:gridCol w="714080">
                  <a:extLst>
                    <a:ext uri="{9D8B030D-6E8A-4147-A177-3AD203B41FA5}">
                      <a16:colId xmlns:a16="http://schemas.microsoft.com/office/drawing/2014/main" val="39763539"/>
                    </a:ext>
                  </a:extLst>
                </a:gridCol>
                <a:gridCol w="1428159">
                  <a:extLst>
                    <a:ext uri="{9D8B030D-6E8A-4147-A177-3AD203B41FA5}">
                      <a16:colId xmlns:a16="http://schemas.microsoft.com/office/drawing/2014/main" val="93150270"/>
                    </a:ext>
                  </a:extLst>
                </a:gridCol>
                <a:gridCol w="344729">
                  <a:extLst>
                    <a:ext uri="{9D8B030D-6E8A-4147-A177-3AD203B41FA5}">
                      <a16:colId xmlns:a16="http://schemas.microsoft.com/office/drawing/2014/main" val="1056339722"/>
                    </a:ext>
                  </a:extLst>
                </a:gridCol>
                <a:gridCol w="1083431">
                  <a:extLst>
                    <a:ext uri="{9D8B030D-6E8A-4147-A177-3AD203B41FA5}">
                      <a16:colId xmlns:a16="http://schemas.microsoft.com/office/drawing/2014/main" val="70294571"/>
                    </a:ext>
                  </a:extLst>
                </a:gridCol>
                <a:gridCol w="714079">
                  <a:extLst>
                    <a:ext uri="{9D8B030D-6E8A-4147-A177-3AD203B41FA5}">
                      <a16:colId xmlns:a16="http://schemas.microsoft.com/office/drawing/2014/main" val="456660697"/>
                    </a:ext>
                  </a:extLst>
                </a:gridCol>
                <a:gridCol w="1157301">
                  <a:extLst>
                    <a:ext uri="{9D8B030D-6E8A-4147-A177-3AD203B41FA5}">
                      <a16:colId xmlns:a16="http://schemas.microsoft.com/office/drawing/2014/main" val="2503384406"/>
                    </a:ext>
                  </a:extLst>
                </a:gridCol>
                <a:gridCol w="984937">
                  <a:extLst>
                    <a:ext uri="{9D8B030D-6E8A-4147-A177-3AD203B41FA5}">
                      <a16:colId xmlns:a16="http://schemas.microsoft.com/office/drawing/2014/main" val="3063303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INTITULÉ</a:t>
                      </a:r>
                    </a:p>
                  </a:txBody>
                  <a:tcPr anchor="ctr">
                    <a:solidFill>
                      <a:srgbClr val="E14D16"/>
                    </a:solidFill>
                  </a:tcPr>
                </a:tc>
                <a:tc gridSpan="8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67691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MAÎTRE D’OUVRAGE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SURFACE</a:t>
                      </a:r>
                    </a:p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m² SU ou SDP)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CAMPUS UNIVERSITAIRE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0484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LIEU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AVANCEMENT DU PROJET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SITE URBAIN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Oui / Non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8045978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RÔLE DANS L’OPÉRATION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>
                    <a:solidFill>
                      <a:srgbClr val="9E8E74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 TRAVAUX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(en € HT)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fr-FR" sz="1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63697762"/>
                  </a:ext>
                </a:extLst>
              </a:tr>
            </a:tbl>
          </a:graphicData>
        </a:graphic>
      </p:graphicFrame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B55FF4B0-DA82-4684-BD1C-34018FD60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F3F2EB-A1C6-4332-B261-091FA23EA552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00408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416</Words>
  <Application>Microsoft Office PowerPoint</Application>
  <PresentationFormat>Affichage à l'écran (4:3)</PresentationFormat>
  <Paragraphs>107</Paragraphs>
  <Slides>9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3" baseType="lpstr">
      <vt:lpstr>Arial</vt:lpstr>
      <vt:lpstr>Arial Narrow</vt:lpstr>
      <vt:lpstr>Calibri</vt:lpstr>
      <vt:lpstr>Thème Office</vt:lpstr>
      <vt:lpstr>Présentation des références : Fiches descriptives avec représentations visuelles et graphiques des principales réalisations</vt:lpstr>
      <vt:lpstr>Présentation</vt:lpstr>
      <vt:lpstr>Expression libre du candidat</vt:lpstr>
      <vt:lpstr>Référence « Architecture » 1</vt:lpstr>
      <vt:lpstr>Référence « Architecture » 2</vt:lpstr>
      <vt:lpstr>Référence « Programmation » 1</vt:lpstr>
      <vt:lpstr>Référence « Programmation » 2</vt:lpstr>
      <vt:lpstr>Référence « Expertise HQE/QEB »</vt:lpstr>
      <vt:lpstr>Référence « Concertation »</vt:lpstr>
    </vt:vector>
  </TitlesOfParts>
  <Company>ENS de Lyon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Aude Riom</dc:creator>
  <cp:lastModifiedBy>Rieu Salomé</cp:lastModifiedBy>
  <cp:revision>29</cp:revision>
  <dcterms:created xsi:type="dcterms:W3CDTF">2014-11-20T14:16:03Z</dcterms:created>
  <dcterms:modified xsi:type="dcterms:W3CDTF">2026-03-19T11:23:44Z</dcterms:modified>
</cp:coreProperties>
</file>