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</p:sldIdLst>
  <p:sldSz cx="12801600" cy="9601200" type="A3"/>
  <p:notesSz cx="9926638" cy="6797675"/>
  <p:defaultTextStyle>
    <a:defPPr>
      <a:defRPr lang="fr-FR"/>
    </a:defPPr>
    <a:lvl1pPr marL="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24">
          <p15:clr>
            <a:srgbClr val="A4A3A4"/>
          </p15:clr>
        </p15:guide>
        <p15:guide id="2" pos="403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>
      <p:cViewPr>
        <p:scale>
          <a:sx n="75" d="100"/>
          <a:sy n="75" d="100"/>
        </p:scale>
        <p:origin x="552" y="9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4344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845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281160" y="384494"/>
            <a:ext cx="2880360" cy="819213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40080" y="384494"/>
            <a:ext cx="8427720" cy="819213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27660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3226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393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400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507480" y="2240281"/>
            <a:ext cx="5654040" cy="6336348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4385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26596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4846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123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417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8482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F506B-9642-43D4-9448-58950A5DC45E}" type="datetimeFigureOut">
              <a:rPr lang="fr-FR" smtClean="0"/>
              <a:t>06/05/2024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69BA4F-E661-4A0D-92D7-C7A1F5DBA4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5393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0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spcBef>
          <a:spcPct val="20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ext Box 387"/>
          <p:cNvSpPr txBox="1">
            <a:spLocks noChangeArrowheads="1"/>
          </p:cNvSpPr>
          <p:nvPr/>
        </p:nvSpPr>
        <p:spPr bwMode="auto">
          <a:xfrm rot="16200000">
            <a:off x="3624515" y="7311895"/>
            <a:ext cx="1595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Ppe02 recirculation</a:t>
            </a:r>
          </a:p>
        </p:txBody>
      </p:sp>
      <p:cxnSp>
        <p:nvCxnSpPr>
          <p:cNvPr id="242" name="Connecteur droit 241"/>
          <p:cNvCxnSpPr/>
          <p:nvPr/>
        </p:nvCxnSpPr>
        <p:spPr>
          <a:xfrm flipV="1">
            <a:off x="3622164" y="3600515"/>
            <a:ext cx="5945853" cy="2164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Group 561"/>
          <p:cNvGrpSpPr>
            <a:grpSpLocks/>
          </p:cNvGrpSpPr>
          <p:nvPr/>
        </p:nvGrpSpPr>
        <p:grpSpPr bwMode="auto">
          <a:xfrm>
            <a:off x="2297603" y="4722360"/>
            <a:ext cx="238963" cy="477926"/>
            <a:chOff x="864" y="768"/>
            <a:chExt cx="96" cy="192"/>
          </a:xfrm>
        </p:grpSpPr>
        <p:sp>
          <p:nvSpPr>
            <p:cNvPr id="39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40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111" name="Connecteur droit 110"/>
          <p:cNvCxnSpPr/>
          <p:nvPr/>
        </p:nvCxnSpPr>
        <p:spPr>
          <a:xfrm>
            <a:off x="2753773" y="7875366"/>
            <a:ext cx="807935" cy="475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9" name="Group 561"/>
          <p:cNvGrpSpPr>
            <a:grpSpLocks/>
          </p:cNvGrpSpPr>
          <p:nvPr/>
        </p:nvGrpSpPr>
        <p:grpSpPr bwMode="auto">
          <a:xfrm>
            <a:off x="2109667" y="6050690"/>
            <a:ext cx="238963" cy="477926"/>
            <a:chOff x="864" y="768"/>
            <a:chExt cx="96" cy="192"/>
          </a:xfrm>
        </p:grpSpPr>
        <p:sp>
          <p:nvSpPr>
            <p:cNvPr id="121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122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130" name="Connecteur droit 129"/>
          <p:cNvCxnSpPr/>
          <p:nvPr/>
        </p:nvCxnSpPr>
        <p:spPr>
          <a:xfrm flipV="1">
            <a:off x="2753773" y="5362839"/>
            <a:ext cx="16892" cy="25296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Connecteur droit 132"/>
          <p:cNvCxnSpPr/>
          <p:nvPr/>
        </p:nvCxnSpPr>
        <p:spPr>
          <a:xfrm flipV="1">
            <a:off x="2052912" y="5184974"/>
            <a:ext cx="1499044" cy="368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Rectangle 141"/>
          <p:cNvSpPr/>
          <p:nvPr/>
        </p:nvSpPr>
        <p:spPr>
          <a:xfrm>
            <a:off x="3454343" y="5564462"/>
            <a:ext cx="419379" cy="1883301"/>
          </a:xfrm>
          <a:prstGeom prst="rect">
            <a:avLst/>
          </a:prstGeom>
          <a:pattFill prst="wdUp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spcCol="0" rtlCol="0" anchor="ctr"/>
          <a:lstStyle/>
          <a:p>
            <a:pPr algn="ctr"/>
            <a:endParaRPr lang="fr-FR"/>
          </a:p>
        </p:txBody>
      </p:sp>
      <p:cxnSp>
        <p:nvCxnSpPr>
          <p:cNvPr id="149" name="Connecteur droit 148"/>
          <p:cNvCxnSpPr/>
          <p:nvPr/>
        </p:nvCxnSpPr>
        <p:spPr>
          <a:xfrm flipV="1">
            <a:off x="3578541" y="7419328"/>
            <a:ext cx="1" cy="461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Connecteur droit 156"/>
          <p:cNvCxnSpPr/>
          <p:nvPr/>
        </p:nvCxnSpPr>
        <p:spPr>
          <a:xfrm flipV="1">
            <a:off x="3564731" y="5166259"/>
            <a:ext cx="1355" cy="4177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Connecteur droit 163"/>
          <p:cNvCxnSpPr/>
          <p:nvPr/>
        </p:nvCxnSpPr>
        <p:spPr>
          <a:xfrm flipV="1">
            <a:off x="3762093" y="4942436"/>
            <a:ext cx="0" cy="64157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cteur droit 166"/>
          <p:cNvCxnSpPr/>
          <p:nvPr/>
        </p:nvCxnSpPr>
        <p:spPr>
          <a:xfrm flipH="1" flipV="1">
            <a:off x="3743364" y="7442685"/>
            <a:ext cx="5805" cy="70772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Connecteur droit 204"/>
          <p:cNvCxnSpPr/>
          <p:nvPr/>
        </p:nvCxnSpPr>
        <p:spPr>
          <a:xfrm flipH="1" flipV="1">
            <a:off x="3737634" y="8155379"/>
            <a:ext cx="3671278" cy="7479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Connecteur droit 206"/>
          <p:cNvCxnSpPr/>
          <p:nvPr/>
        </p:nvCxnSpPr>
        <p:spPr>
          <a:xfrm flipV="1">
            <a:off x="3622164" y="4903906"/>
            <a:ext cx="4415431" cy="34669"/>
          </a:xfrm>
          <a:prstGeom prst="line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eur droit 223"/>
          <p:cNvCxnSpPr/>
          <p:nvPr/>
        </p:nvCxnSpPr>
        <p:spPr>
          <a:xfrm flipH="1" flipV="1">
            <a:off x="4333713" y="4944536"/>
            <a:ext cx="9888" cy="322580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4" name="Group 561"/>
          <p:cNvGrpSpPr>
            <a:grpSpLocks/>
          </p:cNvGrpSpPr>
          <p:nvPr/>
        </p:nvGrpSpPr>
        <p:grpSpPr bwMode="auto">
          <a:xfrm>
            <a:off x="4037611" y="3056600"/>
            <a:ext cx="258944" cy="546513"/>
            <a:chOff x="864" y="768"/>
            <a:chExt cx="96" cy="192"/>
          </a:xfrm>
        </p:grpSpPr>
        <p:sp>
          <p:nvSpPr>
            <p:cNvPr id="345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346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281" name="Rectangle 183"/>
          <p:cNvSpPr>
            <a:spLocks noChangeArrowheads="1"/>
          </p:cNvSpPr>
          <p:nvPr/>
        </p:nvSpPr>
        <p:spPr bwMode="auto">
          <a:xfrm>
            <a:off x="66209" y="27777"/>
            <a:ext cx="12523787" cy="452343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/>
            <a:r>
              <a:rPr lang="fr-FR" altLang="fr-FR" sz="2400" b="1" dirty="0" smtClean="0"/>
              <a:t>GTB_PBS_ECS_PRODUCTION_DISTRIBUTION</a:t>
            </a:r>
            <a:endParaRPr lang="fr-FR" altLang="fr-FR" sz="2400" b="1" dirty="0"/>
          </a:p>
        </p:txBody>
      </p:sp>
      <p:sp>
        <p:nvSpPr>
          <p:cNvPr id="285" name="Line 8"/>
          <p:cNvSpPr>
            <a:spLocks noChangeShapeType="1"/>
          </p:cNvSpPr>
          <p:nvPr/>
        </p:nvSpPr>
        <p:spPr bwMode="auto">
          <a:xfrm>
            <a:off x="298524" y="9302751"/>
            <a:ext cx="12153826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88" name="Line 34"/>
          <p:cNvSpPr>
            <a:spLocks noChangeShapeType="1"/>
          </p:cNvSpPr>
          <p:nvPr/>
        </p:nvSpPr>
        <p:spPr bwMode="auto">
          <a:xfrm flipV="1">
            <a:off x="298524" y="8847138"/>
            <a:ext cx="12153826" cy="245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92" name="Line 44"/>
          <p:cNvSpPr>
            <a:spLocks noChangeShapeType="1"/>
          </p:cNvSpPr>
          <p:nvPr/>
        </p:nvSpPr>
        <p:spPr bwMode="auto">
          <a:xfrm flipV="1">
            <a:off x="298524" y="9075736"/>
            <a:ext cx="12153826" cy="1113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2" name="Line 772"/>
          <p:cNvSpPr>
            <a:spLocks noChangeShapeType="1"/>
          </p:cNvSpPr>
          <p:nvPr/>
        </p:nvSpPr>
        <p:spPr bwMode="auto">
          <a:xfrm flipV="1">
            <a:off x="298524" y="9532938"/>
            <a:ext cx="12153826" cy="211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34" name="Rectangle 2"/>
          <p:cNvSpPr>
            <a:spLocks noChangeArrowheads="1"/>
          </p:cNvSpPr>
          <p:nvPr/>
        </p:nvSpPr>
        <p:spPr bwMode="auto">
          <a:xfrm>
            <a:off x="-84280" y="9143272"/>
            <a:ext cx="418129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/>
              <a:t>A I</a:t>
            </a:r>
            <a:endParaRPr lang="fr-FR" altLang="fr-FR" sz="1400" dirty="0"/>
          </a:p>
        </p:txBody>
      </p:sp>
      <p:sp>
        <p:nvSpPr>
          <p:cNvPr id="335" name="Rectangle 3"/>
          <p:cNvSpPr>
            <a:spLocks noChangeArrowheads="1"/>
          </p:cNvSpPr>
          <p:nvPr/>
        </p:nvSpPr>
        <p:spPr bwMode="auto">
          <a:xfrm>
            <a:off x="-102616" y="9363075"/>
            <a:ext cx="487057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/>
              <a:t>A O</a:t>
            </a:r>
            <a:endParaRPr lang="fr-FR" altLang="fr-FR" sz="1400" dirty="0"/>
          </a:p>
        </p:txBody>
      </p:sp>
      <p:sp>
        <p:nvSpPr>
          <p:cNvPr id="336" name="Rectangle 33"/>
          <p:cNvSpPr>
            <a:spLocks noChangeArrowheads="1"/>
          </p:cNvSpPr>
          <p:nvPr/>
        </p:nvSpPr>
        <p:spPr bwMode="auto">
          <a:xfrm>
            <a:off x="-79301" y="8700557"/>
            <a:ext cx="428003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/>
              <a:t>D I</a:t>
            </a:r>
            <a:endParaRPr lang="fr-FR" altLang="fr-FR" sz="1400" dirty="0"/>
          </a:p>
        </p:txBody>
      </p:sp>
      <p:sp>
        <p:nvSpPr>
          <p:cNvPr id="339" name="Rectangle 43"/>
          <p:cNvSpPr>
            <a:spLocks noChangeArrowheads="1"/>
          </p:cNvSpPr>
          <p:nvPr/>
        </p:nvSpPr>
        <p:spPr bwMode="auto">
          <a:xfrm>
            <a:off x="-82022" y="8928627"/>
            <a:ext cx="452048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/>
              <a:t>DO</a:t>
            </a:r>
            <a:endParaRPr lang="fr-FR" altLang="fr-FR" sz="800" dirty="0"/>
          </a:p>
        </p:txBody>
      </p:sp>
      <p:sp>
        <p:nvSpPr>
          <p:cNvPr id="423" name="Line 385"/>
          <p:cNvSpPr>
            <a:spLocks noChangeShapeType="1"/>
          </p:cNvSpPr>
          <p:nvPr/>
        </p:nvSpPr>
        <p:spPr bwMode="auto">
          <a:xfrm>
            <a:off x="2350574" y="6271518"/>
            <a:ext cx="16006" cy="303123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24" name="Line 385"/>
          <p:cNvSpPr>
            <a:spLocks noChangeShapeType="1"/>
          </p:cNvSpPr>
          <p:nvPr/>
        </p:nvSpPr>
        <p:spPr bwMode="auto">
          <a:xfrm flipH="1">
            <a:off x="4008113" y="3288432"/>
            <a:ext cx="21128" cy="601936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66" name="Line 385"/>
          <p:cNvSpPr>
            <a:spLocks noChangeShapeType="1"/>
          </p:cNvSpPr>
          <p:nvPr/>
        </p:nvSpPr>
        <p:spPr bwMode="auto">
          <a:xfrm>
            <a:off x="2675647" y="5200289"/>
            <a:ext cx="2802" cy="4332649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69" name="Line 385"/>
          <p:cNvSpPr>
            <a:spLocks noChangeShapeType="1"/>
          </p:cNvSpPr>
          <p:nvPr/>
        </p:nvSpPr>
        <p:spPr bwMode="auto">
          <a:xfrm>
            <a:off x="8298957" y="3654968"/>
            <a:ext cx="27113" cy="540475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90" name="Rectangle 689"/>
          <p:cNvSpPr/>
          <p:nvPr/>
        </p:nvSpPr>
        <p:spPr>
          <a:xfrm rot="16200000">
            <a:off x="7488734" y="7873454"/>
            <a:ext cx="1465466" cy="21544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V3V Purge BECS motorisée</a:t>
            </a:r>
            <a:endParaRPr lang="fr-FR" altLang="fr-FR" sz="800" dirty="0"/>
          </a:p>
        </p:txBody>
      </p:sp>
      <p:sp>
        <p:nvSpPr>
          <p:cNvPr id="691" name="Rectangle 690"/>
          <p:cNvSpPr/>
          <p:nvPr/>
        </p:nvSpPr>
        <p:spPr>
          <a:xfrm rot="16200000">
            <a:off x="3625651" y="8340661"/>
            <a:ext cx="77296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endParaRPr lang="fr-FR" altLang="fr-FR" sz="800" dirty="0" smtClean="0"/>
          </a:p>
          <a:p>
            <a:pPr>
              <a:defRPr/>
            </a:pPr>
            <a:r>
              <a:rPr lang="fr-FR" altLang="fr-FR" sz="800" dirty="0" smtClean="0"/>
              <a:t>BECS  général </a:t>
            </a:r>
            <a:endParaRPr lang="fr-FR" altLang="fr-FR" sz="800" dirty="0"/>
          </a:p>
        </p:txBody>
      </p:sp>
      <p:sp>
        <p:nvSpPr>
          <p:cNvPr id="694" name="Line 385"/>
          <p:cNvSpPr>
            <a:spLocks noChangeShapeType="1"/>
          </p:cNvSpPr>
          <p:nvPr/>
        </p:nvSpPr>
        <p:spPr bwMode="auto">
          <a:xfrm>
            <a:off x="2537577" y="4903480"/>
            <a:ext cx="12973" cy="440551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707" name="Line 385"/>
          <p:cNvSpPr>
            <a:spLocks noChangeShapeType="1"/>
          </p:cNvSpPr>
          <p:nvPr/>
        </p:nvSpPr>
        <p:spPr bwMode="auto">
          <a:xfrm flipH="1">
            <a:off x="3512442" y="7893787"/>
            <a:ext cx="0" cy="164073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708" name="Line 385"/>
          <p:cNvSpPr>
            <a:spLocks noChangeShapeType="1"/>
          </p:cNvSpPr>
          <p:nvPr/>
        </p:nvSpPr>
        <p:spPr bwMode="auto">
          <a:xfrm flipH="1">
            <a:off x="3151986" y="7691905"/>
            <a:ext cx="0" cy="184103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711" name="Oval 449"/>
          <p:cNvSpPr>
            <a:spLocks noChangeArrowheads="1"/>
          </p:cNvSpPr>
          <p:nvPr/>
        </p:nvSpPr>
        <p:spPr bwMode="auto">
          <a:xfrm>
            <a:off x="3474342" y="8812015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712" name="Oval 449"/>
          <p:cNvSpPr>
            <a:spLocks noChangeArrowheads="1"/>
          </p:cNvSpPr>
          <p:nvPr/>
        </p:nvSpPr>
        <p:spPr bwMode="auto">
          <a:xfrm>
            <a:off x="3110587" y="8807158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grpSp>
        <p:nvGrpSpPr>
          <p:cNvPr id="351" name="Group 296"/>
          <p:cNvGrpSpPr>
            <a:grpSpLocks/>
          </p:cNvGrpSpPr>
          <p:nvPr/>
        </p:nvGrpSpPr>
        <p:grpSpPr bwMode="auto">
          <a:xfrm rot="5400000">
            <a:off x="8195702" y="3361826"/>
            <a:ext cx="469273" cy="405419"/>
            <a:chOff x="3984" y="770"/>
            <a:chExt cx="242" cy="192"/>
          </a:xfrm>
        </p:grpSpPr>
        <p:sp>
          <p:nvSpPr>
            <p:cNvPr id="352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353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356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357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358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tx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67" name="Text Box 387"/>
          <p:cNvSpPr txBox="1">
            <a:spLocks noChangeArrowheads="1"/>
          </p:cNvSpPr>
          <p:nvPr/>
        </p:nvSpPr>
        <p:spPr bwMode="auto">
          <a:xfrm rot="16200000">
            <a:off x="2721662" y="8270481"/>
            <a:ext cx="85511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Ppe01 </a:t>
            </a:r>
          </a:p>
          <a:p>
            <a:r>
              <a:rPr lang="fr-FR" altLang="fr-FR" sz="800" dirty="0" smtClean="0"/>
              <a:t>préparateur</a:t>
            </a:r>
          </a:p>
        </p:txBody>
      </p:sp>
      <p:sp>
        <p:nvSpPr>
          <p:cNvPr id="468" name="Text Box 387"/>
          <p:cNvSpPr txBox="1">
            <a:spLocks noChangeArrowheads="1"/>
          </p:cNvSpPr>
          <p:nvPr/>
        </p:nvSpPr>
        <p:spPr bwMode="auto">
          <a:xfrm rot="16200000">
            <a:off x="2710930" y="7902999"/>
            <a:ext cx="159508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Ppe02 </a:t>
            </a:r>
          </a:p>
          <a:p>
            <a:r>
              <a:rPr lang="fr-FR" altLang="fr-FR" sz="800" dirty="0" smtClean="0"/>
              <a:t>préparateur</a:t>
            </a:r>
          </a:p>
        </p:txBody>
      </p:sp>
      <p:sp>
        <p:nvSpPr>
          <p:cNvPr id="480" name="Text Box 387"/>
          <p:cNvSpPr txBox="1">
            <a:spLocks noChangeArrowheads="1"/>
          </p:cNvSpPr>
          <p:nvPr/>
        </p:nvSpPr>
        <p:spPr bwMode="auto">
          <a:xfrm rot="16200000">
            <a:off x="3400794" y="7331851"/>
            <a:ext cx="1595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Ppe01 recirculation</a:t>
            </a:r>
          </a:p>
        </p:txBody>
      </p:sp>
      <p:grpSp>
        <p:nvGrpSpPr>
          <p:cNvPr id="381" name="Group 561"/>
          <p:cNvGrpSpPr>
            <a:grpSpLocks/>
          </p:cNvGrpSpPr>
          <p:nvPr/>
        </p:nvGrpSpPr>
        <p:grpSpPr bwMode="auto">
          <a:xfrm>
            <a:off x="7623219" y="4356503"/>
            <a:ext cx="258944" cy="546513"/>
            <a:chOff x="864" y="768"/>
            <a:chExt cx="96" cy="192"/>
          </a:xfrm>
        </p:grpSpPr>
        <p:sp>
          <p:nvSpPr>
            <p:cNvPr id="382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383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66" name="Line 385"/>
          <p:cNvSpPr>
            <a:spLocks noChangeShapeType="1"/>
          </p:cNvSpPr>
          <p:nvPr/>
        </p:nvSpPr>
        <p:spPr bwMode="auto">
          <a:xfrm flipH="1">
            <a:off x="7839933" y="4706769"/>
            <a:ext cx="0" cy="4588511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67" name="Rectangle 566"/>
          <p:cNvSpPr/>
          <p:nvPr/>
        </p:nvSpPr>
        <p:spPr>
          <a:xfrm rot="16200000">
            <a:off x="7226855" y="6955549"/>
            <a:ext cx="109517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ECS  général</a:t>
            </a:r>
            <a:endParaRPr lang="fr-FR" altLang="fr-FR" sz="800" dirty="0"/>
          </a:p>
        </p:txBody>
      </p:sp>
      <p:sp>
        <p:nvSpPr>
          <p:cNvPr id="697" name="Rectangle 696"/>
          <p:cNvSpPr/>
          <p:nvPr/>
        </p:nvSpPr>
        <p:spPr>
          <a:xfrm rot="16200000">
            <a:off x="8154229" y="7376142"/>
            <a:ext cx="119616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Al / cde </a:t>
            </a:r>
            <a:r>
              <a:rPr lang="fr-FR" altLang="fr-FR" sz="800" dirty="0" smtClean="0"/>
              <a:t>Pompe 01  BECS</a:t>
            </a:r>
            <a:endParaRPr lang="fr-FR" altLang="fr-FR" sz="800" dirty="0"/>
          </a:p>
        </p:txBody>
      </p:sp>
      <p:sp>
        <p:nvSpPr>
          <p:cNvPr id="698" name="Line 385"/>
          <p:cNvSpPr>
            <a:spLocks noChangeShapeType="1"/>
          </p:cNvSpPr>
          <p:nvPr/>
        </p:nvSpPr>
        <p:spPr bwMode="auto">
          <a:xfrm>
            <a:off x="9047546" y="3851657"/>
            <a:ext cx="9089" cy="5659709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99" name="Line 385"/>
          <p:cNvSpPr>
            <a:spLocks noChangeShapeType="1"/>
          </p:cNvSpPr>
          <p:nvPr/>
        </p:nvSpPr>
        <p:spPr bwMode="auto">
          <a:xfrm>
            <a:off x="8784118" y="3419609"/>
            <a:ext cx="58779" cy="6100490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702" name="Oval 449"/>
          <p:cNvSpPr>
            <a:spLocks noChangeArrowheads="1"/>
          </p:cNvSpPr>
          <p:nvPr/>
        </p:nvSpPr>
        <p:spPr bwMode="auto">
          <a:xfrm>
            <a:off x="8802068" y="8793620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703" name="Line 385"/>
          <p:cNvSpPr>
            <a:spLocks noChangeShapeType="1"/>
          </p:cNvSpPr>
          <p:nvPr/>
        </p:nvSpPr>
        <p:spPr bwMode="auto">
          <a:xfrm flipH="1">
            <a:off x="4510709" y="6642029"/>
            <a:ext cx="24619" cy="288208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704" name="Oval 449"/>
          <p:cNvSpPr>
            <a:spLocks noChangeArrowheads="1"/>
          </p:cNvSpPr>
          <p:nvPr/>
        </p:nvSpPr>
        <p:spPr bwMode="auto">
          <a:xfrm>
            <a:off x="9013821" y="8788063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705" name="Oval 449"/>
          <p:cNvSpPr>
            <a:spLocks noChangeArrowheads="1"/>
          </p:cNvSpPr>
          <p:nvPr/>
        </p:nvSpPr>
        <p:spPr bwMode="auto">
          <a:xfrm>
            <a:off x="4472610" y="8807159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477" name="Line 385"/>
          <p:cNvSpPr>
            <a:spLocks noChangeShapeType="1"/>
          </p:cNvSpPr>
          <p:nvPr/>
        </p:nvSpPr>
        <p:spPr bwMode="auto">
          <a:xfrm>
            <a:off x="4257958" y="6622071"/>
            <a:ext cx="497" cy="2891209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78" name="Oval 449"/>
          <p:cNvSpPr>
            <a:spLocks noChangeArrowheads="1"/>
          </p:cNvSpPr>
          <p:nvPr/>
        </p:nvSpPr>
        <p:spPr bwMode="auto">
          <a:xfrm>
            <a:off x="4219858" y="8807158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481" name="Rectangle 480"/>
          <p:cNvSpPr/>
          <p:nvPr/>
        </p:nvSpPr>
        <p:spPr>
          <a:xfrm rot="16200000">
            <a:off x="8391015" y="7396857"/>
            <a:ext cx="119616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Al / cde </a:t>
            </a:r>
            <a:r>
              <a:rPr lang="fr-FR" altLang="fr-FR" sz="800" dirty="0" smtClean="0"/>
              <a:t>Pompe 02  BECS</a:t>
            </a:r>
            <a:endParaRPr lang="fr-FR" altLang="fr-FR" sz="800" dirty="0"/>
          </a:p>
        </p:txBody>
      </p:sp>
      <p:grpSp>
        <p:nvGrpSpPr>
          <p:cNvPr id="484" name="Group 215"/>
          <p:cNvGrpSpPr>
            <a:grpSpLocks/>
          </p:cNvGrpSpPr>
          <p:nvPr/>
        </p:nvGrpSpPr>
        <p:grpSpPr bwMode="auto">
          <a:xfrm>
            <a:off x="7321668" y="4454386"/>
            <a:ext cx="257175" cy="438150"/>
            <a:chOff x="1199" y="763"/>
            <a:chExt cx="116" cy="197"/>
          </a:xfrm>
        </p:grpSpPr>
        <p:sp>
          <p:nvSpPr>
            <p:cNvPr id="485" name="Rectangle 108"/>
            <p:cNvSpPr>
              <a:spLocks noChangeArrowheads="1"/>
            </p:cNvSpPr>
            <p:nvPr/>
          </p:nvSpPr>
          <p:spPr bwMode="auto">
            <a:xfrm>
              <a:off x="1200" y="768"/>
              <a:ext cx="96" cy="14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486" name="Text Box 109"/>
            <p:cNvSpPr txBox="1">
              <a:spLocks noChangeArrowheads="1"/>
            </p:cNvSpPr>
            <p:nvPr/>
          </p:nvSpPr>
          <p:spPr bwMode="auto">
            <a:xfrm>
              <a:off x="1199" y="763"/>
              <a:ext cx="116" cy="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8016" tIns="64008" rIns="128016" bIns="64008">
              <a:spAutoFit/>
            </a:bodyPr>
            <a:lstStyle>
              <a:lvl1pPr defTabSz="1279525"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charset="0"/>
                </a:defRPr>
              </a:lvl1pPr>
              <a:lvl2pPr marL="639763" indent="-400050" defTabSz="1279525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charset="0"/>
                </a:defRPr>
              </a:lvl2pPr>
              <a:lvl3pPr marL="1279525" indent="-320675" defTabSz="1279525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charset="0"/>
                </a:defRPr>
              </a:lvl3pPr>
              <a:lvl4pPr marL="1920875" indent="-319088" defTabSz="1279525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charset="0"/>
                </a:defRPr>
              </a:lvl4pPr>
              <a:lvl5pPr marL="2560638" indent="-319088" defTabSz="1279525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1400" b="1" dirty="0"/>
                <a:t>T</a:t>
              </a:r>
            </a:p>
          </p:txBody>
        </p:sp>
        <p:sp>
          <p:nvSpPr>
            <p:cNvPr id="487" name="Line 111"/>
            <p:cNvSpPr>
              <a:spLocks noChangeShapeType="1"/>
            </p:cNvSpPr>
            <p:nvPr/>
          </p:nvSpPr>
          <p:spPr bwMode="auto">
            <a:xfrm>
              <a:off x="1248" y="912"/>
              <a:ext cx="0" cy="48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488" name="Line 385"/>
          <p:cNvSpPr>
            <a:spLocks noChangeShapeType="1"/>
          </p:cNvSpPr>
          <p:nvPr/>
        </p:nvSpPr>
        <p:spPr bwMode="auto">
          <a:xfrm>
            <a:off x="7458898" y="4767439"/>
            <a:ext cx="5813" cy="406813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90" name="Text Box 387"/>
          <p:cNvSpPr txBox="1">
            <a:spLocks noChangeArrowheads="1"/>
          </p:cNvSpPr>
          <p:nvPr/>
        </p:nvSpPr>
        <p:spPr bwMode="auto">
          <a:xfrm rot="16200000">
            <a:off x="6623759" y="7204074"/>
            <a:ext cx="159508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Thermostat de sécurité</a:t>
            </a:r>
          </a:p>
        </p:txBody>
      </p:sp>
      <p:sp>
        <p:nvSpPr>
          <p:cNvPr id="491" name="Oval 449"/>
          <p:cNvSpPr>
            <a:spLocks noChangeArrowheads="1"/>
          </p:cNvSpPr>
          <p:nvPr/>
        </p:nvSpPr>
        <p:spPr bwMode="auto">
          <a:xfrm>
            <a:off x="7430302" y="8798215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grpSp>
        <p:nvGrpSpPr>
          <p:cNvPr id="417" name="Group 561"/>
          <p:cNvGrpSpPr>
            <a:grpSpLocks/>
          </p:cNvGrpSpPr>
          <p:nvPr/>
        </p:nvGrpSpPr>
        <p:grpSpPr bwMode="auto">
          <a:xfrm flipH="1">
            <a:off x="11646461" y="2036861"/>
            <a:ext cx="174020" cy="417017"/>
            <a:chOff x="864" y="768"/>
            <a:chExt cx="96" cy="192"/>
          </a:xfrm>
        </p:grpSpPr>
        <p:sp>
          <p:nvSpPr>
            <p:cNvPr id="418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419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420" name="Connecteur droit 419"/>
          <p:cNvCxnSpPr/>
          <p:nvPr/>
        </p:nvCxnSpPr>
        <p:spPr>
          <a:xfrm flipV="1">
            <a:off x="9548825" y="1298370"/>
            <a:ext cx="19192" cy="228497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1" name="Connecteur droit 420"/>
          <p:cNvCxnSpPr/>
          <p:nvPr/>
        </p:nvCxnSpPr>
        <p:spPr>
          <a:xfrm>
            <a:off x="9633797" y="3034304"/>
            <a:ext cx="3031699" cy="1108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2" name="Connecteur droit 421"/>
          <p:cNvCxnSpPr/>
          <p:nvPr/>
        </p:nvCxnSpPr>
        <p:spPr>
          <a:xfrm>
            <a:off x="9718052" y="2708027"/>
            <a:ext cx="2389655" cy="514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5" name="Connecteur droit 424"/>
          <p:cNvCxnSpPr/>
          <p:nvPr/>
        </p:nvCxnSpPr>
        <p:spPr>
          <a:xfrm>
            <a:off x="9696455" y="2443069"/>
            <a:ext cx="2105970" cy="147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0" name="Group 494"/>
          <p:cNvGrpSpPr>
            <a:grpSpLocks/>
          </p:cNvGrpSpPr>
          <p:nvPr/>
        </p:nvGrpSpPr>
        <p:grpSpPr bwMode="auto">
          <a:xfrm>
            <a:off x="11413287" y="2233727"/>
            <a:ext cx="214406" cy="267554"/>
            <a:chOff x="3359" y="143"/>
            <a:chExt cx="192" cy="194"/>
          </a:xfrm>
        </p:grpSpPr>
        <p:sp>
          <p:nvSpPr>
            <p:cNvPr id="401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402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413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414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461" name="Line 385"/>
          <p:cNvSpPr>
            <a:spLocks noChangeShapeType="1"/>
          </p:cNvSpPr>
          <p:nvPr/>
        </p:nvSpPr>
        <p:spPr bwMode="auto">
          <a:xfrm>
            <a:off x="11401286" y="2411930"/>
            <a:ext cx="25158" cy="6654266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62" name="Line 385"/>
          <p:cNvSpPr>
            <a:spLocks noChangeShapeType="1"/>
          </p:cNvSpPr>
          <p:nvPr/>
        </p:nvSpPr>
        <p:spPr bwMode="auto">
          <a:xfrm>
            <a:off x="11644471" y="2203422"/>
            <a:ext cx="18674" cy="7084901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92" name="Rectangle 491"/>
          <p:cNvSpPr/>
          <p:nvPr/>
        </p:nvSpPr>
        <p:spPr>
          <a:xfrm rot="16200000">
            <a:off x="10673637" y="7304760"/>
            <a:ext cx="133722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01</a:t>
            </a:r>
            <a:endParaRPr lang="fr-FR" altLang="fr-FR" sz="800" dirty="0"/>
          </a:p>
        </p:txBody>
      </p:sp>
      <p:sp>
        <p:nvSpPr>
          <p:cNvPr id="645" name="Rectangle 644"/>
          <p:cNvSpPr/>
          <p:nvPr/>
        </p:nvSpPr>
        <p:spPr>
          <a:xfrm rot="16200000">
            <a:off x="11522439" y="7421764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00</a:t>
            </a:r>
            <a:endParaRPr lang="fr-FR" altLang="fr-FR" sz="800" dirty="0"/>
          </a:p>
        </p:txBody>
      </p:sp>
      <p:sp>
        <p:nvSpPr>
          <p:cNvPr id="647" name="Line 385"/>
          <p:cNvSpPr>
            <a:spLocks noChangeShapeType="1"/>
          </p:cNvSpPr>
          <p:nvPr/>
        </p:nvSpPr>
        <p:spPr bwMode="auto">
          <a:xfrm>
            <a:off x="11805925" y="2724692"/>
            <a:ext cx="886" cy="633503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48" name="Line 385"/>
          <p:cNvSpPr>
            <a:spLocks noChangeShapeType="1"/>
          </p:cNvSpPr>
          <p:nvPr/>
        </p:nvSpPr>
        <p:spPr bwMode="auto">
          <a:xfrm>
            <a:off x="12022530" y="2427496"/>
            <a:ext cx="655" cy="6860826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50" name="Rectangle 649"/>
          <p:cNvSpPr/>
          <p:nvPr/>
        </p:nvSpPr>
        <p:spPr>
          <a:xfrm rot="16200000">
            <a:off x="11091613" y="7242759"/>
            <a:ext cx="1359668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00 </a:t>
            </a:r>
            <a:endParaRPr lang="fr-FR" altLang="fr-FR" sz="800" dirty="0"/>
          </a:p>
        </p:txBody>
      </p:sp>
      <p:sp>
        <p:nvSpPr>
          <p:cNvPr id="651" name="Rectangle 650"/>
          <p:cNvSpPr/>
          <p:nvPr/>
        </p:nvSpPr>
        <p:spPr>
          <a:xfrm rot="16200000">
            <a:off x="11106725" y="7498247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01</a:t>
            </a:r>
            <a:endParaRPr lang="fr-FR" altLang="fr-FR" sz="800" dirty="0"/>
          </a:p>
        </p:txBody>
      </p:sp>
      <p:sp>
        <p:nvSpPr>
          <p:cNvPr id="653" name="Line 385"/>
          <p:cNvSpPr>
            <a:spLocks noChangeShapeType="1"/>
          </p:cNvSpPr>
          <p:nvPr/>
        </p:nvSpPr>
        <p:spPr bwMode="auto">
          <a:xfrm>
            <a:off x="12163872" y="3058494"/>
            <a:ext cx="3329" cy="600770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54" name="Line 385"/>
          <p:cNvSpPr>
            <a:spLocks noChangeShapeType="1"/>
          </p:cNvSpPr>
          <p:nvPr/>
        </p:nvSpPr>
        <p:spPr bwMode="auto">
          <a:xfrm>
            <a:off x="12380575" y="2772099"/>
            <a:ext cx="2649" cy="65098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655" name="Rectangle 654"/>
          <p:cNvSpPr/>
          <p:nvPr/>
        </p:nvSpPr>
        <p:spPr>
          <a:xfrm rot="16200000">
            <a:off x="11859593" y="7379299"/>
            <a:ext cx="92525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S1</a:t>
            </a:r>
            <a:endParaRPr lang="fr-FR" altLang="fr-FR" sz="800" dirty="0"/>
          </a:p>
        </p:txBody>
      </p:sp>
      <p:sp>
        <p:nvSpPr>
          <p:cNvPr id="713" name="Rectangle 712"/>
          <p:cNvSpPr/>
          <p:nvPr/>
        </p:nvSpPr>
        <p:spPr>
          <a:xfrm rot="16200000">
            <a:off x="11465279" y="7185810"/>
            <a:ext cx="133241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S1</a:t>
            </a:r>
            <a:endParaRPr lang="fr-FR" altLang="fr-FR" sz="800" dirty="0"/>
          </a:p>
        </p:txBody>
      </p:sp>
      <p:grpSp>
        <p:nvGrpSpPr>
          <p:cNvPr id="739" name="Group 561"/>
          <p:cNvGrpSpPr>
            <a:grpSpLocks/>
          </p:cNvGrpSpPr>
          <p:nvPr/>
        </p:nvGrpSpPr>
        <p:grpSpPr bwMode="auto">
          <a:xfrm flipH="1">
            <a:off x="12035185" y="2307678"/>
            <a:ext cx="174020" cy="417017"/>
            <a:chOff x="864" y="768"/>
            <a:chExt cx="96" cy="192"/>
          </a:xfrm>
        </p:grpSpPr>
        <p:sp>
          <p:nvSpPr>
            <p:cNvPr id="740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741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42" name="Group 494"/>
          <p:cNvGrpSpPr>
            <a:grpSpLocks/>
          </p:cNvGrpSpPr>
          <p:nvPr/>
        </p:nvGrpSpPr>
        <p:grpSpPr bwMode="auto">
          <a:xfrm>
            <a:off x="11802011" y="2504544"/>
            <a:ext cx="214406" cy="267554"/>
            <a:chOff x="3359" y="143"/>
            <a:chExt cx="192" cy="194"/>
          </a:xfrm>
        </p:grpSpPr>
        <p:sp>
          <p:nvSpPr>
            <p:cNvPr id="743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744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745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746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759" name="Group 561"/>
          <p:cNvGrpSpPr>
            <a:grpSpLocks/>
          </p:cNvGrpSpPr>
          <p:nvPr/>
        </p:nvGrpSpPr>
        <p:grpSpPr bwMode="auto">
          <a:xfrm flipH="1">
            <a:off x="12395225" y="2641479"/>
            <a:ext cx="174020" cy="417017"/>
            <a:chOff x="864" y="768"/>
            <a:chExt cx="96" cy="192"/>
          </a:xfrm>
        </p:grpSpPr>
        <p:sp>
          <p:nvSpPr>
            <p:cNvPr id="760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761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762" name="Group 494"/>
          <p:cNvGrpSpPr>
            <a:grpSpLocks/>
          </p:cNvGrpSpPr>
          <p:nvPr/>
        </p:nvGrpSpPr>
        <p:grpSpPr bwMode="auto">
          <a:xfrm>
            <a:off x="12162051" y="2838345"/>
            <a:ext cx="214406" cy="267554"/>
            <a:chOff x="3359" y="143"/>
            <a:chExt cx="192" cy="194"/>
          </a:xfrm>
        </p:grpSpPr>
        <p:sp>
          <p:nvSpPr>
            <p:cNvPr id="763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764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765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766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570" name="Group 561"/>
          <p:cNvGrpSpPr>
            <a:grpSpLocks/>
          </p:cNvGrpSpPr>
          <p:nvPr/>
        </p:nvGrpSpPr>
        <p:grpSpPr bwMode="auto">
          <a:xfrm>
            <a:off x="6641173" y="7603896"/>
            <a:ext cx="258944" cy="546513"/>
            <a:chOff x="864" y="768"/>
            <a:chExt cx="96" cy="192"/>
          </a:xfrm>
        </p:grpSpPr>
        <p:sp>
          <p:nvSpPr>
            <p:cNvPr id="571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572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sp>
        <p:nvSpPr>
          <p:cNvPr id="576" name="Line 385"/>
          <p:cNvSpPr>
            <a:spLocks noChangeShapeType="1"/>
          </p:cNvSpPr>
          <p:nvPr/>
        </p:nvSpPr>
        <p:spPr bwMode="auto">
          <a:xfrm flipH="1">
            <a:off x="6638645" y="7740521"/>
            <a:ext cx="0" cy="1577849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577" name="Oval 449"/>
          <p:cNvSpPr>
            <a:spLocks noChangeArrowheads="1"/>
          </p:cNvSpPr>
          <p:nvPr/>
        </p:nvSpPr>
        <p:spPr bwMode="auto">
          <a:xfrm>
            <a:off x="6603073" y="9242171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578" name="Rectangle 577"/>
          <p:cNvSpPr/>
          <p:nvPr/>
        </p:nvSpPr>
        <p:spPr>
          <a:xfrm rot="16200000">
            <a:off x="6202649" y="8426671"/>
            <a:ext cx="74571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/>
              <a:t>Sonde T° </a:t>
            </a:r>
            <a:r>
              <a:rPr lang="fr-FR" altLang="fr-FR" sz="800" b="1" dirty="0" smtClean="0"/>
              <a:t>AEP</a:t>
            </a:r>
            <a:endParaRPr lang="fr-FR" altLang="fr-FR" sz="800" b="1" dirty="0"/>
          </a:p>
        </p:txBody>
      </p:sp>
      <p:sp>
        <p:nvSpPr>
          <p:cNvPr id="324" name="Oval 449"/>
          <p:cNvSpPr>
            <a:spLocks noChangeArrowheads="1"/>
          </p:cNvSpPr>
          <p:nvPr/>
        </p:nvSpPr>
        <p:spPr bwMode="auto">
          <a:xfrm>
            <a:off x="6901718" y="8796047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325" name="Line 385"/>
          <p:cNvSpPr>
            <a:spLocks noChangeShapeType="1"/>
          </p:cNvSpPr>
          <p:nvPr/>
        </p:nvSpPr>
        <p:spPr bwMode="auto">
          <a:xfrm flipH="1">
            <a:off x="6939818" y="8289510"/>
            <a:ext cx="0" cy="54606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26" name="Rectangle 325"/>
          <p:cNvSpPr/>
          <p:nvPr/>
        </p:nvSpPr>
        <p:spPr>
          <a:xfrm rot="16200000">
            <a:off x="6626345" y="8377897"/>
            <a:ext cx="609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 smtClean="0"/>
              <a:t>Compteur</a:t>
            </a:r>
          </a:p>
          <a:p>
            <a:pPr>
              <a:defRPr/>
            </a:pPr>
            <a:r>
              <a:rPr lang="fr-FR" altLang="fr-FR" sz="800" b="1" dirty="0" smtClean="0"/>
              <a:t>général</a:t>
            </a:r>
            <a:endParaRPr lang="fr-FR" altLang="fr-FR" sz="600" b="1" dirty="0"/>
          </a:p>
        </p:txBody>
      </p:sp>
      <p:grpSp>
        <p:nvGrpSpPr>
          <p:cNvPr id="314" name="Groupe 1"/>
          <p:cNvGrpSpPr>
            <a:grpSpLocks/>
          </p:cNvGrpSpPr>
          <p:nvPr/>
        </p:nvGrpSpPr>
        <p:grpSpPr bwMode="auto">
          <a:xfrm>
            <a:off x="5588015" y="7926182"/>
            <a:ext cx="426079" cy="426212"/>
            <a:chOff x="1421949" y="5104691"/>
            <a:chExt cx="426079" cy="426212"/>
          </a:xfrm>
        </p:grpSpPr>
        <p:sp>
          <p:nvSpPr>
            <p:cNvPr id="315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316" name="ZoneTexte 1"/>
            <p:cNvSpPr txBox="1">
              <a:spLocks noChangeArrowheads="1"/>
            </p:cNvSpPr>
            <p:nvPr/>
          </p:nvSpPr>
          <p:spPr bwMode="auto">
            <a:xfrm>
              <a:off x="1459299" y="5122979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 dirty="0"/>
                <a:t>C</a:t>
              </a:r>
            </a:p>
          </p:txBody>
        </p:sp>
      </p:grpSp>
      <p:grpSp>
        <p:nvGrpSpPr>
          <p:cNvPr id="317" name="Groupe 1"/>
          <p:cNvGrpSpPr>
            <a:grpSpLocks/>
          </p:cNvGrpSpPr>
          <p:nvPr/>
        </p:nvGrpSpPr>
        <p:grpSpPr bwMode="auto">
          <a:xfrm>
            <a:off x="6868879" y="7926643"/>
            <a:ext cx="426079" cy="426212"/>
            <a:chOff x="1421949" y="5104691"/>
            <a:chExt cx="426079" cy="426212"/>
          </a:xfrm>
        </p:grpSpPr>
        <p:sp>
          <p:nvSpPr>
            <p:cNvPr id="318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319" name="ZoneTexte 1"/>
            <p:cNvSpPr txBox="1">
              <a:spLocks noChangeArrowheads="1"/>
            </p:cNvSpPr>
            <p:nvPr/>
          </p:nvSpPr>
          <p:spPr bwMode="auto">
            <a:xfrm>
              <a:off x="1459299" y="5122979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 dirty="0"/>
                <a:t>C</a:t>
              </a:r>
            </a:p>
          </p:txBody>
        </p:sp>
      </p:grpSp>
      <p:sp>
        <p:nvSpPr>
          <p:cNvPr id="320" name="Line 385"/>
          <p:cNvSpPr>
            <a:spLocks noChangeShapeType="1"/>
          </p:cNvSpPr>
          <p:nvPr/>
        </p:nvSpPr>
        <p:spPr bwMode="auto">
          <a:xfrm>
            <a:off x="5801515" y="8368210"/>
            <a:ext cx="6195" cy="45034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21" name="Oval 449"/>
          <p:cNvSpPr>
            <a:spLocks noChangeArrowheads="1"/>
          </p:cNvSpPr>
          <p:nvPr/>
        </p:nvSpPr>
        <p:spPr bwMode="auto">
          <a:xfrm>
            <a:off x="5766512" y="8786010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322" name="Rectangle 321"/>
          <p:cNvSpPr/>
          <p:nvPr/>
        </p:nvSpPr>
        <p:spPr>
          <a:xfrm rot="16200000">
            <a:off x="5490372" y="8425987"/>
            <a:ext cx="609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 smtClean="0"/>
              <a:t>Compteur</a:t>
            </a:r>
          </a:p>
          <a:p>
            <a:pPr>
              <a:defRPr/>
            </a:pPr>
            <a:r>
              <a:rPr lang="fr-FR" altLang="fr-FR" sz="600" b="1" dirty="0" smtClean="0"/>
              <a:t>remplissage</a:t>
            </a:r>
            <a:endParaRPr lang="fr-FR" altLang="fr-FR" sz="600" b="1" dirty="0"/>
          </a:p>
        </p:txBody>
      </p:sp>
      <p:grpSp>
        <p:nvGrpSpPr>
          <p:cNvPr id="323" name="Groupe 1"/>
          <p:cNvGrpSpPr>
            <a:grpSpLocks/>
          </p:cNvGrpSpPr>
          <p:nvPr/>
        </p:nvGrpSpPr>
        <p:grpSpPr bwMode="auto">
          <a:xfrm>
            <a:off x="6080114" y="7932088"/>
            <a:ext cx="426079" cy="426212"/>
            <a:chOff x="1421949" y="5104691"/>
            <a:chExt cx="426079" cy="426212"/>
          </a:xfrm>
        </p:grpSpPr>
        <p:sp>
          <p:nvSpPr>
            <p:cNvPr id="327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328" name="ZoneTexte 1"/>
            <p:cNvSpPr txBox="1">
              <a:spLocks noChangeArrowheads="1"/>
            </p:cNvSpPr>
            <p:nvPr/>
          </p:nvSpPr>
          <p:spPr bwMode="auto">
            <a:xfrm>
              <a:off x="1459299" y="5122979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 dirty="0"/>
                <a:t>C</a:t>
              </a:r>
            </a:p>
          </p:txBody>
        </p:sp>
      </p:grpSp>
      <p:sp>
        <p:nvSpPr>
          <p:cNvPr id="329" name="Line 385"/>
          <p:cNvSpPr>
            <a:spLocks noChangeShapeType="1"/>
          </p:cNvSpPr>
          <p:nvPr/>
        </p:nvSpPr>
        <p:spPr bwMode="auto">
          <a:xfrm>
            <a:off x="6293614" y="8374116"/>
            <a:ext cx="6195" cy="45034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30" name="Oval 449"/>
          <p:cNvSpPr>
            <a:spLocks noChangeArrowheads="1"/>
          </p:cNvSpPr>
          <p:nvPr/>
        </p:nvSpPr>
        <p:spPr bwMode="auto">
          <a:xfrm>
            <a:off x="6258611" y="8791916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331" name="Rectangle 330"/>
          <p:cNvSpPr/>
          <p:nvPr/>
        </p:nvSpPr>
        <p:spPr>
          <a:xfrm rot="16200000">
            <a:off x="5982471" y="8416505"/>
            <a:ext cx="6094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 smtClean="0"/>
              <a:t>Compteur</a:t>
            </a:r>
          </a:p>
          <a:p>
            <a:pPr>
              <a:defRPr/>
            </a:pPr>
            <a:r>
              <a:rPr lang="fr-FR" altLang="fr-FR" sz="800" b="1" dirty="0" smtClean="0"/>
              <a:t>arrosage</a:t>
            </a:r>
            <a:endParaRPr lang="fr-FR" altLang="fr-FR" sz="600" b="1" dirty="0"/>
          </a:p>
        </p:txBody>
      </p:sp>
      <p:grpSp>
        <p:nvGrpSpPr>
          <p:cNvPr id="219" name="Groupe 1"/>
          <p:cNvGrpSpPr>
            <a:grpSpLocks/>
          </p:cNvGrpSpPr>
          <p:nvPr/>
        </p:nvGrpSpPr>
        <p:grpSpPr bwMode="auto">
          <a:xfrm>
            <a:off x="5105850" y="7920320"/>
            <a:ext cx="426079" cy="426212"/>
            <a:chOff x="1421949" y="5104691"/>
            <a:chExt cx="426079" cy="426212"/>
          </a:xfrm>
        </p:grpSpPr>
        <p:sp>
          <p:nvSpPr>
            <p:cNvPr id="220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222" name="ZoneTexte 1"/>
            <p:cNvSpPr txBox="1">
              <a:spLocks noChangeArrowheads="1"/>
            </p:cNvSpPr>
            <p:nvPr/>
          </p:nvSpPr>
          <p:spPr bwMode="auto">
            <a:xfrm>
              <a:off x="1459299" y="5122979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 dirty="0"/>
                <a:t>C</a:t>
              </a:r>
            </a:p>
          </p:txBody>
        </p:sp>
      </p:grpSp>
      <p:sp>
        <p:nvSpPr>
          <p:cNvPr id="223" name="Line 385"/>
          <p:cNvSpPr>
            <a:spLocks noChangeShapeType="1"/>
          </p:cNvSpPr>
          <p:nvPr/>
        </p:nvSpPr>
        <p:spPr bwMode="auto">
          <a:xfrm>
            <a:off x="5319350" y="8362348"/>
            <a:ext cx="6195" cy="45034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25" name="Oval 449"/>
          <p:cNvSpPr>
            <a:spLocks noChangeArrowheads="1"/>
          </p:cNvSpPr>
          <p:nvPr/>
        </p:nvSpPr>
        <p:spPr bwMode="auto">
          <a:xfrm>
            <a:off x="5284347" y="8780148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226" name="Rectangle 225"/>
          <p:cNvSpPr/>
          <p:nvPr/>
        </p:nvSpPr>
        <p:spPr>
          <a:xfrm rot="16200000">
            <a:off x="4987369" y="8420125"/>
            <a:ext cx="65114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 smtClean="0"/>
              <a:t>Compteur</a:t>
            </a:r>
          </a:p>
          <a:p>
            <a:pPr>
              <a:defRPr/>
            </a:pPr>
            <a:r>
              <a:rPr lang="fr-FR" altLang="fr-FR" sz="600" b="1" dirty="0" err="1" smtClean="0"/>
              <a:t>Edch</a:t>
            </a:r>
            <a:r>
              <a:rPr lang="fr-FR" altLang="fr-FR" sz="600" b="1" dirty="0" smtClean="0"/>
              <a:t> bâtiment</a:t>
            </a:r>
            <a:endParaRPr lang="fr-FR" altLang="fr-FR" sz="600" b="1" dirty="0"/>
          </a:p>
        </p:txBody>
      </p:sp>
      <p:grpSp>
        <p:nvGrpSpPr>
          <p:cNvPr id="227" name="Groupe 1"/>
          <p:cNvGrpSpPr>
            <a:grpSpLocks/>
          </p:cNvGrpSpPr>
          <p:nvPr/>
        </p:nvGrpSpPr>
        <p:grpSpPr bwMode="auto">
          <a:xfrm>
            <a:off x="4637467" y="7929532"/>
            <a:ext cx="426079" cy="426212"/>
            <a:chOff x="1421949" y="5104691"/>
            <a:chExt cx="426079" cy="426212"/>
          </a:xfrm>
        </p:grpSpPr>
        <p:sp>
          <p:nvSpPr>
            <p:cNvPr id="228" name="Oval 440"/>
            <p:cNvSpPr>
              <a:spLocks noChangeArrowheads="1"/>
            </p:cNvSpPr>
            <p:nvPr/>
          </p:nvSpPr>
          <p:spPr bwMode="auto">
            <a:xfrm rot="10792558" flipV="1">
              <a:off x="1421949" y="5104691"/>
              <a:ext cx="426079" cy="426212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229" name="ZoneTexte 1"/>
            <p:cNvSpPr txBox="1">
              <a:spLocks noChangeArrowheads="1"/>
            </p:cNvSpPr>
            <p:nvPr/>
          </p:nvSpPr>
          <p:spPr bwMode="auto">
            <a:xfrm>
              <a:off x="1459299" y="5122979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fr-FR" altLang="fr-FR" sz="1800" b="1" dirty="0"/>
                <a:t>C</a:t>
              </a:r>
            </a:p>
          </p:txBody>
        </p:sp>
      </p:grpSp>
      <p:sp>
        <p:nvSpPr>
          <p:cNvPr id="230" name="Line 385"/>
          <p:cNvSpPr>
            <a:spLocks noChangeShapeType="1"/>
          </p:cNvSpPr>
          <p:nvPr/>
        </p:nvSpPr>
        <p:spPr bwMode="auto">
          <a:xfrm>
            <a:off x="4850967" y="8371560"/>
            <a:ext cx="6195" cy="450343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31" name="Oval 449"/>
          <p:cNvSpPr>
            <a:spLocks noChangeArrowheads="1"/>
          </p:cNvSpPr>
          <p:nvPr/>
        </p:nvSpPr>
        <p:spPr bwMode="auto">
          <a:xfrm>
            <a:off x="4815964" y="8789360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232" name="Rectangle 231"/>
          <p:cNvSpPr/>
          <p:nvPr/>
        </p:nvSpPr>
        <p:spPr>
          <a:xfrm rot="16200000">
            <a:off x="4539825" y="8429337"/>
            <a:ext cx="609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b="1" dirty="0" smtClean="0"/>
              <a:t>Compteur</a:t>
            </a:r>
          </a:p>
          <a:p>
            <a:pPr>
              <a:defRPr/>
            </a:pPr>
            <a:r>
              <a:rPr lang="fr-FR" altLang="fr-FR" sz="600" b="1" dirty="0" smtClean="0"/>
              <a:t>PECS</a:t>
            </a:r>
            <a:endParaRPr lang="fr-FR" altLang="fr-FR" sz="600" b="1" dirty="0"/>
          </a:p>
        </p:txBody>
      </p:sp>
      <p:grpSp>
        <p:nvGrpSpPr>
          <p:cNvPr id="235" name="Group 561"/>
          <p:cNvGrpSpPr>
            <a:grpSpLocks/>
          </p:cNvGrpSpPr>
          <p:nvPr/>
        </p:nvGrpSpPr>
        <p:grpSpPr bwMode="auto">
          <a:xfrm flipH="1">
            <a:off x="10385714" y="1166276"/>
            <a:ext cx="174020" cy="417017"/>
            <a:chOff x="864" y="768"/>
            <a:chExt cx="96" cy="192"/>
          </a:xfrm>
        </p:grpSpPr>
        <p:sp>
          <p:nvSpPr>
            <p:cNvPr id="236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237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238" name="Connecteur droit 237"/>
          <p:cNvCxnSpPr/>
          <p:nvPr/>
        </p:nvCxnSpPr>
        <p:spPr>
          <a:xfrm>
            <a:off x="9634043" y="2152606"/>
            <a:ext cx="1582597" cy="16509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1" name="Connecteur droit 240"/>
          <p:cNvCxnSpPr/>
          <p:nvPr/>
        </p:nvCxnSpPr>
        <p:spPr>
          <a:xfrm flipV="1">
            <a:off x="9633999" y="1842586"/>
            <a:ext cx="1278741" cy="1773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3" name="Connecteur droit 242"/>
          <p:cNvCxnSpPr/>
          <p:nvPr/>
        </p:nvCxnSpPr>
        <p:spPr>
          <a:xfrm flipV="1">
            <a:off x="9580264" y="1573960"/>
            <a:ext cx="961414" cy="744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4" name="Group 494"/>
          <p:cNvGrpSpPr>
            <a:grpSpLocks/>
          </p:cNvGrpSpPr>
          <p:nvPr/>
        </p:nvGrpSpPr>
        <p:grpSpPr bwMode="auto">
          <a:xfrm>
            <a:off x="10152540" y="1363142"/>
            <a:ext cx="214406" cy="267554"/>
            <a:chOff x="3359" y="143"/>
            <a:chExt cx="192" cy="194"/>
          </a:xfrm>
        </p:grpSpPr>
        <p:sp>
          <p:nvSpPr>
            <p:cNvPr id="245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46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47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48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251" name="Group 561"/>
          <p:cNvGrpSpPr>
            <a:grpSpLocks/>
          </p:cNvGrpSpPr>
          <p:nvPr/>
        </p:nvGrpSpPr>
        <p:grpSpPr bwMode="auto">
          <a:xfrm flipH="1">
            <a:off x="10840218" y="1437093"/>
            <a:ext cx="174020" cy="417017"/>
            <a:chOff x="864" y="768"/>
            <a:chExt cx="96" cy="192"/>
          </a:xfrm>
        </p:grpSpPr>
        <p:sp>
          <p:nvSpPr>
            <p:cNvPr id="252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253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54" name="Group 494"/>
          <p:cNvGrpSpPr>
            <a:grpSpLocks/>
          </p:cNvGrpSpPr>
          <p:nvPr/>
        </p:nvGrpSpPr>
        <p:grpSpPr bwMode="auto">
          <a:xfrm>
            <a:off x="10541264" y="1633959"/>
            <a:ext cx="214406" cy="267554"/>
            <a:chOff x="3359" y="143"/>
            <a:chExt cx="192" cy="194"/>
          </a:xfrm>
        </p:grpSpPr>
        <p:sp>
          <p:nvSpPr>
            <p:cNvPr id="255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56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57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58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261" name="Group 561"/>
          <p:cNvGrpSpPr>
            <a:grpSpLocks/>
          </p:cNvGrpSpPr>
          <p:nvPr/>
        </p:nvGrpSpPr>
        <p:grpSpPr bwMode="auto">
          <a:xfrm flipH="1">
            <a:off x="11200258" y="1770894"/>
            <a:ext cx="174020" cy="417017"/>
            <a:chOff x="864" y="768"/>
            <a:chExt cx="96" cy="192"/>
          </a:xfrm>
        </p:grpSpPr>
        <p:sp>
          <p:nvSpPr>
            <p:cNvPr id="262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263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264" name="Group 494"/>
          <p:cNvGrpSpPr>
            <a:grpSpLocks/>
          </p:cNvGrpSpPr>
          <p:nvPr/>
        </p:nvGrpSpPr>
        <p:grpSpPr bwMode="auto">
          <a:xfrm>
            <a:off x="11039092" y="1967760"/>
            <a:ext cx="214406" cy="267554"/>
            <a:chOff x="3359" y="143"/>
            <a:chExt cx="192" cy="194"/>
          </a:xfrm>
        </p:grpSpPr>
        <p:sp>
          <p:nvSpPr>
            <p:cNvPr id="265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66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67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11" name="ZoneTexte 10"/>
          <p:cNvSpPr txBox="1"/>
          <p:nvPr/>
        </p:nvSpPr>
        <p:spPr>
          <a:xfrm>
            <a:off x="9489450" y="2854210"/>
            <a:ext cx="282450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S1</a:t>
            </a:r>
            <a:endParaRPr lang="fr-FR" dirty="0"/>
          </a:p>
        </p:txBody>
      </p:sp>
      <p:sp>
        <p:nvSpPr>
          <p:cNvPr id="270" name="ZoneTexte 269"/>
          <p:cNvSpPr txBox="1"/>
          <p:nvPr/>
        </p:nvSpPr>
        <p:spPr>
          <a:xfrm>
            <a:off x="9495375" y="2538580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00</a:t>
            </a:r>
            <a:endParaRPr lang="fr-FR" dirty="0"/>
          </a:p>
        </p:txBody>
      </p:sp>
      <p:sp>
        <p:nvSpPr>
          <p:cNvPr id="271" name="ZoneTexte 270"/>
          <p:cNvSpPr txBox="1"/>
          <p:nvPr/>
        </p:nvSpPr>
        <p:spPr>
          <a:xfrm>
            <a:off x="9489450" y="2266886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01</a:t>
            </a:r>
            <a:endParaRPr lang="fr-FR" dirty="0"/>
          </a:p>
        </p:txBody>
      </p:sp>
      <p:sp>
        <p:nvSpPr>
          <p:cNvPr id="272" name="ZoneTexte 271"/>
          <p:cNvSpPr txBox="1"/>
          <p:nvPr/>
        </p:nvSpPr>
        <p:spPr>
          <a:xfrm>
            <a:off x="9521631" y="2002004"/>
            <a:ext cx="51969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03 et 02</a:t>
            </a:r>
            <a:endParaRPr lang="fr-FR" dirty="0"/>
          </a:p>
        </p:txBody>
      </p:sp>
      <p:sp>
        <p:nvSpPr>
          <p:cNvPr id="273" name="ZoneTexte 272"/>
          <p:cNvSpPr txBox="1"/>
          <p:nvPr/>
        </p:nvSpPr>
        <p:spPr>
          <a:xfrm>
            <a:off x="9495678" y="1673845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04</a:t>
            </a:r>
            <a:endParaRPr lang="fr-FR" dirty="0"/>
          </a:p>
        </p:txBody>
      </p:sp>
      <p:grpSp>
        <p:nvGrpSpPr>
          <p:cNvPr id="276" name="Group 561"/>
          <p:cNvGrpSpPr>
            <a:grpSpLocks/>
          </p:cNvGrpSpPr>
          <p:nvPr/>
        </p:nvGrpSpPr>
        <p:grpSpPr bwMode="auto">
          <a:xfrm flipH="1">
            <a:off x="9966091" y="893372"/>
            <a:ext cx="174020" cy="417017"/>
            <a:chOff x="864" y="768"/>
            <a:chExt cx="96" cy="192"/>
          </a:xfrm>
        </p:grpSpPr>
        <p:sp>
          <p:nvSpPr>
            <p:cNvPr id="277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800" b="1" dirty="0"/>
                <a:t>T</a:t>
              </a:r>
              <a:endParaRPr lang="fr-FR" altLang="fr-FR" sz="4800" b="1" dirty="0"/>
            </a:p>
          </p:txBody>
        </p:sp>
        <p:sp>
          <p:nvSpPr>
            <p:cNvPr id="278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279" name="Connecteur droit 278"/>
          <p:cNvCxnSpPr/>
          <p:nvPr/>
        </p:nvCxnSpPr>
        <p:spPr>
          <a:xfrm flipV="1">
            <a:off x="9560624" y="1301056"/>
            <a:ext cx="668221" cy="302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0" name="Group 494"/>
          <p:cNvGrpSpPr>
            <a:grpSpLocks/>
          </p:cNvGrpSpPr>
          <p:nvPr/>
        </p:nvGrpSpPr>
        <p:grpSpPr bwMode="auto">
          <a:xfrm>
            <a:off x="9732917" y="1090238"/>
            <a:ext cx="214406" cy="267554"/>
            <a:chOff x="3359" y="143"/>
            <a:chExt cx="192" cy="194"/>
          </a:xfrm>
        </p:grpSpPr>
        <p:sp>
          <p:nvSpPr>
            <p:cNvPr id="282" name="Rectangle 489"/>
            <p:cNvSpPr>
              <a:spLocks noChangeArrowheads="1"/>
            </p:cNvSpPr>
            <p:nvPr/>
          </p:nvSpPr>
          <p:spPr bwMode="auto">
            <a:xfrm rot="-5400000">
              <a:off x="3409" y="143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83" name="Rectangle 490"/>
            <p:cNvSpPr>
              <a:spLocks noChangeArrowheads="1"/>
            </p:cNvSpPr>
            <p:nvPr/>
          </p:nvSpPr>
          <p:spPr bwMode="auto">
            <a:xfrm rot="-5400000">
              <a:off x="3429" y="253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84" name="Freeform 491"/>
            <p:cNvSpPr>
              <a:spLocks/>
            </p:cNvSpPr>
            <p:nvPr/>
          </p:nvSpPr>
          <p:spPr bwMode="auto">
            <a:xfrm rot="-5400000">
              <a:off x="3455" y="241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86" name="Freeform 492"/>
            <p:cNvSpPr>
              <a:spLocks/>
            </p:cNvSpPr>
            <p:nvPr/>
          </p:nvSpPr>
          <p:spPr bwMode="auto">
            <a:xfrm rot="-5400000">
              <a:off x="3359" y="241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sp>
        <p:nvSpPr>
          <p:cNvPr id="293" name="ZoneTexte 292"/>
          <p:cNvSpPr txBox="1"/>
          <p:nvPr/>
        </p:nvSpPr>
        <p:spPr>
          <a:xfrm>
            <a:off x="9495678" y="1408249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05</a:t>
            </a:r>
            <a:endParaRPr lang="fr-FR" dirty="0"/>
          </a:p>
        </p:txBody>
      </p:sp>
      <p:sp>
        <p:nvSpPr>
          <p:cNvPr id="294" name="ZoneTexte 293"/>
          <p:cNvSpPr txBox="1"/>
          <p:nvPr/>
        </p:nvSpPr>
        <p:spPr>
          <a:xfrm>
            <a:off x="9495678" y="1128330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 smtClean="0"/>
              <a:t>06</a:t>
            </a:r>
            <a:endParaRPr lang="fr-FR" dirty="0"/>
          </a:p>
        </p:txBody>
      </p:sp>
      <p:sp>
        <p:nvSpPr>
          <p:cNvPr id="298" name="Rectangle 33"/>
          <p:cNvSpPr>
            <a:spLocks noChangeArrowheads="1"/>
          </p:cNvSpPr>
          <p:nvPr/>
        </p:nvSpPr>
        <p:spPr bwMode="auto">
          <a:xfrm>
            <a:off x="12390166" y="8678329"/>
            <a:ext cx="36228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 smtClean="0"/>
              <a:t>14</a:t>
            </a:r>
            <a:endParaRPr lang="fr-FR" altLang="fr-FR" sz="800" dirty="0"/>
          </a:p>
        </p:txBody>
      </p:sp>
      <p:sp>
        <p:nvSpPr>
          <p:cNvPr id="299" name="Line 385"/>
          <p:cNvSpPr>
            <a:spLocks noChangeShapeType="1"/>
          </p:cNvSpPr>
          <p:nvPr/>
        </p:nvSpPr>
        <p:spPr bwMode="auto">
          <a:xfrm flipH="1">
            <a:off x="11013049" y="2209415"/>
            <a:ext cx="35262" cy="6843306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0" name="Line 385"/>
          <p:cNvSpPr>
            <a:spLocks noChangeShapeType="1"/>
          </p:cNvSpPr>
          <p:nvPr/>
        </p:nvSpPr>
        <p:spPr bwMode="auto">
          <a:xfrm>
            <a:off x="11233750" y="1979449"/>
            <a:ext cx="23544" cy="7305421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3" name="Rectangle 302"/>
          <p:cNvSpPr/>
          <p:nvPr/>
        </p:nvSpPr>
        <p:spPr>
          <a:xfrm rot="16200000">
            <a:off x="10614103" y="7389334"/>
            <a:ext cx="116249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03 et 02</a:t>
            </a:r>
            <a:endParaRPr lang="fr-FR" altLang="fr-FR" sz="800" dirty="0"/>
          </a:p>
        </p:txBody>
      </p:sp>
      <p:sp>
        <p:nvSpPr>
          <p:cNvPr id="304" name="Rectangle 303"/>
          <p:cNvSpPr/>
          <p:nvPr/>
        </p:nvSpPr>
        <p:spPr>
          <a:xfrm rot="16200000">
            <a:off x="10181455" y="7193460"/>
            <a:ext cx="1569660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03 et 02</a:t>
            </a:r>
            <a:endParaRPr lang="fr-FR" altLang="fr-FR" sz="800" dirty="0"/>
          </a:p>
        </p:txBody>
      </p:sp>
      <p:sp>
        <p:nvSpPr>
          <p:cNvPr id="305" name="Line 385"/>
          <p:cNvSpPr>
            <a:spLocks noChangeShapeType="1"/>
          </p:cNvSpPr>
          <p:nvPr/>
        </p:nvSpPr>
        <p:spPr bwMode="auto">
          <a:xfrm>
            <a:off x="10765816" y="1581402"/>
            <a:ext cx="12165" cy="770255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6" name="Line 385"/>
          <p:cNvSpPr>
            <a:spLocks noChangeShapeType="1"/>
          </p:cNvSpPr>
          <p:nvPr/>
        </p:nvSpPr>
        <p:spPr bwMode="auto">
          <a:xfrm flipH="1">
            <a:off x="10531482" y="1889289"/>
            <a:ext cx="20959" cy="7172024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7" name="Line 385"/>
          <p:cNvSpPr>
            <a:spLocks noChangeShapeType="1"/>
          </p:cNvSpPr>
          <p:nvPr/>
        </p:nvSpPr>
        <p:spPr bwMode="auto">
          <a:xfrm>
            <a:off x="10383724" y="1332837"/>
            <a:ext cx="10052" cy="795707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8" name="Line 385"/>
          <p:cNvSpPr>
            <a:spLocks noChangeShapeType="1"/>
          </p:cNvSpPr>
          <p:nvPr/>
        </p:nvSpPr>
        <p:spPr bwMode="auto">
          <a:xfrm>
            <a:off x="9952304" y="997624"/>
            <a:ext cx="13113" cy="828633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09" name="Line 385"/>
          <p:cNvSpPr>
            <a:spLocks noChangeShapeType="1"/>
          </p:cNvSpPr>
          <p:nvPr/>
        </p:nvSpPr>
        <p:spPr bwMode="auto">
          <a:xfrm flipH="1">
            <a:off x="9731625" y="1310387"/>
            <a:ext cx="15057" cy="7729096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11" name="Rectangle 310"/>
          <p:cNvSpPr/>
          <p:nvPr/>
        </p:nvSpPr>
        <p:spPr>
          <a:xfrm rot="16200000">
            <a:off x="10249001" y="7408422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04</a:t>
            </a:r>
            <a:endParaRPr lang="fr-FR" altLang="fr-FR" sz="800" dirty="0"/>
          </a:p>
        </p:txBody>
      </p:sp>
      <p:sp>
        <p:nvSpPr>
          <p:cNvPr id="333" name="Rectangle 332"/>
          <p:cNvSpPr/>
          <p:nvPr/>
        </p:nvSpPr>
        <p:spPr>
          <a:xfrm rot="16200000">
            <a:off x="9858385" y="7430252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05</a:t>
            </a:r>
            <a:endParaRPr lang="fr-FR" altLang="fr-FR" sz="800" dirty="0"/>
          </a:p>
        </p:txBody>
      </p:sp>
      <p:sp>
        <p:nvSpPr>
          <p:cNvPr id="337" name="Rectangle 336"/>
          <p:cNvSpPr/>
          <p:nvPr/>
        </p:nvSpPr>
        <p:spPr>
          <a:xfrm rot="16200000">
            <a:off x="9441208" y="7447009"/>
            <a:ext cx="93006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T° </a:t>
            </a:r>
            <a:r>
              <a:rPr lang="fr-FR" altLang="fr-FR" sz="800" dirty="0" smtClean="0"/>
              <a:t>BECS  06</a:t>
            </a:r>
            <a:endParaRPr lang="fr-FR" altLang="fr-FR" sz="800" dirty="0"/>
          </a:p>
        </p:txBody>
      </p:sp>
      <p:sp>
        <p:nvSpPr>
          <p:cNvPr id="338" name="Rectangle 337"/>
          <p:cNvSpPr/>
          <p:nvPr/>
        </p:nvSpPr>
        <p:spPr>
          <a:xfrm rot="16200000">
            <a:off x="9824956" y="7230221"/>
            <a:ext cx="133722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05</a:t>
            </a:r>
            <a:endParaRPr lang="fr-FR" altLang="fr-FR" sz="800" dirty="0"/>
          </a:p>
        </p:txBody>
      </p:sp>
      <p:sp>
        <p:nvSpPr>
          <p:cNvPr id="340" name="Rectangle 339"/>
          <p:cNvSpPr/>
          <p:nvPr/>
        </p:nvSpPr>
        <p:spPr>
          <a:xfrm rot="16200000">
            <a:off x="8990530" y="7265332"/>
            <a:ext cx="133722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06</a:t>
            </a:r>
            <a:endParaRPr lang="fr-FR" altLang="fr-FR" sz="800" dirty="0"/>
          </a:p>
        </p:txBody>
      </p:sp>
      <p:sp>
        <p:nvSpPr>
          <p:cNvPr id="341" name="Line 385"/>
          <p:cNvSpPr>
            <a:spLocks noChangeShapeType="1"/>
          </p:cNvSpPr>
          <p:nvPr/>
        </p:nvSpPr>
        <p:spPr bwMode="auto">
          <a:xfrm>
            <a:off x="10137522" y="1511251"/>
            <a:ext cx="2175" cy="7554945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 type="none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47" name="Rectangle 346"/>
          <p:cNvSpPr/>
          <p:nvPr/>
        </p:nvSpPr>
        <p:spPr>
          <a:xfrm rot="16200000">
            <a:off x="9409070" y="7258118"/>
            <a:ext cx="133722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Cde V2V BECS motorisée 05</a:t>
            </a:r>
            <a:endParaRPr lang="fr-FR" altLang="fr-FR" sz="800" dirty="0"/>
          </a:p>
        </p:txBody>
      </p:sp>
      <p:sp>
        <p:nvSpPr>
          <p:cNvPr id="287" name="Rectangle 33"/>
          <p:cNvSpPr>
            <a:spLocks noChangeArrowheads="1"/>
          </p:cNvSpPr>
          <p:nvPr/>
        </p:nvSpPr>
        <p:spPr bwMode="auto">
          <a:xfrm>
            <a:off x="12392826" y="8909466"/>
            <a:ext cx="36228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 smtClean="0"/>
              <a:t>29</a:t>
            </a:r>
            <a:endParaRPr lang="fr-FR" altLang="fr-FR" sz="800" dirty="0"/>
          </a:p>
        </p:txBody>
      </p:sp>
      <p:sp>
        <p:nvSpPr>
          <p:cNvPr id="289" name="Rectangle 33"/>
          <p:cNvSpPr>
            <a:spLocks noChangeArrowheads="1"/>
          </p:cNvSpPr>
          <p:nvPr/>
        </p:nvSpPr>
        <p:spPr bwMode="auto">
          <a:xfrm>
            <a:off x="12400682" y="9127665"/>
            <a:ext cx="36228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 smtClean="0"/>
              <a:t>36</a:t>
            </a:r>
            <a:endParaRPr lang="fr-FR" altLang="fr-FR" sz="800" dirty="0"/>
          </a:p>
        </p:txBody>
      </p:sp>
      <p:sp>
        <p:nvSpPr>
          <p:cNvPr id="290" name="Rectangle 33"/>
          <p:cNvSpPr>
            <a:spLocks noChangeArrowheads="1"/>
          </p:cNvSpPr>
          <p:nvPr/>
        </p:nvSpPr>
        <p:spPr bwMode="auto">
          <a:xfrm>
            <a:off x="12389489" y="9363075"/>
            <a:ext cx="362280" cy="30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7620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7620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fr-FR" altLang="fr-FR" sz="1400" b="1" dirty="0" smtClean="0"/>
              <a:t>10</a:t>
            </a:r>
            <a:endParaRPr lang="fr-FR" altLang="fr-FR" sz="800" dirty="0"/>
          </a:p>
        </p:txBody>
      </p:sp>
      <p:grpSp>
        <p:nvGrpSpPr>
          <p:cNvPr id="58" name="Group 296"/>
          <p:cNvGrpSpPr>
            <a:grpSpLocks/>
          </p:cNvGrpSpPr>
          <p:nvPr/>
        </p:nvGrpSpPr>
        <p:grpSpPr bwMode="auto">
          <a:xfrm rot="5400000">
            <a:off x="2542364" y="4926706"/>
            <a:ext cx="469273" cy="405419"/>
            <a:chOff x="3984" y="770"/>
            <a:chExt cx="242" cy="192"/>
          </a:xfrm>
        </p:grpSpPr>
        <p:sp>
          <p:nvSpPr>
            <p:cNvPr id="59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60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61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62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63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cxnSp>
        <p:nvCxnSpPr>
          <p:cNvPr id="310" name="Connecteur droit 309"/>
          <p:cNvCxnSpPr/>
          <p:nvPr/>
        </p:nvCxnSpPr>
        <p:spPr>
          <a:xfrm flipH="1" flipV="1">
            <a:off x="3622958" y="3622158"/>
            <a:ext cx="2184" cy="132303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AutoShape 84"/>
          <p:cNvSpPr>
            <a:spLocks noChangeArrowheads="1"/>
          </p:cNvSpPr>
          <p:nvPr/>
        </p:nvSpPr>
        <p:spPr bwMode="auto">
          <a:xfrm>
            <a:off x="1692874" y="4971693"/>
            <a:ext cx="344077" cy="1856248"/>
          </a:xfrm>
          <a:prstGeom prst="roundRect">
            <a:avLst>
              <a:gd name="adj" fmla="val 16667"/>
            </a:avLst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45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39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3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fr-FR" altLang="fr-FR" sz="3400"/>
          </a:p>
        </p:txBody>
      </p:sp>
      <p:sp>
        <p:nvSpPr>
          <p:cNvPr id="360" name="Line 96"/>
          <p:cNvSpPr>
            <a:spLocks noChangeShapeType="1"/>
          </p:cNvSpPr>
          <p:nvPr/>
        </p:nvSpPr>
        <p:spPr bwMode="auto">
          <a:xfrm>
            <a:off x="982929" y="4584576"/>
            <a:ext cx="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cxnSp>
        <p:nvCxnSpPr>
          <p:cNvPr id="361" name="Connecteur droit 360"/>
          <p:cNvCxnSpPr/>
          <p:nvPr/>
        </p:nvCxnSpPr>
        <p:spPr>
          <a:xfrm flipV="1">
            <a:off x="2047289" y="6514252"/>
            <a:ext cx="719534" cy="710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2" name="Rectangle 361"/>
          <p:cNvSpPr/>
          <p:nvPr/>
        </p:nvSpPr>
        <p:spPr>
          <a:xfrm rot="16200000">
            <a:off x="1800107" y="8092521"/>
            <a:ext cx="1388522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</a:t>
            </a:r>
            <a:r>
              <a:rPr lang="fr-FR" altLang="fr-FR" sz="800" dirty="0" smtClean="0"/>
              <a:t>° retour Préparateur </a:t>
            </a:r>
          </a:p>
        </p:txBody>
      </p:sp>
      <p:sp>
        <p:nvSpPr>
          <p:cNvPr id="363" name="Rectangle 362"/>
          <p:cNvSpPr/>
          <p:nvPr/>
        </p:nvSpPr>
        <p:spPr>
          <a:xfrm rot="16200000">
            <a:off x="1649876" y="8153718"/>
            <a:ext cx="1309974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</a:t>
            </a:r>
            <a:r>
              <a:rPr lang="fr-FR" altLang="fr-FR" sz="800" dirty="0" smtClean="0"/>
              <a:t>° aller Préparateur </a:t>
            </a:r>
          </a:p>
        </p:txBody>
      </p:sp>
      <p:cxnSp>
        <p:nvCxnSpPr>
          <p:cNvPr id="364" name="Connecteur droit 363"/>
          <p:cNvCxnSpPr/>
          <p:nvPr/>
        </p:nvCxnSpPr>
        <p:spPr>
          <a:xfrm>
            <a:off x="38936" y="6514057"/>
            <a:ext cx="1648169" cy="107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5" name="Groupe 364"/>
          <p:cNvGrpSpPr/>
          <p:nvPr/>
        </p:nvGrpSpPr>
        <p:grpSpPr>
          <a:xfrm>
            <a:off x="1008942" y="6370952"/>
            <a:ext cx="381360" cy="432684"/>
            <a:chOff x="1059057" y="8112538"/>
            <a:chExt cx="381360" cy="432684"/>
          </a:xfrm>
        </p:grpSpPr>
        <p:sp>
          <p:nvSpPr>
            <p:cNvPr id="366" name="AutoShape 720"/>
            <p:cNvSpPr>
              <a:spLocks noChangeArrowheads="1"/>
            </p:cNvSpPr>
            <p:nvPr/>
          </p:nvSpPr>
          <p:spPr bwMode="auto">
            <a:xfrm>
              <a:off x="1089163" y="8112538"/>
              <a:ext cx="351254" cy="432684"/>
            </a:xfrm>
            <a:prstGeom prst="flowChartProcess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367" name="Rectangle 721"/>
            <p:cNvSpPr>
              <a:spLocks noChangeArrowheads="1"/>
            </p:cNvSpPr>
            <p:nvPr/>
          </p:nvSpPr>
          <p:spPr bwMode="auto">
            <a:xfrm>
              <a:off x="1059057" y="8262366"/>
              <a:ext cx="264904" cy="25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8016" tIns="64008" rIns="128016" bIns="64008" anchor="ctr">
              <a:spAutoFit/>
            </a:bodyPr>
            <a:lstStyle>
              <a:lvl1pPr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39763" indent="-400050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79525" indent="-320675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920875" indent="-319088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560638" indent="-319088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700" b="1" dirty="0">
                  <a:sym typeface="Symbol" panose="05050102010706020507" pitchFamily="18" charset="2"/>
                </a:rPr>
                <a:t></a:t>
              </a:r>
            </a:p>
          </p:txBody>
        </p:sp>
        <p:sp>
          <p:nvSpPr>
            <p:cNvPr id="368" name="AutoShape 719"/>
            <p:cNvSpPr>
              <a:spLocks noChangeArrowheads="1"/>
            </p:cNvSpPr>
            <p:nvPr/>
          </p:nvSpPr>
          <p:spPr bwMode="auto">
            <a:xfrm>
              <a:off x="1154814" y="8190252"/>
              <a:ext cx="210752" cy="72114"/>
            </a:xfrm>
            <a:prstGeom prst="flowChartProcess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</p:grpSp>
      <p:sp>
        <p:nvSpPr>
          <p:cNvPr id="369" name="Line 385"/>
          <p:cNvSpPr>
            <a:spLocks noChangeShapeType="1"/>
          </p:cNvSpPr>
          <p:nvPr/>
        </p:nvSpPr>
        <p:spPr bwMode="auto">
          <a:xfrm>
            <a:off x="1630015" y="5226821"/>
            <a:ext cx="7064" cy="430611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grpSp>
        <p:nvGrpSpPr>
          <p:cNvPr id="370" name="Group 561"/>
          <p:cNvGrpSpPr>
            <a:grpSpLocks/>
          </p:cNvGrpSpPr>
          <p:nvPr/>
        </p:nvGrpSpPr>
        <p:grpSpPr bwMode="auto">
          <a:xfrm>
            <a:off x="1790352" y="4467265"/>
            <a:ext cx="238963" cy="477926"/>
            <a:chOff x="864" y="768"/>
            <a:chExt cx="96" cy="192"/>
          </a:xfrm>
        </p:grpSpPr>
        <p:sp>
          <p:nvSpPr>
            <p:cNvPr id="371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372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373" name="Group 561"/>
          <p:cNvGrpSpPr>
            <a:grpSpLocks/>
          </p:cNvGrpSpPr>
          <p:nvPr/>
        </p:nvGrpSpPr>
        <p:grpSpPr bwMode="auto">
          <a:xfrm>
            <a:off x="280120" y="6035640"/>
            <a:ext cx="238963" cy="477926"/>
            <a:chOff x="864" y="768"/>
            <a:chExt cx="96" cy="192"/>
          </a:xfrm>
        </p:grpSpPr>
        <p:sp>
          <p:nvSpPr>
            <p:cNvPr id="374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375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grpSp>
        <p:nvGrpSpPr>
          <p:cNvPr id="376" name="Group 561"/>
          <p:cNvGrpSpPr>
            <a:grpSpLocks/>
          </p:cNvGrpSpPr>
          <p:nvPr/>
        </p:nvGrpSpPr>
        <p:grpSpPr bwMode="auto">
          <a:xfrm>
            <a:off x="473205" y="4748895"/>
            <a:ext cx="238963" cy="477926"/>
            <a:chOff x="864" y="768"/>
            <a:chExt cx="96" cy="192"/>
          </a:xfrm>
        </p:grpSpPr>
        <p:sp>
          <p:nvSpPr>
            <p:cNvPr id="377" name="AutoShape 562"/>
            <p:cNvSpPr>
              <a:spLocks noChangeArrowheads="1"/>
            </p:cNvSpPr>
            <p:nvPr/>
          </p:nvSpPr>
          <p:spPr bwMode="auto">
            <a:xfrm>
              <a:off x="864" y="768"/>
              <a:ext cx="96" cy="144"/>
            </a:xfrm>
            <a:prstGeom prst="flowChartConnector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128016" tIns="64008" rIns="128016" bIns="64008" anchor="ctr"/>
            <a:lstStyle>
              <a:lvl1pPr algn="l"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639763" indent="-400050" algn="l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279525" indent="-320675" algn="l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920875" indent="-319088" algn="l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560638" indent="-319088" algn="l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fr-FR" altLang="fr-FR" sz="2000" dirty="0"/>
                <a:t>T</a:t>
              </a:r>
              <a:endParaRPr lang="fr-FR" altLang="fr-FR" sz="4800" dirty="0"/>
            </a:p>
          </p:txBody>
        </p:sp>
        <p:sp>
          <p:nvSpPr>
            <p:cNvPr id="378" name="Line 563"/>
            <p:cNvSpPr>
              <a:spLocks noChangeShapeType="1"/>
            </p:cNvSpPr>
            <p:nvPr/>
          </p:nvSpPr>
          <p:spPr bwMode="auto">
            <a:xfrm>
              <a:off x="912" y="912"/>
              <a:ext cx="0" cy="48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384" name="Connecteur droit 383"/>
          <p:cNvCxnSpPr/>
          <p:nvPr/>
        </p:nvCxnSpPr>
        <p:spPr>
          <a:xfrm flipV="1">
            <a:off x="18139" y="5232465"/>
            <a:ext cx="1681516" cy="60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5" name="Group 296"/>
          <p:cNvGrpSpPr>
            <a:grpSpLocks/>
          </p:cNvGrpSpPr>
          <p:nvPr/>
        </p:nvGrpSpPr>
        <p:grpSpPr bwMode="auto">
          <a:xfrm rot="5400000">
            <a:off x="796757" y="4972225"/>
            <a:ext cx="469273" cy="405419"/>
            <a:chOff x="3984" y="770"/>
            <a:chExt cx="242" cy="192"/>
          </a:xfrm>
        </p:grpSpPr>
        <p:sp>
          <p:nvSpPr>
            <p:cNvPr id="386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387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388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389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390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391" name="Group 638"/>
          <p:cNvGrpSpPr>
            <a:grpSpLocks/>
          </p:cNvGrpSpPr>
          <p:nvPr/>
        </p:nvGrpSpPr>
        <p:grpSpPr bwMode="auto">
          <a:xfrm rot="5400000" flipH="1">
            <a:off x="1165050" y="5069108"/>
            <a:ext cx="580887" cy="319336"/>
            <a:chOff x="2592" y="96"/>
            <a:chExt cx="480" cy="288"/>
          </a:xfrm>
        </p:grpSpPr>
        <p:grpSp>
          <p:nvGrpSpPr>
            <p:cNvPr id="392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394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95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96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97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393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pSp>
        <p:nvGrpSpPr>
          <p:cNvPr id="398" name="Group 638"/>
          <p:cNvGrpSpPr>
            <a:grpSpLocks/>
          </p:cNvGrpSpPr>
          <p:nvPr/>
        </p:nvGrpSpPr>
        <p:grpSpPr bwMode="auto">
          <a:xfrm rot="16200000">
            <a:off x="3024912" y="7723379"/>
            <a:ext cx="580887" cy="319336"/>
            <a:chOff x="2592" y="96"/>
            <a:chExt cx="480" cy="288"/>
          </a:xfrm>
        </p:grpSpPr>
        <p:grpSp>
          <p:nvGrpSpPr>
            <p:cNvPr id="399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404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05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06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07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403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pSp>
        <p:nvGrpSpPr>
          <p:cNvPr id="408" name="Group 638"/>
          <p:cNvGrpSpPr>
            <a:grpSpLocks/>
          </p:cNvGrpSpPr>
          <p:nvPr/>
        </p:nvGrpSpPr>
        <p:grpSpPr bwMode="auto">
          <a:xfrm rot="10800000">
            <a:off x="4054598" y="6313210"/>
            <a:ext cx="580887" cy="319336"/>
            <a:chOff x="2592" y="96"/>
            <a:chExt cx="480" cy="288"/>
          </a:xfrm>
        </p:grpSpPr>
        <p:grpSp>
          <p:nvGrpSpPr>
            <p:cNvPr id="409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411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12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26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27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410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pSp>
        <p:nvGrpSpPr>
          <p:cNvPr id="428" name="Group 638"/>
          <p:cNvGrpSpPr>
            <a:grpSpLocks/>
          </p:cNvGrpSpPr>
          <p:nvPr/>
        </p:nvGrpSpPr>
        <p:grpSpPr bwMode="auto">
          <a:xfrm rot="16200000">
            <a:off x="8649169" y="3451007"/>
            <a:ext cx="580887" cy="319336"/>
            <a:chOff x="2592" y="96"/>
            <a:chExt cx="480" cy="288"/>
          </a:xfrm>
        </p:grpSpPr>
        <p:grpSp>
          <p:nvGrpSpPr>
            <p:cNvPr id="429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431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32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33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434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chemeClr val="tx1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430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sp>
        <p:nvSpPr>
          <p:cNvPr id="25" name="Ellipse 24"/>
          <p:cNvSpPr/>
          <p:nvPr/>
        </p:nvSpPr>
        <p:spPr>
          <a:xfrm>
            <a:off x="9568017" y="4910052"/>
            <a:ext cx="2912226" cy="914400"/>
          </a:xfrm>
          <a:prstGeom prst="ellipse">
            <a:avLst/>
          </a:prstGeom>
          <a:solidFill>
            <a:schemeClr val="bg1">
              <a:lumMod val="50000"/>
              <a:alpha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 smtClean="0">
                <a:solidFill>
                  <a:schemeClr val="tx1"/>
                </a:solidFill>
              </a:rPr>
              <a:t>X4</a:t>
            </a:r>
            <a:endParaRPr lang="fr-FR" dirty="0">
              <a:solidFill>
                <a:schemeClr val="tx1"/>
              </a:solidFill>
            </a:endParaRPr>
          </a:p>
        </p:txBody>
      </p:sp>
      <p:sp>
        <p:nvSpPr>
          <p:cNvPr id="435" name="Oval 449"/>
          <p:cNvSpPr>
            <a:spLocks noChangeArrowheads="1"/>
          </p:cNvSpPr>
          <p:nvPr/>
        </p:nvSpPr>
        <p:spPr bwMode="auto">
          <a:xfrm>
            <a:off x="1597770" y="8796047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436" name="Line 385"/>
          <p:cNvSpPr>
            <a:spLocks noChangeShapeType="1"/>
          </p:cNvSpPr>
          <p:nvPr/>
        </p:nvSpPr>
        <p:spPr bwMode="auto">
          <a:xfrm>
            <a:off x="1433370" y="5226821"/>
            <a:ext cx="7064" cy="4306117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37" name="Oval 449"/>
          <p:cNvSpPr>
            <a:spLocks noChangeArrowheads="1"/>
          </p:cNvSpPr>
          <p:nvPr/>
        </p:nvSpPr>
        <p:spPr bwMode="auto">
          <a:xfrm>
            <a:off x="1401125" y="8796047"/>
            <a:ext cx="76200" cy="76200"/>
          </a:xfrm>
          <a:prstGeom prst="ellipse">
            <a:avLst/>
          </a:prstGeom>
          <a:solidFill>
            <a:schemeClr val="tx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3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 sz="3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 sz="3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fr-FR" altLang="fr-FR"/>
          </a:p>
        </p:txBody>
      </p:sp>
      <p:sp>
        <p:nvSpPr>
          <p:cNvPr id="438" name="Line 385"/>
          <p:cNvSpPr>
            <a:spLocks noChangeShapeType="1"/>
          </p:cNvSpPr>
          <p:nvPr/>
        </p:nvSpPr>
        <p:spPr bwMode="auto">
          <a:xfrm>
            <a:off x="912951" y="5195414"/>
            <a:ext cx="2802" cy="4332649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39" name="Line 385"/>
          <p:cNvSpPr>
            <a:spLocks noChangeShapeType="1"/>
          </p:cNvSpPr>
          <p:nvPr/>
        </p:nvSpPr>
        <p:spPr bwMode="auto">
          <a:xfrm>
            <a:off x="1914350" y="4845369"/>
            <a:ext cx="46136" cy="44499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440" name="Rectangle 439"/>
          <p:cNvSpPr/>
          <p:nvPr/>
        </p:nvSpPr>
        <p:spPr>
          <a:xfrm rot="16200000">
            <a:off x="1223388" y="8120544"/>
            <a:ext cx="1348446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</a:t>
            </a:r>
            <a:r>
              <a:rPr lang="fr-FR" altLang="fr-FR" sz="800" dirty="0" smtClean="0"/>
              <a:t>° Stockage Primaire </a:t>
            </a:r>
          </a:p>
        </p:txBody>
      </p:sp>
      <p:sp>
        <p:nvSpPr>
          <p:cNvPr id="291" name="Line 385"/>
          <p:cNvSpPr>
            <a:spLocks noChangeShapeType="1"/>
          </p:cNvSpPr>
          <p:nvPr/>
        </p:nvSpPr>
        <p:spPr bwMode="auto">
          <a:xfrm>
            <a:off x="706424" y="4852839"/>
            <a:ext cx="46136" cy="444991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95" name="Line 385"/>
          <p:cNvSpPr>
            <a:spLocks noChangeShapeType="1"/>
          </p:cNvSpPr>
          <p:nvPr/>
        </p:nvSpPr>
        <p:spPr bwMode="auto">
          <a:xfrm>
            <a:off x="513956" y="6271518"/>
            <a:ext cx="18407" cy="3016708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296" name="Text Box 387"/>
          <p:cNvSpPr txBox="1">
            <a:spLocks noChangeArrowheads="1"/>
          </p:cNvSpPr>
          <p:nvPr/>
        </p:nvSpPr>
        <p:spPr bwMode="auto">
          <a:xfrm rot="16200000">
            <a:off x="662247" y="8022848"/>
            <a:ext cx="142276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Ppe01 primaire</a:t>
            </a:r>
          </a:p>
        </p:txBody>
      </p:sp>
      <p:sp>
        <p:nvSpPr>
          <p:cNvPr id="297" name="Text Box 387"/>
          <p:cNvSpPr txBox="1">
            <a:spLocks noChangeArrowheads="1"/>
          </p:cNvSpPr>
          <p:nvPr/>
        </p:nvSpPr>
        <p:spPr bwMode="auto">
          <a:xfrm rot="16200000">
            <a:off x="866223" y="8037472"/>
            <a:ext cx="142276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Al</a:t>
            </a:r>
            <a:r>
              <a:rPr lang="fr-FR" altLang="fr-FR" sz="800" dirty="0"/>
              <a:t>/ Cd </a:t>
            </a:r>
            <a:r>
              <a:rPr lang="fr-FR" altLang="fr-FR" sz="800" dirty="0" smtClean="0"/>
              <a:t>Ppe02 primaire</a:t>
            </a:r>
          </a:p>
        </p:txBody>
      </p:sp>
      <p:sp>
        <p:nvSpPr>
          <p:cNvPr id="301" name="Rectangle 300"/>
          <p:cNvSpPr/>
          <p:nvPr/>
        </p:nvSpPr>
        <p:spPr>
          <a:xfrm rot="16200000">
            <a:off x="96228" y="8224852"/>
            <a:ext cx="1159292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</a:t>
            </a:r>
            <a:r>
              <a:rPr lang="fr-FR" altLang="fr-FR" sz="800" dirty="0" smtClean="0"/>
              <a:t>° aller Primaire </a:t>
            </a:r>
          </a:p>
        </p:txBody>
      </p:sp>
      <p:sp>
        <p:nvSpPr>
          <p:cNvPr id="312" name="Rectangle 311"/>
          <p:cNvSpPr/>
          <p:nvPr/>
        </p:nvSpPr>
        <p:spPr>
          <a:xfrm rot="16200000">
            <a:off x="-146899" y="8189677"/>
            <a:ext cx="1239442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/>
              <a:t>Sonde T</a:t>
            </a:r>
            <a:r>
              <a:rPr lang="fr-FR" altLang="fr-FR" sz="800" dirty="0" smtClean="0"/>
              <a:t>° retour Primaire </a:t>
            </a:r>
          </a:p>
        </p:txBody>
      </p:sp>
      <p:sp>
        <p:nvSpPr>
          <p:cNvPr id="313" name="Rectangle 312"/>
          <p:cNvSpPr/>
          <p:nvPr/>
        </p:nvSpPr>
        <p:spPr>
          <a:xfrm rot="16200000">
            <a:off x="2183406" y="8363002"/>
            <a:ext cx="877163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V3V Préparateur</a:t>
            </a:r>
          </a:p>
        </p:txBody>
      </p:sp>
      <p:sp>
        <p:nvSpPr>
          <p:cNvPr id="332" name="Rectangle 331"/>
          <p:cNvSpPr/>
          <p:nvPr/>
        </p:nvSpPr>
        <p:spPr>
          <a:xfrm rot="16200000">
            <a:off x="482255" y="8434606"/>
            <a:ext cx="728084" cy="21544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fr-FR" altLang="fr-FR" sz="800" dirty="0" smtClean="0"/>
              <a:t>V3V Primaire</a:t>
            </a:r>
          </a:p>
        </p:txBody>
      </p:sp>
      <p:sp>
        <p:nvSpPr>
          <p:cNvPr id="342" name="Line 385"/>
          <p:cNvSpPr>
            <a:spLocks noChangeShapeType="1"/>
          </p:cNvSpPr>
          <p:nvPr/>
        </p:nvSpPr>
        <p:spPr bwMode="auto">
          <a:xfrm>
            <a:off x="1086676" y="6808511"/>
            <a:ext cx="38587" cy="2039852"/>
          </a:xfrm>
          <a:prstGeom prst="line">
            <a:avLst/>
          </a:prstGeom>
          <a:noFill/>
          <a:ln w="12700">
            <a:solidFill>
              <a:schemeClr val="tx1"/>
            </a:solidFill>
            <a:prstDash val="dash"/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r-FR"/>
          </a:p>
        </p:txBody>
      </p:sp>
      <p:sp>
        <p:nvSpPr>
          <p:cNvPr id="343" name="Text Box 387"/>
          <p:cNvSpPr txBox="1">
            <a:spLocks noChangeArrowheads="1"/>
          </p:cNvSpPr>
          <p:nvPr/>
        </p:nvSpPr>
        <p:spPr bwMode="auto">
          <a:xfrm rot="16200000">
            <a:off x="327203" y="8046469"/>
            <a:ext cx="1422768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fr-FR" altLang="fr-FR" sz="800" dirty="0" smtClean="0"/>
              <a:t>Compteur Energie</a:t>
            </a:r>
          </a:p>
        </p:txBody>
      </p:sp>
    </p:spTree>
    <p:extLst>
      <p:ext uri="{BB962C8B-B14F-4D97-AF65-F5344CB8AC3E}">
        <p14:creationId xmlns:p14="http://schemas.microsoft.com/office/powerpoint/2010/main" val="1256078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433600"/>
              </p:ext>
            </p:extLst>
          </p:nvPr>
        </p:nvGraphicFramePr>
        <p:xfrm>
          <a:off x="6328792" y="69984"/>
          <a:ext cx="6393565" cy="348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2165">
                  <a:extLst>
                    <a:ext uri="{9D8B030D-6E8A-4147-A177-3AD203B41FA5}">
                      <a16:colId xmlns:a16="http://schemas.microsoft.com/office/drawing/2014/main" val="1202840608"/>
                    </a:ext>
                  </a:extLst>
                </a:gridCol>
                <a:gridCol w="685737">
                  <a:extLst>
                    <a:ext uri="{9D8B030D-6E8A-4147-A177-3AD203B41FA5}">
                      <a16:colId xmlns:a16="http://schemas.microsoft.com/office/drawing/2014/main" val="88625906"/>
                    </a:ext>
                  </a:extLst>
                </a:gridCol>
                <a:gridCol w="709613">
                  <a:extLst>
                    <a:ext uri="{9D8B030D-6E8A-4147-A177-3AD203B41FA5}">
                      <a16:colId xmlns:a16="http://schemas.microsoft.com/office/drawing/2014/main" val="675562037"/>
                    </a:ext>
                  </a:extLst>
                </a:gridCol>
                <a:gridCol w="685737">
                  <a:extLst>
                    <a:ext uri="{9D8B030D-6E8A-4147-A177-3AD203B41FA5}">
                      <a16:colId xmlns:a16="http://schemas.microsoft.com/office/drawing/2014/main" val="3594381165"/>
                    </a:ext>
                  </a:extLst>
                </a:gridCol>
                <a:gridCol w="709613">
                  <a:extLst>
                    <a:ext uri="{9D8B030D-6E8A-4147-A177-3AD203B41FA5}">
                      <a16:colId xmlns:a16="http://schemas.microsoft.com/office/drawing/2014/main" val="3085341834"/>
                    </a:ext>
                  </a:extLst>
                </a:gridCol>
                <a:gridCol w="685737">
                  <a:extLst>
                    <a:ext uri="{9D8B030D-6E8A-4147-A177-3AD203B41FA5}">
                      <a16:colId xmlns:a16="http://schemas.microsoft.com/office/drawing/2014/main" val="1775213881"/>
                    </a:ext>
                  </a:extLst>
                </a:gridCol>
                <a:gridCol w="709613">
                  <a:extLst>
                    <a:ext uri="{9D8B030D-6E8A-4147-A177-3AD203B41FA5}">
                      <a16:colId xmlns:a16="http://schemas.microsoft.com/office/drawing/2014/main" val="131723393"/>
                    </a:ext>
                  </a:extLst>
                </a:gridCol>
                <a:gridCol w="685737">
                  <a:extLst>
                    <a:ext uri="{9D8B030D-6E8A-4147-A177-3AD203B41FA5}">
                      <a16:colId xmlns:a16="http://schemas.microsoft.com/office/drawing/2014/main" val="2473399803"/>
                    </a:ext>
                  </a:extLst>
                </a:gridCol>
                <a:gridCol w="709613">
                  <a:extLst>
                    <a:ext uri="{9D8B030D-6E8A-4147-A177-3AD203B41FA5}">
                      <a16:colId xmlns:a16="http://schemas.microsoft.com/office/drawing/2014/main" val="1226939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NORD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EST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SUD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400" b="1" dirty="0" smtClean="0"/>
                        <a:t>OUEST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7505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Valeur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</a:t>
                      </a:r>
                    </a:p>
                    <a:p>
                      <a:r>
                        <a:rPr lang="fr-FR" sz="1400" dirty="0" smtClean="0"/>
                        <a:t> 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Valeur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Valeur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Valeur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02657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06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XX °C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11846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05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XX °C</a:t>
                      </a:r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0050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04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00268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03 et 02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865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01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024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00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29392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S1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7898553"/>
                  </a:ext>
                </a:extLst>
              </a:tr>
            </a:tbl>
          </a:graphicData>
        </a:graphic>
      </p:graphicFrame>
      <p:graphicFrame>
        <p:nvGraphicFramePr>
          <p:cNvPr id="165" name="Tableau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2463418"/>
              </p:ext>
            </p:extLst>
          </p:nvPr>
        </p:nvGraphicFramePr>
        <p:xfrm>
          <a:off x="9929192" y="7230439"/>
          <a:ext cx="2729421" cy="22250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7091">
                  <a:extLst>
                    <a:ext uri="{9D8B030D-6E8A-4147-A177-3AD203B41FA5}">
                      <a16:colId xmlns:a16="http://schemas.microsoft.com/office/drawing/2014/main" val="4283177458"/>
                    </a:ext>
                  </a:extLst>
                </a:gridCol>
                <a:gridCol w="862330">
                  <a:extLst>
                    <a:ext uri="{9D8B030D-6E8A-4147-A177-3AD203B41FA5}">
                      <a16:colId xmlns:a16="http://schemas.microsoft.com/office/drawing/2014/main" val="1025782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COMPTEURS EAU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b="1" dirty="0" smtClean="0"/>
                        <a:t>INDEX</a:t>
                      </a:r>
                      <a:endParaRPr lang="fr-FR" sz="1400" b="1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6923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General</a:t>
                      </a:r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XXXX m3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1798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EFS Bâtiment</a:t>
                      </a:r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XXXX m3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7286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PECS</a:t>
                      </a:r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XXXX m3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489292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Remplissage chauffage</a:t>
                      </a:r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XXXX m3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166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Arrosage</a:t>
                      </a:r>
                      <a:endParaRPr lang="fr-FR" sz="14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XXXX m3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6174586"/>
                  </a:ext>
                </a:extLst>
              </a:tr>
            </a:tbl>
          </a:graphicData>
        </a:graphic>
      </p:graphicFrame>
      <p:cxnSp>
        <p:nvCxnSpPr>
          <p:cNvPr id="5" name="Connecteur droit 4"/>
          <p:cNvCxnSpPr/>
          <p:nvPr/>
        </p:nvCxnSpPr>
        <p:spPr>
          <a:xfrm>
            <a:off x="5644232" y="4426010"/>
            <a:ext cx="4293828" cy="726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638"/>
          <p:cNvGrpSpPr>
            <a:grpSpLocks/>
          </p:cNvGrpSpPr>
          <p:nvPr/>
        </p:nvGrpSpPr>
        <p:grpSpPr bwMode="auto">
          <a:xfrm rot="16200000">
            <a:off x="8933922" y="4117054"/>
            <a:ext cx="938357" cy="632430"/>
            <a:chOff x="2592" y="96"/>
            <a:chExt cx="480" cy="288"/>
          </a:xfrm>
        </p:grpSpPr>
        <p:grpSp>
          <p:nvGrpSpPr>
            <p:cNvPr id="7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9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10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00B05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11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12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8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cxnSp>
        <p:nvCxnSpPr>
          <p:cNvPr id="31" name="Connecteur droit 30"/>
          <p:cNvCxnSpPr/>
          <p:nvPr/>
        </p:nvCxnSpPr>
        <p:spPr>
          <a:xfrm flipV="1">
            <a:off x="4808821" y="5028959"/>
            <a:ext cx="16892" cy="252967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eur droit 31"/>
          <p:cNvCxnSpPr/>
          <p:nvPr/>
        </p:nvCxnSpPr>
        <p:spPr>
          <a:xfrm flipV="1">
            <a:off x="3699330" y="4851090"/>
            <a:ext cx="1816648" cy="791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638"/>
          <p:cNvGrpSpPr>
            <a:grpSpLocks/>
          </p:cNvGrpSpPr>
          <p:nvPr/>
        </p:nvGrpSpPr>
        <p:grpSpPr bwMode="auto">
          <a:xfrm>
            <a:off x="4348088" y="6807676"/>
            <a:ext cx="938357" cy="632430"/>
            <a:chOff x="2592" y="96"/>
            <a:chExt cx="480" cy="288"/>
          </a:xfrm>
        </p:grpSpPr>
        <p:grpSp>
          <p:nvGrpSpPr>
            <p:cNvPr id="34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36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7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00B05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8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9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35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sp>
        <p:nvSpPr>
          <p:cNvPr id="40" name="Rectangle 39"/>
          <p:cNvSpPr/>
          <p:nvPr/>
        </p:nvSpPr>
        <p:spPr>
          <a:xfrm>
            <a:off x="5399254" y="5230582"/>
            <a:ext cx="604867" cy="1883301"/>
          </a:xfrm>
          <a:prstGeom prst="rect">
            <a:avLst/>
          </a:prstGeom>
          <a:pattFill prst="wdUpDiag">
            <a:fgClr>
              <a:schemeClr val="accent1"/>
            </a:fgClr>
            <a:bgClr>
              <a:srgbClr val="FF0000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spcCol="0" rtlCol="0" anchor="ctr"/>
          <a:lstStyle/>
          <a:p>
            <a:pPr algn="ctr"/>
            <a:endParaRPr lang="fr-FR"/>
          </a:p>
        </p:txBody>
      </p:sp>
      <p:cxnSp>
        <p:nvCxnSpPr>
          <p:cNvPr id="41" name="Connecteur droit 40"/>
          <p:cNvCxnSpPr/>
          <p:nvPr/>
        </p:nvCxnSpPr>
        <p:spPr>
          <a:xfrm flipV="1">
            <a:off x="5523452" y="7085448"/>
            <a:ext cx="1" cy="4613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41"/>
          <p:cNvCxnSpPr/>
          <p:nvPr/>
        </p:nvCxnSpPr>
        <p:spPr>
          <a:xfrm flipV="1">
            <a:off x="5509642" y="4832379"/>
            <a:ext cx="1355" cy="4177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eur droit 42"/>
          <p:cNvCxnSpPr/>
          <p:nvPr/>
        </p:nvCxnSpPr>
        <p:spPr>
          <a:xfrm flipV="1">
            <a:off x="5644232" y="4407894"/>
            <a:ext cx="0" cy="714715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eur droit 43"/>
          <p:cNvCxnSpPr/>
          <p:nvPr/>
        </p:nvCxnSpPr>
        <p:spPr>
          <a:xfrm flipV="1">
            <a:off x="5856988" y="7113883"/>
            <a:ext cx="0" cy="289975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/>
          <p:cNvCxnSpPr/>
          <p:nvPr/>
        </p:nvCxnSpPr>
        <p:spPr>
          <a:xfrm flipH="1" flipV="1">
            <a:off x="5856989" y="7394256"/>
            <a:ext cx="4072203" cy="9602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cteur droit 55"/>
          <p:cNvCxnSpPr/>
          <p:nvPr/>
        </p:nvCxnSpPr>
        <p:spPr>
          <a:xfrm flipV="1">
            <a:off x="10814365" y="4308915"/>
            <a:ext cx="0" cy="805711"/>
          </a:xfrm>
          <a:prstGeom prst="line">
            <a:avLst/>
          </a:prstGeom>
          <a:ln w="25400">
            <a:solidFill>
              <a:srgbClr val="FF0000"/>
            </a:solidFill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/>
          <p:cNvCxnSpPr/>
          <p:nvPr/>
        </p:nvCxnSpPr>
        <p:spPr>
          <a:xfrm flipH="1" flipV="1">
            <a:off x="6498964" y="6328563"/>
            <a:ext cx="11993" cy="104151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/>
          <p:cNvCxnSpPr/>
          <p:nvPr/>
        </p:nvCxnSpPr>
        <p:spPr>
          <a:xfrm flipH="1" flipV="1">
            <a:off x="6506574" y="5121257"/>
            <a:ext cx="4384" cy="575606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296"/>
          <p:cNvGrpSpPr>
            <a:grpSpLocks/>
          </p:cNvGrpSpPr>
          <p:nvPr/>
        </p:nvGrpSpPr>
        <p:grpSpPr bwMode="auto">
          <a:xfrm rot="5400000">
            <a:off x="7691646" y="4156624"/>
            <a:ext cx="469273" cy="405419"/>
            <a:chOff x="3984" y="770"/>
            <a:chExt cx="242" cy="192"/>
          </a:xfrm>
        </p:grpSpPr>
        <p:sp>
          <p:nvSpPr>
            <p:cNvPr id="84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85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86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87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88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tx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grpSp>
        <p:nvGrpSpPr>
          <p:cNvPr id="90" name="Group 638"/>
          <p:cNvGrpSpPr>
            <a:grpSpLocks/>
          </p:cNvGrpSpPr>
          <p:nvPr/>
        </p:nvGrpSpPr>
        <p:grpSpPr bwMode="auto">
          <a:xfrm rot="10800000">
            <a:off x="6081131" y="5689857"/>
            <a:ext cx="844806" cy="632430"/>
            <a:chOff x="2592" y="96"/>
            <a:chExt cx="480" cy="288"/>
          </a:xfrm>
        </p:grpSpPr>
        <p:grpSp>
          <p:nvGrpSpPr>
            <p:cNvPr id="91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93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94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95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96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00B05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92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cxnSp>
        <p:nvCxnSpPr>
          <p:cNvPr id="183" name="Connecteur droit 182"/>
          <p:cNvCxnSpPr/>
          <p:nvPr/>
        </p:nvCxnSpPr>
        <p:spPr>
          <a:xfrm flipV="1">
            <a:off x="5856988" y="5130318"/>
            <a:ext cx="0" cy="107321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7" name="Group 227"/>
          <p:cNvGrpSpPr>
            <a:grpSpLocks/>
          </p:cNvGrpSpPr>
          <p:nvPr/>
        </p:nvGrpSpPr>
        <p:grpSpPr bwMode="auto">
          <a:xfrm>
            <a:off x="2942996" y="4121120"/>
            <a:ext cx="747713" cy="2526898"/>
            <a:chOff x="1008" y="1584"/>
            <a:chExt cx="336" cy="1248"/>
          </a:xfrm>
        </p:grpSpPr>
        <p:sp>
          <p:nvSpPr>
            <p:cNvPr id="191" name="AutoShape 84"/>
            <p:cNvSpPr>
              <a:spLocks noChangeArrowheads="1"/>
            </p:cNvSpPr>
            <p:nvPr/>
          </p:nvSpPr>
          <p:spPr bwMode="auto">
            <a:xfrm>
              <a:off x="1008" y="1776"/>
              <a:ext cx="336" cy="1056"/>
            </a:xfrm>
            <a:prstGeom prst="roundRect">
              <a:avLst>
                <a:gd name="adj" fmla="val 16667"/>
              </a:avLst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194" name="Line 96"/>
            <p:cNvSpPr>
              <a:spLocks noChangeShapeType="1"/>
            </p:cNvSpPr>
            <p:nvPr/>
          </p:nvSpPr>
          <p:spPr bwMode="auto">
            <a:xfrm>
              <a:off x="1152" y="1584"/>
              <a:ext cx="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</p:grpSp>
      <p:cxnSp>
        <p:nvCxnSpPr>
          <p:cNvPr id="206" name="Connecteur droit 205"/>
          <p:cNvCxnSpPr/>
          <p:nvPr/>
        </p:nvCxnSpPr>
        <p:spPr>
          <a:xfrm>
            <a:off x="682836" y="4843166"/>
            <a:ext cx="2265449" cy="88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8" name="Group 296"/>
          <p:cNvGrpSpPr>
            <a:grpSpLocks/>
          </p:cNvGrpSpPr>
          <p:nvPr/>
        </p:nvGrpSpPr>
        <p:grpSpPr bwMode="auto">
          <a:xfrm rot="5400000">
            <a:off x="1651865" y="4604753"/>
            <a:ext cx="469273" cy="405419"/>
            <a:chOff x="3984" y="770"/>
            <a:chExt cx="242" cy="192"/>
          </a:xfrm>
        </p:grpSpPr>
        <p:sp>
          <p:nvSpPr>
            <p:cNvPr id="209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10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11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12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13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cxnSp>
        <p:nvCxnSpPr>
          <p:cNvPr id="215" name="Connecteur droit 214"/>
          <p:cNvCxnSpPr/>
          <p:nvPr/>
        </p:nvCxnSpPr>
        <p:spPr>
          <a:xfrm>
            <a:off x="4808821" y="7545105"/>
            <a:ext cx="707156" cy="8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Group 296"/>
          <p:cNvGrpSpPr>
            <a:grpSpLocks/>
          </p:cNvGrpSpPr>
          <p:nvPr/>
        </p:nvGrpSpPr>
        <p:grpSpPr bwMode="auto">
          <a:xfrm rot="5400000">
            <a:off x="4597412" y="4592826"/>
            <a:ext cx="469273" cy="405419"/>
            <a:chOff x="3984" y="770"/>
            <a:chExt cx="242" cy="192"/>
          </a:xfrm>
        </p:grpSpPr>
        <p:sp>
          <p:nvSpPr>
            <p:cNvPr id="19" name="Rectangle 297"/>
            <p:cNvSpPr>
              <a:spLocks noChangeArrowheads="1"/>
            </p:cNvSpPr>
            <p:nvPr/>
          </p:nvSpPr>
          <p:spPr bwMode="auto">
            <a:xfrm rot="10800000">
              <a:off x="3984" y="816"/>
              <a:ext cx="96" cy="96"/>
            </a:xfrm>
            <a:prstGeom prst="rect">
              <a:avLst/>
            </a:prstGeom>
            <a:noFill/>
            <a:ln w="25400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00"/>
                  </a:solidFill>
                </a14:hiddenFill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0" name="Rectangle 298"/>
            <p:cNvSpPr>
              <a:spLocks noChangeArrowheads="1"/>
            </p:cNvSpPr>
            <p:nvPr/>
          </p:nvSpPr>
          <p:spPr bwMode="auto">
            <a:xfrm rot="10800000">
              <a:off x="4079" y="861"/>
              <a:ext cx="45" cy="1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  <p:sp>
          <p:nvSpPr>
            <p:cNvPr id="21" name="Freeform 299"/>
            <p:cNvSpPr>
              <a:spLocks/>
            </p:cNvSpPr>
            <p:nvPr/>
          </p:nvSpPr>
          <p:spPr bwMode="auto">
            <a:xfrm rot="10800000">
              <a:off x="4082" y="770"/>
              <a:ext cx="96" cy="96"/>
            </a:xfrm>
            <a:custGeom>
              <a:avLst/>
              <a:gdLst>
                <a:gd name="T0" fmla="*/ 48 w 96"/>
                <a:gd name="T1" fmla="*/ 0 h 96"/>
                <a:gd name="T2" fmla="*/ 96 w 96"/>
                <a:gd name="T3" fmla="*/ 96 h 96"/>
                <a:gd name="T4" fmla="*/ 0 w 96"/>
                <a:gd name="T5" fmla="*/ 96 h 96"/>
                <a:gd name="T6" fmla="*/ 48 w 96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lnTo>
                    <a:pt x="96" y="96"/>
                  </a:lnTo>
                  <a:lnTo>
                    <a:pt x="0" y="96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2" name="Freeform 300"/>
            <p:cNvSpPr>
              <a:spLocks/>
            </p:cNvSpPr>
            <p:nvPr/>
          </p:nvSpPr>
          <p:spPr bwMode="auto">
            <a:xfrm rot="10800000">
              <a:off x="4082" y="866"/>
              <a:ext cx="96" cy="96"/>
            </a:xfrm>
            <a:custGeom>
              <a:avLst/>
              <a:gdLst>
                <a:gd name="T0" fmla="*/ 48 w 96"/>
                <a:gd name="T1" fmla="*/ 96 h 96"/>
                <a:gd name="T2" fmla="*/ 96 w 96"/>
                <a:gd name="T3" fmla="*/ 0 h 96"/>
                <a:gd name="T4" fmla="*/ 0 w 96"/>
                <a:gd name="T5" fmla="*/ 0 h 96"/>
                <a:gd name="T6" fmla="*/ 48 w 96"/>
                <a:gd name="T7" fmla="*/ 96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48" y="96"/>
                  </a:moveTo>
                  <a:lnTo>
                    <a:pt x="96" y="0"/>
                  </a:lnTo>
                  <a:lnTo>
                    <a:pt x="0" y="0"/>
                  </a:lnTo>
                  <a:lnTo>
                    <a:pt x="48" y="96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  <p:sp>
          <p:nvSpPr>
            <p:cNvPr id="23" name="Freeform 301"/>
            <p:cNvSpPr>
              <a:spLocks/>
            </p:cNvSpPr>
            <p:nvPr/>
          </p:nvSpPr>
          <p:spPr bwMode="auto">
            <a:xfrm rot="10800000">
              <a:off x="4130" y="818"/>
              <a:ext cx="96" cy="96"/>
            </a:xfrm>
            <a:custGeom>
              <a:avLst/>
              <a:gdLst>
                <a:gd name="T0" fmla="*/ 96 w 96"/>
                <a:gd name="T1" fmla="*/ 48 h 96"/>
                <a:gd name="T2" fmla="*/ 0 w 96"/>
                <a:gd name="T3" fmla="*/ 0 h 96"/>
                <a:gd name="T4" fmla="*/ 0 w 96"/>
                <a:gd name="T5" fmla="*/ 96 h 96"/>
                <a:gd name="T6" fmla="*/ 96 w 96"/>
                <a:gd name="T7" fmla="*/ 48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96">
                  <a:moveTo>
                    <a:pt x="96" y="48"/>
                  </a:moveTo>
                  <a:lnTo>
                    <a:pt x="0" y="0"/>
                  </a:lnTo>
                  <a:lnTo>
                    <a:pt x="0" y="96"/>
                  </a:lnTo>
                  <a:lnTo>
                    <a:pt x="96" y="48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000000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endParaRPr lang="fr-FR"/>
            </a:p>
          </p:txBody>
        </p:sp>
      </p:grpSp>
      <p:cxnSp>
        <p:nvCxnSpPr>
          <p:cNvPr id="218" name="Connecteur droit 217"/>
          <p:cNvCxnSpPr/>
          <p:nvPr/>
        </p:nvCxnSpPr>
        <p:spPr>
          <a:xfrm>
            <a:off x="3690709" y="6431994"/>
            <a:ext cx="1135004" cy="849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Connecteur droit 219"/>
          <p:cNvCxnSpPr/>
          <p:nvPr/>
        </p:nvCxnSpPr>
        <p:spPr>
          <a:xfrm>
            <a:off x="590962" y="6429193"/>
            <a:ext cx="2340133" cy="445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eur droit 220"/>
          <p:cNvCxnSpPr/>
          <p:nvPr/>
        </p:nvCxnSpPr>
        <p:spPr>
          <a:xfrm flipV="1">
            <a:off x="1873659" y="5028959"/>
            <a:ext cx="8446" cy="140303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8" name="Group 638"/>
          <p:cNvGrpSpPr>
            <a:grpSpLocks/>
          </p:cNvGrpSpPr>
          <p:nvPr/>
        </p:nvGrpSpPr>
        <p:grpSpPr bwMode="auto">
          <a:xfrm rot="5400000">
            <a:off x="2034885" y="4534875"/>
            <a:ext cx="938357" cy="632430"/>
            <a:chOff x="2592" y="96"/>
            <a:chExt cx="480" cy="288"/>
          </a:xfrm>
        </p:grpSpPr>
        <p:grpSp>
          <p:nvGrpSpPr>
            <p:cNvPr id="229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231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232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233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234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230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pSp>
        <p:nvGrpSpPr>
          <p:cNvPr id="244" name="Groupe 243"/>
          <p:cNvGrpSpPr/>
          <p:nvPr/>
        </p:nvGrpSpPr>
        <p:grpSpPr>
          <a:xfrm>
            <a:off x="2264966" y="6332689"/>
            <a:ext cx="381360" cy="432684"/>
            <a:chOff x="1059057" y="8112538"/>
            <a:chExt cx="381360" cy="432684"/>
          </a:xfrm>
        </p:grpSpPr>
        <p:sp>
          <p:nvSpPr>
            <p:cNvPr id="242" name="AutoShape 720"/>
            <p:cNvSpPr>
              <a:spLocks noChangeArrowheads="1"/>
            </p:cNvSpPr>
            <p:nvPr/>
          </p:nvSpPr>
          <p:spPr bwMode="auto">
            <a:xfrm>
              <a:off x="1089163" y="8112538"/>
              <a:ext cx="351254" cy="432684"/>
            </a:xfrm>
            <a:prstGeom prst="flowChartProcess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  <p:sp>
          <p:nvSpPr>
            <p:cNvPr id="240" name="Rectangle 721"/>
            <p:cNvSpPr>
              <a:spLocks noChangeArrowheads="1"/>
            </p:cNvSpPr>
            <p:nvPr/>
          </p:nvSpPr>
          <p:spPr bwMode="auto">
            <a:xfrm>
              <a:off x="1059057" y="8262366"/>
              <a:ext cx="264904" cy="25991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128016" tIns="64008" rIns="128016" bIns="64008" anchor="ctr">
              <a:spAutoFit/>
            </a:bodyPr>
            <a:lstStyle>
              <a:lvl1pPr defTabSz="1279525"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639763" indent="-400050" defTabSz="1279525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279525" indent="-320675" defTabSz="1279525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920875" indent="-319088" defTabSz="1279525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560638" indent="-319088" defTabSz="1279525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30178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34750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9322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4389438" indent="-319088" defTabSz="1279525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fr-FR" altLang="fr-FR" sz="1700" b="1" dirty="0">
                  <a:sym typeface="Symbol" panose="05050102010706020507" pitchFamily="18" charset="2"/>
                </a:rPr>
                <a:t></a:t>
              </a:r>
            </a:p>
          </p:txBody>
        </p:sp>
        <p:sp>
          <p:nvSpPr>
            <p:cNvPr id="241" name="AutoShape 719"/>
            <p:cNvSpPr>
              <a:spLocks noChangeArrowheads="1"/>
            </p:cNvSpPr>
            <p:nvPr/>
          </p:nvSpPr>
          <p:spPr bwMode="auto">
            <a:xfrm>
              <a:off x="1154814" y="8190252"/>
              <a:ext cx="210752" cy="72114"/>
            </a:xfrm>
            <a:prstGeom prst="flowChartProcess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45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39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3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fr-FR" altLang="fr-FR" sz="3400"/>
            </a:p>
          </p:txBody>
        </p:sp>
      </p:grpSp>
      <p:sp>
        <p:nvSpPr>
          <p:cNvPr id="255" name="ZoneTexte 254"/>
          <p:cNvSpPr txBox="1"/>
          <p:nvPr/>
        </p:nvSpPr>
        <p:spPr>
          <a:xfrm>
            <a:off x="4452943" y="4261658"/>
            <a:ext cx="837089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% ouverture</a:t>
            </a:r>
            <a:endParaRPr lang="fr-FR" sz="1000" b="1" dirty="0"/>
          </a:p>
        </p:txBody>
      </p:sp>
      <p:sp>
        <p:nvSpPr>
          <p:cNvPr id="256" name="ZoneTexte 255"/>
          <p:cNvSpPr txBox="1"/>
          <p:nvPr/>
        </p:nvSpPr>
        <p:spPr>
          <a:xfrm>
            <a:off x="1356442" y="4237126"/>
            <a:ext cx="837089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% ouverture</a:t>
            </a:r>
            <a:endParaRPr lang="fr-FR" sz="1000" b="1" dirty="0"/>
          </a:p>
        </p:txBody>
      </p:sp>
      <p:grpSp>
        <p:nvGrpSpPr>
          <p:cNvPr id="266" name="Groupe 265"/>
          <p:cNvGrpSpPr/>
          <p:nvPr/>
        </p:nvGrpSpPr>
        <p:grpSpPr>
          <a:xfrm>
            <a:off x="7689619" y="6991875"/>
            <a:ext cx="465192" cy="411983"/>
            <a:chOff x="7689619" y="6991875"/>
            <a:chExt cx="465192" cy="411983"/>
          </a:xfrm>
        </p:grpSpPr>
        <p:sp>
          <p:nvSpPr>
            <p:cNvPr id="260" name="ZoneTexte 259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61" name="Connecteur droit 260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63" name="Connecteur droit 262"/>
          <p:cNvCxnSpPr/>
          <p:nvPr/>
        </p:nvCxnSpPr>
        <p:spPr>
          <a:xfrm flipH="1" flipV="1">
            <a:off x="9929192" y="3554864"/>
            <a:ext cx="8868" cy="880332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7" name="Groupe 266"/>
          <p:cNvGrpSpPr/>
          <p:nvPr/>
        </p:nvGrpSpPr>
        <p:grpSpPr>
          <a:xfrm>
            <a:off x="6328792" y="4011531"/>
            <a:ext cx="465192" cy="411983"/>
            <a:chOff x="7689619" y="6991875"/>
            <a:chExt cx="465192" cy="411983"/>
          </a:xfrm>
        </p:grpSpPr>
        <p:sp>
          <p:nvSpPr>
            <p:cNvPr id="268" name="ZoneTexte 267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69" name="Connecteur droit 268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2" name="Connecteur droit 271"/>
          <p:cNvCxnSpPr/>
          <p:nvPr/>
        </p:nvCxnSpPr>
        <p:spPr>
          <a:xfrm flipV="1">
            <a:off x="5644232" y="5102258"/>
            <a:ext cx="5170133" cy="8444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6" name="Groupe 275"/>
          <p:cNvGrpSpPr/>
          <p:nvPr/>
        </p:nvGrpSpPr>
        <p:grpSpPr>
          <a:xfrm>
            <a:off x="10238443" y="4698719"/>
            <a:ext cx="465192" cy="411983"/>
            <a:chOff x="7689619" y="6991875"/>
            <a:chExt cx="465192" cy="411983"/>
          </a:xfrm>
        </p:grpSpPr>
        <p:sp>
          <p:nvSpPr>
            <p:cNvPr id="277" name="ZoneTexte 276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78" name="Connecteur droit 277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9" name="Groupe 278"/>
          <p:cNvGrpSpPr/>
          <p:nvPr/>
        </p:nvGrpSpPr>
        <p:grpSpPr>
          <a:xfrm>
            <a:off x="3124207" y="4095896"/>
            <a:ext cx="465192" cy="411983"/>
            <a:chOff x="7689619" y="6991875"/>
            <a:chExt cx="465192" cy="411983"/>
          </a:xfrm>
        </p:grpSpPr>
        <p:sp>
          <p:nvSpPr>
            <p:cNvPr id="280" name="ZoneTexte 279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81" name="Connecteur droit 280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2" name="Groupe 281"/>
          <p:cNvGrpSpPr/>
          <p:nvPr/>
        </p:nvGrpSpPr>
        <p:grpSpPr>
          <a:xfrm>
            <a:off x="3776601" y="4448092"/>
            <a:ext cx="465192" cy="411983"/>
            <a:chOff x="7689619" y="6991875"/>
            <a:chExt cx="465192" cy="411983"/>
          </a:xfrm>
        </p:grpSpPr>
        <p:sp>
          <p:nvSpPr>
            <p:cNvPr id="283" name="ZoneTexte 282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84" name="Connecteur droit 283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5" name="Groupe 284"/>
          <p:cNvGrpSpPr/>
          <p:nvPr/>
        </p:nvGrpSpPr>
        <p:grpSpPr>
          <a:xfrm>
            <a:off x="3776601" y="6024736"/>
            <a:ext cx="465192" cy="411983"/>
            <a:chOff x="7689619" y="6991875"/>
            <a:chExt cx="465192" cy="411983"/>
          </a:xfrm>
        </p:grpSpPr>
        <p:sp>
          <p:nvSpPr>
            <p:cNvPr id="286" name="ZoneTexte 285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87" name="Connecteur droit 286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8" name="Groupe 287"/>
          <p:cNvGrpSpPr/>
          <p:nvPr/>
        </p:nvGrpSpPr>
        <p:grpSpPr>
          <a:xfrm>
            <a:off x="784176" y="4440566"/>
            <a:ext cx="465192" cy="411983"/>
            <a:chOff x="7689619" y="6991875"/>
            <a:chExt cx="465192" cy="411983"/>
          </a:xfrm>
        </p:grpSpPr>
        <p:sp>
          <p:nvSpPr>
            <p:cNvPr id="289" name="ZoneTexte 288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90" name="Connecteur droit 289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1" name="Groupe 290"/>
          <p:cNvGrpSpPr/>
          <p:nvPr/>
        </p:nvGrpSpPr>
        <p:grpSpPr>
          <a:xfrm>
            <a:off x="784176" y="6017210"/>
            <a:ext cx="465192" cy="411983"/>
            <a:chOff x="7689619" y="6991875"/>
            <a:chExt cx="465192" cy="411983"/>
          </a:xfrm>
        </p:grpSpPr>
        <p:sp>
          <p:nvSpPr>
            <p:cNvPr id="292" name="ZoneTexte 291"/>
            <p:cNvSpPr txBox="1"/>
            <p:nvPr/>
          </p:nvSpPr>
          <p:spPr>
            <a:xfrm>
              <a:off x="7689619" y="6991875"/>
              <a:ext cx="465192" cy="24622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25400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000" b="1" dirty="0" smtClean="0"/>
                <a:t>XX °C</a:t>
              </a:r>
              <a:endParaRPr lang="fr-FR" sz="1000" b="1" dirty="0"/>
            </a:p>
          </p:txBody>
        </p:sp>
        <p:cxnSp>
          <p:nvCxnSpPr>
            <p:cNvPr id="293" name="Connecteur droit 292"/>
            <p:cNvCxnSpPr/>
            <p:nvPr/>
          </p:nvCxnSpPr>
          <p:spPr>
            <a:xfrm flipV="1">
              <a:off x="7922215" y="7242518"/>
              <a:ext cx="1" cy="16134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6" name="Ellipse 295"/>
          <p:cNvSpPr/>
          <p:nvPr/>
        </p:nvSpPr>
        <p:spPr>
          <a:xfrm>
            <a:off x="8044790" y="1056184"/>
            <a:ext cx="220041" cy="22982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7" name="ZoneTexte 296"/>
          <p:cNvSpPr txBox="1"/>
          <p:nvPr/>
        </p:nvSpPr>
        <p:spPr>
          <a:xfrm>
            <a:off x="19356" y="35857"/>
            <a:ext cx="4294830" cy="861774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dirty="0" err="1" smtClean="0"/>
              <a:t>Gestion_Technique_Centralisée</a:t>
            </a:r>
            <a:endParaRPr lang="fr-FR" dirty="0" smtClean="0"/>
          </a:p>
          <a:p>
            <a:r>
              <a:rPr lang="fr-FR" dirty="0" smtClean="0"/>
              <a:t>PED_S1_Production_ECS</a:t>
            </a:r>
            <a:endParaRPr lang="fr-FR" dirty="0"/>
          </a:p>
        </p:txBody>
      </p:sp>
      <p:sp>
        <p:nvSpPr>
          <p:cNvPr id="298" name="ZoneTexte 297"/>
          <p:cNvSpPr txBox="1"/>
          <p:nvPr/>
        </p:nvSpPr>
        <p:spPr>
          <a:xfrm>
            <a:off x="2011207" y="6822124"/>
            <a:ext cx="822661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X XXX </a:t>
            </a:r>
            <a:r>
              <a:rPr lang="fr-FR" sz="1000" b="1" dirty="0" err="1" smtClean="0"/>
              <a:t>MWh</a:t>
            </a:r>
            <a:endParaRPr lang="fr-FR" sz="1000" b="1" dirty="0"/>
          </a:p>
        </p:txBody>
      </p:sp>
      <p:sp>
        <p:nvSpPr>
          <p:cNvPr id="299" name="ZoneTexte 298"/>
          <p:cNvSpPr txBox="1"/>
          <p:nvPr/>
        </p:nvSpPr>
        <p:spPr>
          <a:xfrm>
            <a:off x="10106280" y="3972785"/>
            <a:ext cx="1323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b="1" dirty="0" smtClean="0"/>
              <a:t>DEPART ECS</a:t>
            </a:r>
            <a:endParaRPr lang="fr-FR" sz="1800" b="1" dirty="0"/>
          </a:p>
        </p:txBody>
      </p:sp>
      <p:grpSp>
        <p:nvGrpSpPr>
          <p:cNvPr id="304" name="Group 638"/>
          <p:cNvGrpSpPr>
            <a:grpSpLocks/>
          </p:cNvGrpSpPr>
          <p:nvPr/>
        </p:nvGrpSpPr>
        <p:grpSpPr bwMode="auto">
          <a:xfrm rot="5400000">
            <a:off x="-62790" y="7759014"/>
            <a:ext cx="938357" cy="632430"/>
            <a:chOff x="2592" y="96"/>
            <a:chExt cx="480" cy="288"/>
          </a:xfrm>
        </p:grpSpPr>
        <p:grpSp>
          <p:nvGrpSpPr>
            <p:cNvPr id="305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307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08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00B05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09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10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306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pSp>
        <p:nvGrpSpPr>
          <p:cNvPr id="311" name="Group 638"/>
          <p:cNvGrpSpPr>
            <a:grpSpLocks/>
          </p:cNvGrpSpPr>
          <p:nvPr/>
        </p:nvGrpSpPr>
        <p:grpSpPr bwMode="auto">
          <a:xfrm rot="5400000">
            <a:off x="-65056" y="8762326"/>
            <a:ext cx="938357" cy="632430"/>
            <a:chOff x="2592" y="96"/>
            <a:chExt cx="480" cy="288"/>
          </a:xfrm>
        </p:grpSpPr>
        <p:grpSp>
          <p:nvGrpSpPr>
            <p:cNvPr id="312" name="Group 455"/>
            <p:cNvGrpSpPr>
              <a:grpSpLocks/>
            </p:cNvGrpSpPr>
            <p:nvPr/>
          </p:nvGrpSpPr>
          <p:grpSpPr bwMode="auto">
            <a:xfrm>
              <a:off x="2640" y="144"/>
              <a:ext cx="385" cy="192"/>
              <a:chOff x="2639" y="144"/>
              <a:chExt cx="385" cy="192"/>
            </a:xfrm>
          </p:grpSpPr>
          <p:sp>
            <p:nvSpPr>
              <p:cNvPr id="314" name="Oval 178"/>
              <p:cNvSpPr>
                <a:spLocks noChangeArrowheads="1"/>
              </p:cNvSpPr>
              <p:nvPr/>
            </p:nvSpPr>
            <p:spPr bwMode="auto">
              <a:xfrm rot="10792558" flipV="1">
                <a:off x="2640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15" name="AutoShape 179"/>
              <p:cNvSpPr>
                <a:spLocks noChangeArrowheads="1"/>
              </p:cNvSpPr>
              <p:nvPr/>
            </p:nvSpPr>
            <p:spPr bwMode="auto">
              <a:xfrm rot="10792558" flipV="1">
                <a:off x="2639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16" name="Oval 181"/>
              <p:cNvSpPr>
                <a:spLocks noChangeArrowheads="1"/>
              </p:cNvSpPr>
              <p:nvPr/>
            </p:nvSpPr>
            <p:spPr bwMode="auto">
              <a:xfrm rot="10792558" flipV="1">
                <a:off x="2832" y="144"/>
                <a:ext cx="192" cy="192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  <p:sp>
            <p:nvSpPr>
              <p:cNvPr id="317" name="AutoShape 182"/>
              <p:cNvSpPr>
                <a:spLocks noChangeArrowheads="1"/>
              </p:cNvSpPr>
              <p:nvPr/>
            </p:nvSpPr>
            <p:spPr bwMode="auto">
              <a:xfrm rot="10792558" flipV="1">
                <a:off x="2831" y="144"/>
                <a:ext cx="192" cy="120"/>
              </a:xfrm>
              <a:prstGeom prst="triangle">
                <a:avLst>
                  <a:gd name="adj" fmla="val 50000"/>
                </a:avLst>
              </a:prstGeom>
              <a:solidFill>
                <a:srgbClr val="FF0000"/>
              </a:solidFill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4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endParaRPr lang="fr-FR" altLang="fr-FR"/>
              </a:p>
            </p:txBody>
          </p:sp>
        </p:grpSp>
        <p:sp>
          <p:nvSpPr>
            <p:cNvPr id="313" name="Oval 637"/>
            <p:cNvSpPr>
              <a:spLocks noChangeArrowheads="1"/>
            </p:cNvSpPr>
            <p:nvPr/>
          </p:nvSpPr>
          <p:spPr bwMode="auto">
            <a:xfrm>
              <a:off x="2592" y="96"/>
              <a:ext cx="480" cy="28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endParaRPr lang="fr-FR" altLang="fr-FR"/>
            </a:p>
          </p:txBody>
        </p:sp>
      </p:grpSp>
      <p:graphicFrame>
        <p:nvGraphicFramePr>
          <p:cNvPr id="318" name="Tableau 3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738909"/>
              </p:ext>
            </p:extLst>
          </p:nvPr>
        </p:nvGraphicFramePr>
        <p:xfrm>
          <a:off x="4165225" y="7680920"/>
          <a:ext cx="5144583" cy="1889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4331">
                  <a:extLst>
                    <a:ext uri="{9D8B030D-6E8A-4147-A177-3AD203B41FA5}">
                      <a16:colId xmlns:a16="http://schemas.microsoft.com/office/drawing/2014/main" val="461067016"/>
                    </a:ext>
                  </a:extLst>
                </a:gridCol>
                <a:gridCol w="4750252">
                  <a:extLst>
                    <a:ext uri="{9D8B030D-6E8A-4147-A177-3AD203B41FA5}">
                      <a16:colId xmlns:a16="http://schemas.microsoft.com/office/drawing/2014/main" val="3017638963"/>
                    </a:ext>
                  </a:extLst>
                </a:gridCol>
              </a:tblGrid>
              <a:tr h="382241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 de communication avec le préparateur ECS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57037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 de synthèse du préparateur ECS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176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 smtClean="0"/>
                        <a:t>Défaut de température basse départ ECS préparateur</a:t>
                      </a:r>
                      <a:endParaRPr lang="fr-FR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0425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8016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dirty="0" smtClean="0"/>
                        <a:t>Défaut de température basse BECS général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6986921"/>
                  </a:ext>
                </a:extLst>
              </a:tr>
            </a:tbl>
          </a:graphicData>
        </a:graphic>
      </p:graphicFrame>
      <p:sp>
        <p:nvSpPr>
          <p:cNvPr id="319" name="Ellipse 318"/>
          <p:cNvSpPr/>
          <p:nvPr/>
        </p:nvSpPr>
        <p:spPr>
          <a:xfrm>
            <a:off x="4250978" y="7805149"/>
            <a:ext cx="220041" cy="22982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0" name="Ellipse 319"/>
          <p:cNvSpPr/>
          <p:nvPr/>
        </p:nvSpPr>
        <p:spPr>
          <a:xfrm>
            <a:off x="4251117" y="8254829"/>
            <a:ext cx="220041" cy="22982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1" name="ZoneTexte 320"/>
          <p:cNvSpPr txBox="1"/>
          <p:nvPr/>
        </p:nvSpPr>
        <p:spPr>
          <a:xfrm>
            <a:off x="7442127" y="3845554"/>
            <a:ext cx="1003801" cy="246221"/>
          </a:xfrm>
          <a:prstGeom prst="rect">
            <a:avLst/>
          </a:prstGeom>
          <a:solidFill>
            <a:schemeClr val="bg1">
              <a:lumMod val="65000"/>
            </a:schemeClr>
          </a:solidFill>
          <a:ln w="254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b="1" dirty="0" smtClean="0"/>
              <a:t>Purge Bouclage</a:t>
            </a:r>
            <a:endParaRPr lang="fr-FR" sz="1000" b="1" dirty="0"/>
          </a:p>
        </p:txBody>
      </p:sp>
      <p:sp>
        <p:nvSpPr>
          <p:cNvPr id="322" name="ZoneTexte 321"/>
          <p:cNvSpPr txBox="1"/>
          <p:nvPr/>
        </p:nvSpPr>
        <p:spPr>
          <a:xfrm>
            <a:off x="699050" y="7756752"/>
            <a:ext cx="131478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 smtClean="0"/>
              <a:t>En fonctionnement </a:t>
            </a:r>
            <a:endParaRPr lang="fr-FR" sz="1050" dirty="0"/>
          </a:p>
        </p:txBody>
      </p:sp>
      <p:sp>
        <p:nvSpPr>
          <p:cNvPr id="323" name="ZoneTexte 322"/>
          <p:cNvSpPr txBox="1"/>
          <p:nvPr/>
        </p:nvSpPr>
        <p:spPr>
          <a:xfrm>
            <a:off x="712627" y="8135942"/>
            <a:ext cx="62709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 smtClean="0"/>
              <a:t>A l’arrêt</a:t>
            </a:r>
            <a:endParaRPr lang="fr-FR" sz="1050" dirty="0"/>
          </a:p>
        </p:txBody>
      </p:sp>
      <p:sp>
        <p:nvSpPr>
          <p:cNvPr id="324" name="ZoneTexte 323"/>
          <p:cNvSpPr txBox="1"/>
          <p:nvPr/>
        </p:nvSpPr>
        <p:spPr>
          <a:xfrm>
            <a:off x="673072" y="8963304"/>
            <a:ext cx="74090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050" dirty="0" smtClean="0"/>
              <a:t>En défaut </a:t>
            </a:r>
            <a:endParaRPr lang="fr-FR" sz="1050" dirty="0"/>
          </a:p>
        </p:txBody>
      </p:sp>
      <p:sp>
        <p:nvSpPr>
          <p:cNvPr id="128" name="Ellipse 127"/>
          <p:cNvSpPr/>
          <p:nvPr/>
        </p:nvSpPr>
        <p:spPr>
          <a:xfrm>
            <a:off x="4243261" y="8714901"/>
            <a:ext cx="220041" cy="22982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9" name="Ellipse 128"/>
          <p:cNvSpPr/>
          <p:nvPr/>
        </p:nvSpPr>
        <p:spPr>
          <a:xfrm>
            <a:off x="4238067" y="9224342"/>
            <a:ext cx="220041" cy="229827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" name="Groupe 2"/>
          <p:cNvGrpSpPr/>
          <p:nvPr/>
        </p:nvGrpSpPr>
        <p:grpSpPr>
          <a:xfrm>
            <a:off x="3503971" y="1044222"/>
            <a:ext cx="2664601" cy="2634744"/>
            <a:chOff x="692203" y="1297394"/>
            <a:chExt cx="2664601" cy="2634744"/>
          </a:xfrm>
        </p:grpSpPr>
        <p:pic>
          <p:nvPicPr>
            <p:cNvPr id="2" name="Imag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12628" y="1297394"/>
              <a:ext cx="2644176" cy="2634744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133" name="ZoneTexte 132"/>
            <p:cNvSpPr txBox="1"/>
            <p:nvPr/>
          </p:nvSpPr>
          <p:spPr>
            <a:xfrm>
              <a:off x="1449292" y="1330225"/>
              <a:ext cx="639919" cy="307777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/>
                <a:t>NORD</a:t>
              </a:r>
              <a:endParaRPr lang="fr-FR" sz="2400" b="1" dirty="0"/>
            </a:p>
          </p:txBody>
        </p:sp>
        <p:sp>
          <p:nvSpPr>
            <p:cNvPr id="134" name="ZoneTexte 133"/>
            <p:cNvSpPr txBox="1"/>
            <p:nvPr/>
          </p:nvSpPr>
          <p:spPr>
            <a:xfrm>
              <a:off x="1785147" y="3591897"/>
              <a:ext cx="500458" cy="307777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/>
                <a:t>SUD</a:t>
              </a:r>
              <a:endParaRPr lang="fr-FR" b="1" dirty="0"/>
            </a:p>
          </p:txBody>
        </p:sp>
        <p:sp>
          <p:nvSpPr>
            <p:cNvPr id="135" name="ZoneTexte 134"/>
            <p:cNvSpPr txBox="1"/>
            <p:nvPr/>
          </p:nvSpPr>
          <p:spPr>
            <a:xfrm>
              <a:off x="2899689" y="2551412"/>
              <a:ext cx="442493" cy="307777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/>
                <a:t>EST</a:t>
              </a:r>
              <a:endParaRPr lang="fr-FR" b="1" dirty="0"/>
            </a:p>
          </p:txBody>
        </p:sp>
        <p:sp>
          <p:nvSpPr>
            <p:cNvPr id="136" name="ZoneTexte 135"/>
            <p:cNvSpPr txBox="1"/>
            <p:nvPr/>
          </p:nvSpPr>
          <p:spPr>
            <a:xfrm>
              <a:off x="732640" y="2343280"/>
              <a:ext cx="681340" cy="307777"/>
            </a:xfrm>
            <a:prstGeom prst="rect">
              <a:avLst/>
            </a:prstGeom>
            <a:solidFill>
              <a:schemeClr val="bg1"/>
            </a:solidFill>
            <a:ln w="158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400" b="1" dirty="0" smtClean="0"/>
                <a:t>OUEST</a:t>
              </a:r>
              <a:endParaRPr lang="fr-FR" b="1" dirty="0"/>
            </a:p>
          </p:txBody>
        </p:sp>
        <p:sp>
          <p:nvSpPr>
            <p:cNvPr id="137" name="Rectangle 136"/>
            <p:cNvSpPr/>
            <p:nvPr/>
          </p:nvSpPr>
          <p:spPr>
            <a:xfrm rot="18951051">
              <a:off x="2064970" y="1485601"/>
              <a:ext cx="534640" cy="1360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1" name="Rectangle 140"/>
            <p:cNvSpPr/>
            <p:nvPr/>
          </p:nvSpPr>
          <p:spPr>
            <a:xfrm rot="18951051">
              <a:off x="2792145" y="2214957"/>
              <a:ext cx="534640" cy="1360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2" name="Rectangle 141"/>
            <p:cNvSpPr/>
            <p:nvPr/>
          </p:nvSpPr>
          <p:spPr>
            <a:xfrm rot="18951051">
              <a:off x="1375656" y="3553600"/>
              <a:ext cx="534640" cy="1360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3" name="Rectangle 142"/>
            <p:cNvSpPr/>
            <p:nvPr/>
          </p:nvSpPr>
          <p:spPr>
            <a:xfrm rot="18951051">
              <a:off x="692203" y="2827238"/>
              <a:ext cx="534640" cy="136032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3" name="ZoneTexte 12"/>
          <p:cNvSpPr txBox="1"/>
          <p:nvPr/>
        </p:nvSpPr>
        <p:spPr>
          <a:xfrm rot="2755926">
            <a:off x="3683205" y="2759138"/>
            <a:ext cx="875368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dirty="0" smtClean="0"/>
              <a:t>MONTES</a:t>
            </a:r>
          </a:p>
          <a:p>
            <a:r>
              <a:rPr lang="fr-FR" sz="1400" dirty="0" smtClean="0"/>
              <a:t>CHARGES</a:t>
            </a:r>
            <a:endParaRPr lang="fr-FR" sz="1400" dirty="0"/>
          </a:p>
        </p:txBody>
      </p:sp>
      <p:sp>
        <p:nvSpPr>
          <p:cNvPr id="146" name="ZoneTexte 145"/>
          <p:cNvSpPr txBox="1"/>
          <p:nvPr/>
        </p:nvSpPr>
        <p:spPr>
          <a:xfrm rot="2755926">
            <a:off x="5091531" y="1405922"/>
            <a:ext cx="828945" cy="5232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400" dirty="0" smtClean="0"/>
              <a:t>MONTES</a:t>
            </a:r>
          </a:p>
          <a:p>
            <a:r>
              <a:rPr lang="fr-FR" sz="1400" dirty="0" smtClean="0"/>
              <a:t>Malades</a:t>
            </a:r>
            <a:endParaRPr lang="fr-FR" sz="1400" dirty="0"/>
          </a:p>
        </p:txBody>
      </p:sp>
      <p:sp>
        <p:nvSpPr>
          <p:cNvPr id="147" name="ZoneTexte 146"/>
          <p:cNvSpPr txBox="1"/>
          <p:nvPr/>
        </p:nvSpPr>
        <p:spPr>
          <a:xfrm rot="2755926">
            <a:off x="4064652" y="2489176"/>
            <a:ext cx="769763" cy="40011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fr-FR" sz="1000" dirty="0" smtClean="0"/>
              <a:t>Ascenseurs</a:t>
            </a:r>
          </a:p>
          <a:p>
            <a:r>
              <a:rPr lang="fr-FR" sz="1000" dirty="0"/>
              <a:t>visiteurs</a:t>
            </a:r>
          </a:p>
        </p:txBody>
      </p:sp>
    </p:spTree>
    <p:extLst>
      <p:ext uri="{BB962C8B-B14F-4D97-AF65-F5344CB8AC3E}">
        <p14:creationId xmlns:p14="http://schemas.microsoft.com/office/powerpoint/2010/main" val="36942652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2091</TotalTime>
  <Words>352</Words>
  <Application>Microsoft Office PowerPoint</Application>
  <PresentationFormat>A3 (297 x 420 mm)</PresentationFormat>
  <Paragraphs>154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Symbol</vt:lpstr>
      <vt:lpstr>Times New Roman</vt:lpstr>
      <vt:lpstr>Thème Office</vt:lpstr>
      <vt:lpstr>Présentation PowerPoint</vt:lpstr>
      <vt:lpstr>Présentation PowerPoint</vt:lpstr>
    </vt:vector>
  </TitlesOfParts>
  <Company>CHU de Bordeaux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DUPRE Sebastien</dc:creator>
  <cp:lastModifiedBy>DUPRE BELARRA Sebastien</cp:lastModifiedBy>
  <cp:revision>73</cp:revision>
  <cp:lastPrinted>2024-05-03T13:43:02Z</cp:lastPrinted>
  <dcterms:created xsi:type="dcterms:W3CDTF">2014-10-22T06:25:03Z</dcterms:created>
  <dcterms:modified xsi:type="dcterms:W3CDTF">2024-05-06T07:18:50Z</dcterms:modified>
</cp:coreProperties>
</file>