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1" r:id="rId4"/>
  </p:sldMasterIdLst>
  <p:notesMasterIdLst>
    <p:notesMasterId r:id="rId9"/>
  </p:notesMasterIdLst>
  <p:handoutMasterIdLst>
    <p:handoutMasterId r:id="rId10"/>
  </p:handoutMasterIdLst>
  <p:sldIdLst>
    <p:sldId id="256" r:id="rId5"/>
    <p:sldId id="257" r:id="rId6"/>
    <p:sldId id="410" r:id="rId7"/>
    <p:sldId id="413" r:id="rId8"/>
  </p:sldIdLst>
  <p:sldSz cx="9144000" cy="6858000" type="screen4x3"/>
  <p:notesSz cx="6724650" cy="9774238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par défaut" id="{17724F7E-1D40-49BB-BA74-57D4DFA111B8}">
          <p14:sldIdLst>
            <p14:sldId id="256"/>
            <p14:sldId id="257"/>
            <p14:sldId id="410"/>
            <p14:sldId id="41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79" userDrawn="1">
          <p15:clr>
            <a:srgbClr val="A4A3A4"/>
          </p15:clr>
        </p15:guide>
        <p15:guide id="2" pos="211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Jerome Labbaye" initials="" lastIdx="3" clrIdx="0"/>
  <p:cmAuthor id="1" name="Sebastien Hermary" initials="SH" lastIdx="1" clrIdx="1">
    <p:extLst>
      <p:ext uri="{19B8F6BF-5375-455C-9EA6-DF929625EA0E}">
        <p15:presenceInfo xmlns:p15="http://schemas.microsoft.com/office/powerpoint/2012/main" userId="S-1-5-21-1614895754-776561741-839522115-8266" providerId="AD"/>
      </p:ext>
    </p:extLst>
  </p:cmAuthor>
  <p:cmAuthor id="2" name="Jerome ANDRE" initials="JA" lastIdx="7" clrIdx="2">
    <p:extLst>
      <p:ext uri="{19B8F6BF-5375-455C-9EA6-DF929625EA0E}">
        <p15:presenceInfo xmlns:p15="http://schemas.microsoft.com/office/powerpoint/2012/main" userId="94ebea1ab9b862c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Style moyen 1 - Accentuation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Style moyen 1 - Accentuation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DF18680-E054-41AD-8BC1-D1AEF772440D}" styleName="Style moyen 2 - Accentuation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yle moyen 3 - Accentuation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85BE263C-DBD7-4A20-BB59-AAB30ACAA65A}" styleName="Style moyen 3 - Accentuation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Style moyen 1 - Accentuation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941" autoAdjust="0"/>
    <p:restoredTop sz="96340" autoAdjust="0"/>
  </p:normalViewPr>
  <p:slideViewPr>
    <p:cSldViewPr snapToGrid="0" snapToObjects="1">
      <p:cViewPr varScale="1">
        <p:scale>
          <a:sx n="105" d="100"/>
          <a:sy n="105" d="100"/>
        </p:scale>
        <p:origin x="15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3132" y="84"/>
      </p:cViewPr>
      <p:guideLst>
        <p:guide orient="horz" pos="3079"/>
        <p:guide pos="211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l">
              <a:defRPr sz="1200"/>
            </a:lvl1pPr>
          </a:lstStyle>
          <a:p>
            <a:r>
              <a:rPr lang="fr-FR"/>
              <a:t>Ville de Castelsarrasin - Pôle Petite Enfance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09079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r">
              <a:defRPr sz="1200"/>
            </a:lvl1pPr>
          </a:lstStyle>
          <a:p>
            <a:fld id="{3B8B056D-C5B2-E343-B144-47A9A31A2D03}" type="datetimeFigureOut">
              <a:rPr lang="fr-FR" smtClean="0"/>
              <a:t>12/03/2026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09079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r">
              <a:defRPr sz="1200"/>
            </a:lvl1pPr>
          </a:lstStyle>
          <a:p>
            <a:fld id="{D094B511-609A-924E-9801-F67BFDC820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662500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l">
              <a:defRPr sz="1200"/>
            </a:lvl1pPr>
          </a:lstStyle>
          <a:p>
            <a:r>
              <a:rPr lang="fr-FR"/>
              <a:t>Ville de Castelsarrasin - Pôle Petite Enfance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09079" y="0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/>
          <a:lstStyle>
            <a:lvl1pPr algn="r">
              <a:defRPr sz="1200"/>
            </a:lvl1pPr>
          </a:lstStyle>
          <a:p>
            <a:fld id="{1A1501AB-6C7C-8C44-B536-2C53AC17F752}" type="datetimeFigureOut">
              <a:rPr lang="fr-FR" smtClean="0"/>
              <a:t>12/03/2026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33425"/>
            <a:ext cx="4886325" cy="36655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279" tIns="45139" rIns="90279" bIns="45139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2465" y="4642763"/>
            <a:ext cx="5379720" cy="4398407"/>
          </a:xfrm>
          <a:prstGeom prst="rect">
            <a:avLst/>
          </a:prstGeom>
        </p:spPr>
        <p:txBody>
          <a:bodyPr vert="horz" lIns="90279" tIns="45139" rIns="90279" bIns="45139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09079" y="9283829"/>
            <a:ext cx="2914015" cy="488712"/>
          </a:xfrm>
          <a:prstGeom prst="rect">
            <a:avLst/>
          </a:prstGeom>
        </p:spPr>
        <p:txBody>
          <a:bodyPr vert="horz" lIns="90279" tIns="45139" rIns="90279" bIns="45139" rtlCol="0" anchor="b"/>
          <a:lstStyle>
            <a:lvl1pPr algn="r">
              <a:defRPr sz="1200"/>
            </a:lvl1pPr>
          </a:lstStyle>
          <a:p>
            <a:fld id="{3969D0E8-67D6-C447-8695-8652326D67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911416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1</a:t>
            </a:fld>
            <a:endParaRPr lang="fr-FR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14F44195-C466-4D8C-9BB0-1F9A2CF90D4E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19533468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D0E8-67D6-C447-8695-8652326D67F5}" type="slidenum">
              <a:rPr lang="fr-FR" smtClean="0"/>
              <a:t>2</a:t>
            </a:fld>
            <a:endParaRPr lang="fr-FR" dirty="0"/>
          </a:p>
        </p:txBody>
      </p:sp>
      <p:sp>
        <p:nvSpPr>
          <p:cNvPr id="5" name="Espace réservé de l'en-tête 4">
            <a:extLst>
              <a:ext uri="{FF2B5EF4-FFF2-40B4-BE49-F238E27FC236}">
                <a16:creationId xmlns:a16="http://schemas.microsoft.com/office/drawing/2014/main" id="{6E16CC57-7540-4D4B-8828-3C1A175FD17B}"/>
              </a:ext>
            </a:extLst>
          </p:cNvPr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r>
              <a:rPr lang="fr-FR" dirty="0"/>
              <a:t>Ville de Castelsarrasin - Pôle Petite Enfance</a:t>
            </a:r>
          </a:p>
        </p:txBody>
      </p:sp>
    </p:spTree>
    <p:extLst>
      <p:ext uri="{BB962C8B-B14F-4D97-AF65-F5344CB8AC3E}">
        <p14:creationId xmlns:p14="http://schemas.microsoft.com/office/powerpoint/2010/main" val="3619575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 sz="1100">
                <a:latin typeface="Century Gothic" panose="020B0502020202020204" pitchFamily="34" charset="0"/>
              </a:defRPr>
            </a:lvl1pPr>
          </a:lstStyle>
          <a:p>
            <a:fld id="{DD4F3027-F7CE-455C-8A33-B67854D50F56}" type="datetime1">
              <a:rPr lang="fr-FR" smtClean="0"/>
              <a:t>12/03/2026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45348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6BA66EFC-28AA-46B0-98FD-60763ED24AF9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972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8E5D541-FB03-4E18-8D2A-854279D5C778}" type="datetime1">
              <a:rPr lang="fr-FR" smtClean="0"/>
              <a:t>12/03/2026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3590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022050" cy="1107996"/>
          </a:xfrm>
        </p:spPr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2019588"/>
            <a:ext cx="5562600" cy="4106575"/>
          </a:xfrm>
        </p:spPr>
        <p:txBody>
          <a:bodyPr>
            <a:normAutofit/>
          </a:bodyPr>
          <a:lstStyle>
            <a:lvl1pPr marL="0" indent="0">
              <a:buNone/>
              <a:defRPr sz="1800" b="0">
                <a:solidFill>
                  <a:srgbClr val="000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20990" y="1600200"/>
            <a:ext cx="2565810" cy="4525963"/>
          </a:xfrm>
        </p:spPr>
        <p:txBody>
          <a:bodyPr>
            <a:noAutofit/>
          </a:bodyPr>
          <a:lstStyle>
            <a:lvl1pPr marL="0" indent="0">
              <a:buNone/>
              <a:defRPr sz="1200">
                <a:solidFill>
                  <a:srgbClr val="FF0000"/>
                </a:solidFill>
              </a:defRPr>
            </a:lvl1pPr>
            <a:lvl2pPr marL="457200" indent="0">
              <a:buNone/>
              <a:defRPr sz="1100"/>
            </a:lvl2pPr>
            <a:lvl3pPr>
              <a:defRPr sz="1050"/>
            </a:lvl3pPr>
            <a:lvl4pPr>
              <a:defRPr sz="1000"/>
            </a:lvl4pPr>
            <a:lvl5pPr>
              <a:defRPr sz="1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dirty="0"/>
              <a:t>« Nom du groupement »</a:t>
            </a:r>
          </a:p>
        </p:txBody>
      </p:sp>
      <p:sp>
        <p:nvSpPr>
          <p:cNvPr id="11" name="Espace réservé du contenu 2"/>
          <p:cNvSpPr>
            <a:spLocks noGrp="1"/>
          </p:cNvSpPr>
          <p:nvPr>
            <p:ph sz="half" idx="13"/>
          </p:nvPr>
        </p:nvSpPr>
        <p:spPr>
          <a:xfrm>
            <a:off x="7620367" y="274638"/>
            <a:ext cx="1066433" cy="1107996"/>
          </a:xfrm>
        </p:spPr>
        <p:txBody>
          <a:bodyPr>
            <a:normAutofit/>
          </a:bodyPr>
          <a:lstStyle>
            <a:lvl1pPr marL="0" indent="0" algn="ctr">
              <a:buNone/>
              <a:defRPr sz="6600">
                <a:solidFill>
                  <a:srgbClr val="008000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fr-FR" dirty="0"/>
          </a:p>
        </p:txBody>
      </p:sp>
      <p:sp>
        <p:nvSpPr>
          <p:cNvPr id="12" name="Espace réservé du contenu 2"/>
          <p:cNvSpPr>
            <a:spLocks noGrp="1"/>
          </p:cNvSpPr>
          <p:nvPr>
            <p:ph sz="half" idx="14" hasCustomPrompt="1"/>
          </p:nvPr>
        </p:nvSpPr>
        <p:spPr>
          <a:xfrm>
            <a:off x="457200" y="1600201"/>
            <a:ext cx="5562600" cy="331196"/>
          </a:xfrm>
        </p:spPr>
        <p:txBody>
          <a:bodyPr>
            <a:noAutofit/>
          </a:bodyPr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dirty="0"/>
              <a:t>Construction neuve</a:t>
            </a:r>
          </a:p>
        </p:txBody>
      </p:sp>
    </p:spTree>
    <p:extLst>
      <p:ext uri="{BB962C8B-B14F-4D97-AF65-F5344CB8AC3E}">
        <p14:creationId xmlns:p14="http://schemas.microsoft.com/office/powerpoint/2010/main" val="4109364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95D784F1-5AD9-4F62-8292-7308DD280AE1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554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C792C1B7-0C3A-452B-89C2-D73109875FE5}" type="datetime1">
              <a:rPr lang="fr-FR" smtClean="0"/>
              <a:t>12/03/2026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417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85BC2AE1-5E42-47BD-9CE1-4565A3828CDC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  <p:sp>
        <p:nvSpPr>
          <p:cNvPr id="8" name="ZoneTexte 7"/>
          <p:cNvSpPr txBox="1"/>
          <p:nvPr userDrawn="1"/>
        </p:nvSpPr>
        <p:spPr>
          <a:xfrm>
            <a:off x="457200" y="1600200"/>
            <a:ext cx="5562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>
                <a:latin typeface="Century Gothic" panose="020B0502020202020204" pitchFamily="34" charset="0"/>
              </a:rPr>
              <a:t>XXXXXXXXXXX</a:t>
            </a:r>
          </a:p>
        </p:txBody>
      </p:sp>
    </p:spTree>
    <p:extLst>
      <p:ext uri="{BB962C8B-B14F-4D97-AF65-F5344CB8AC3E}">
        <p14:creationId xmlns:p14="http://schemas.microsoft.com/office/powerpoint/2010/main" val="928032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latin typeface="Century Gothic" panose="020B0502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latin typeface="Century Gothic" panose="020B0502020202020204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  <a:lvl2pPr>
              <a:defRPr>
                <a:latin typeface="Century Gothic" panose="020B0502020202020204" pitchFamily="34" charset="0"/>
              </a:defRPr>
            </a:lvl2pPr>
            <a:lvl3pPr>
              <a:defRPr>
                <a:latin typeface="Century Gothic" panose="020B0502020202020204" pitchFamily="34" charset="0"/>
              </a:defRPr>
            </a:lvl3pPr>
            <a:lvl4pPr>
              <a:defRPr>
                <a:latin typeface="Century Gothic" panose="020B0502020202020204" pitchFamily="34" charset="0"/>
              </a:defRPr>
            </a:lvl4pPr>
            <a:lvl5pPr>
              <a:defRPr>
                <a:latin typeface="Century Gothic" panose="020B0502020202020204" pitchFamily="34" charset="0"/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F724909-0225-4092-AB12-82F856912829}" type="datetime1">
              <a:rPr lang="fr-FR" smtClean="0"/>
              <a:t>12/03/2026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5582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EBF84A81-4DD8-4D99-957A-0B059C9A8CDF}" type="datetime1">
              <a:rPr lang="fr-FR" smtClean="0"/>
              <a:t>12/03/2026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33252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0CC27ECE-CD3A-45D8-BAA3-34CAC617B79C}" type="datetime1">
              <a:rPr lang="fr-FR" smtClean="0"/>
              <a:t>12/03/2026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2570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latin typeface="Century Gothic" panose="020B0502020202020204" pitchFamily="34" charset="0"/>
              </a:defRPr>
            </a:lvl1pPr>
          </a:lstStyle>
          <a:p>
            <a:r>
              <a:rPr lang="fr-FR" dirty="0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>
                <a:latin typeface="Century Gothic" panose="020B0502020202020204" pitchFamily="34" charset="0"/>
              </a:defRPr>
            </a:lvl1pPr>
            <a:lvl2pPr>
              <a:defRPr sz="2100">
                <a:latin typeface="Century Gothic" panose="020B0502020202020204" pitchFamily="34" charset="0"/>
              </a:defRPr>
            </a:lvl2pPr>
            <a:lvl3pPr>
              <a:defRPr sz="1800">
                <a:latin typeface="Century Gothic" panose="020B0502020202020204" pitchFamily="34" charset="0"/>
              </a:defRPr>
            </a:lvl3pPr>
            <a:lvl4pPr>
              <a:defRPr sz="1500">
                <a:latin typeface="Century Gothic" panose="020B0502020202020204" pitchFamily="34" charset="0"/>
              </a:defRPr>
            </a:lvl4pPr>
            <a:lvl5pPr>
              <a:defRPr sz="1500">
                <a:latin typeface="Century Gothic" panose="020B0502020202020204" pitchFamily="34" charset="0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latin typeface="Century Gothic" panose="020B0502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2A0B685C-16E0-4CFF-825B-DF5680C46CE6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2231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latin typeface="Century Gothic" panose="020B0502020202020204" pitchFamily="34" charset="0"/>
              </a:defRPr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>
                <a:latin typeface="Century Gothic" panose="020B0502020202020204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latin typeface="Century Gothic" panose="020B0502020202020204" pitchFamily="34" charset="0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6F7BA20B-1960-44B3-87A5-1897A55F0A4D}" type="datetime1">
              <a:rPr lang="fr-FR" smtClean="0"/>
              <a:t>12/03/2026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Century Gothic" panose="020B0502020202020204" pitchFamily="34" charset="0"/>
              </a:defRPr>
            </a:lvl1pPr>
          </a:lstStyle>
          <a:p>
            <a:fld id="{146F958B-4CE7-9D48-BF80-272A093E2B49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49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t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fr-FR"/>
              <a:t>« Nom du groupement »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pPr algn="ctr"/>
            <a:fld id="{146F958B-4CE7-9D48-BF80-272A093E2B49}" type="slidenum">
              <a:rPr lang="fr-FR" smtClean="0"/>
              <a:pPr algn="ctr"/>
              <a:t>‹N°›</a:t>
            </a:fld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 userDrawn="1"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56351"/>
            <a:ext cx="749300" cy="446012"/>
          </a:xfrm>
          <a:prstGeom prst="rect">
            <a:avLst/>
          </a:prstGeom>
        </p:spPr>
      </p:pic>
      <p:pic>
        <p:nvPicPr>
          <p:cNvPr id="8" name="Image 7"/>
          <p:cNvPicPr/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4657" y="18281"/>
            <a:ext cx="949643" cy="69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07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661" r:id="rId12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27738"/>
            <a:ext cx="7913076" cy="1267608"/>
          </a:xfrm>
        </p:spPr>
        <p:txBody>
          <a:bodyPr>
            <a:normAutofit/>
          </a:bodyPr>
          <a:lstStyle/>
          <a:p>
            <a:r>
              <a:rPr lang="fr-FR" sz="3600" b="1" dirty="0">
                <a:latin typeface="Century Gothic" charset="0"/>
                <a:ea typeface="Century Gothic" charset="0"/>
                <a:cs typeface="Century Gothic" charset="0"/>
              </a:rPr>
              <a:t>Marché de maîtrise d’</a:t>
            </a:r>
            <a:r>
              <a:rPr lang="fr-FR" sz="3600" b="1" dirty="0" err="1">
                <a:latin typeface="Century Gothic" charset="0"/>
                <a:ea typeface="Century Gothic" charset="0"/>
                <a:cs typeface="Century Gothic" charset="0"/>
              </a:rPr>
              <a:t>oeuvre</a:t>
            </a:r>
            <a:endParaRPr lang="fr-FR" sz="3600" b="1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27148" y="3552906"/>
            <a:ext cx="8714225" cy="2455910"/>
          </a:xfrm>
        </p:spPr>
        <p:txBody>
          <a:bodyPr>
            <a:normAutofit/>
          </a:bodyPr>
          <a:lstStyle/>
          <a:p>
            <a:pPr algn="ctr">
              <a:lnSpc>
                <a:spcPts val="1625"/>
              </a:lnSpc>
            </a:pPr>
            <a:r>
              <a:rPr lang="fr-FR" sz="2000" b="1" dirty="0">
                <a:latin typeface="Century Gothic" charset="0"/>
                <a:ea typeface="Century Gothic" charset="0"/>
                <a:cs typeface="Century Gothic" charset="0"/>
              </a:rPr>
              <a:t>Rénovation de l’étanchéité de la toiture terrasse du BTE</a:t>
            </a:r>
            <a:endParaRPr lang="fr-FR" sz="2000" dirty="0"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dirty="0"/>
              <a:t>« Nom du groupement »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0200A21-3EBA-4A82-B118-BF0BADA9AB88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Espace réservé du numéro de diapositive 7">
            <a:extLst>
              <a:ext uri="{FF2B5EF4-FFF2-40B4-BE49-F238E27FC236}">
                <a16:creationId xmlns:a16="http://schemas.microsoft.com/office/drawing/2014/main" id="{FB3CE10E-F891-4F71-8872-B6E8292132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pPr/>
              <a:t>1</a:t>
            </a:fld>
            <a:endParaRPr lang="fr-FR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14EC2E70-1F2B-DC26-82B7-05BD49B6F2A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075" y="373151"/>
            <a:ext cx="1418590" cy="66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335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00099" y="1933212"/>
            <a:ext cx="7543800" cy="631222"/>
          </a:xfrm>
        </p:spPr>
        <p:txBody>
          <a:bodyPr>
            <a:normAutofit/>
          </a:bodyPr>
          <a:lstStyle/>
          <a:p>
            <a:pPr algn="ctr"/>
            <a:r>
              <a:rPr lang="fr-FR" dirty="0">
                <a:latin typeface="Century Gothic" charset="0"/>
                <a:ea typeface="Century Gothic" charset="0"/>
                <a:cs typeface="Century Gothic" charset="0"/>
              </a:rPr>
              <a:t>Composition du groupement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graphicFrame>
        <p:nvGraphicFramePr>
          <p:cNvPr id="8" name="Tableau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845573"/>
              </p:ext>
            </p:extLst>
          </p:nvPr>
        </p:nvGraphicFramePr>
        <p:xfrm>
          <a:off x="239025" y="2830186"/>
          <a:ext cx="8665949" cy="29946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35539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12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r>
                        <a:rPr lang="fr-FR" sz="1100" b="1" dirty="0">
                          <a:solidFill>
                            <a:schemeClr val="bg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Composante</a:t>
                      </a:r>
                      <a:r>
                        <a:rPr lang="fr-FR" sz="1100" b="1" baseline="0" dirty="0">
                          <a:solidFill>
                            <a:schemeClr val="bg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 de maîtrise d’oeuvre</a:t>
                      </a:r>
                      <a:endParaRPr lang="fr-FR" sz="1100" b="1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i="1" dirty="0">
                          <a:solidFill>
                            <a:srgbClr val="FFFFFF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Nom de l’opérateur économique</a:t>
                      </a:r>
                      <a:endParaRPr lang="fr-FR" sz="1100" b="1" i="1" dirty="0">
                        <a:solidFill>
                          <a:schemeClr val="bg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r"/>
                      <a:endParaRPr lang="fr-FR" sz="110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</a:t>
                      </a:r>
                      <a:endParaRPr lang="fr-FR" sz="90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 sz="1050" dirty="0">
                        <a:solidFill>
                          <a:schemeClr val="tx1"/>
                        </a:solidFill>
                        <a:latin typeface="Century Gothic" charset="0"/>
                        <a:ea typeface="Century Gothic" charset="0"/>
                        <a:cs typeface="Century Gothic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050" dirty="0">
                          <a:solidFill>
                            <a:schemeClr val="tx1"/>
                          </a:solidFill>
                          <a:latin typeface="Century Gothic" charset="0"/>
                          <a:ea typeface="Century Gothic" charset="0"/>
                          <a:cs typeface="Century Gothic" charset="0"/>
                        </a:rPr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F77D894A-2FF0-49A8-BEB6-DDF6929DE138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" name="Espace réservé du numéro de diapositive 2">
            <a:extLst>
              <a:ext uri="{FF2B5EF4-FFF2-40B4-BE49-F238E27FC236}">
                <a16:creationId xmlns:a16="http://schemas.microsoft.com/office/drawing/2014/main" id="{602D1092-E634-438D-B81D-06B0A14D2B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pPr/>
              <a:t>2</a:t>
            </a:fld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504307C6-338A-6A57-3E5E-0717FEF773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025" y="207781"/>
            <a:ext cx="1418590" cy="66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59790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41F82205-3C23-4A76-9E7E-19D784819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2CAA91-8AB1-EBF1-C948-758A1E263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D4C15929-5701-03A0-A961-FE1CB202B12D}"/>
              </a:ext>
            </a:extLst>
          </p:cNvPr>
          <p:cNvSpPr txBox="1">
            <a:spLocks/>
          </p:cNvSpPr>
          <p:nvPr/>
        </p:nvSpPr>
        <p:spPr>
          <a:xfrm>
            <a:off x="722312" y="5751783"/>
            <a:ext cx="7861515" cy="494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0" dirty="0">
                <a:solidFill>
                  <a:schemeClr val="tx1"/>
                </a:solidFill>
                <a:latin typeface="Century Gothic" charset="0"/>
              </a:rPr>
              <a:t>2.1 PERTINENCE DE LA METHODOLOGIE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(7 diapos max)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fr-FR" sz="2000" b="0" dirty="0">
              <a:solidFill>
                <a:schemeClr val="tx1"/>
              </a:solidFill>
              <a:latin typeface="Century Gothic" charset="0"/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Organisation du candidat pour la conception et exécution du projet 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(1 diapo)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Synthèse des enjeux de la MOA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(1 diapo)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Présentation de la méthodologie, dont OPC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(3 diapos)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Présentation de la méthodologie BIM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(1diapo)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Répartition du temps par élément de mission : remplir ANNEXE 3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Pertinence de la démarche environnementale proposée pour la conception et le suivi du projet </a:t>
            </a:r>
            <a:r>
              <a:rPr lang="fr-FR" sz="2000" dirty="0">
                <a:solidFill>
                  <a:schemeClr val="tx1"/>
                </a:solidFill>
                <a:latin typeface="Century Gothic" charset="0"/>
              </a:rPr>
              <a:t>(1 diapo)</a:t>
            </a:r>
          </a:p>
          <a:p>
            <a:endParaRPr lang="fr-FR" sz="2000" b="0" dirty="0">
              <a:solidFill>
                <a:schemeClr val="tx1"/>
              </a:solidFill>
              <a:latin typeface="Century Gothic" charset="0"/>
            </a:endParaRPr>
          </a:p>
          <a:p>
            <a:pPr marL="571500" indent="-571500">
              <a:buFontTx/>
              <a:buChar char="-"/>
            </a:pPr>
            <a:endParaRPr lang="fr-FR" sz="3600" b="0" dirty="0">
              <a:solidFill>
                <a:schemeClr val="tx1"/>
              </a:solidFill>
              <a:latin typeface="Century Gothic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C2C6E4-09A2-1E5F-3C64-0F732CDBAAA6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BB23068-31D9-62C8-941D-EF7A9227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3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8886809-8CBE-84B8-931E-867198EB7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1" y="236963"/>
            <a:ext cx="1418590" cy="66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07395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F82205-3C23-4A76-9E7E-19D784819C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B2CAA91-8AB1-EBF1-C948-758A1E263E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D4C15929-5701-03A0-A961-FE1CB202B12D}"/>
              </a:ext>
            </a:extLst>
          </p:cNvPr>
          <p:cNvSpPr txBox="1">
            <a:spLocks/>
          </p:cNvSpPr>
          <p:nvPr/>
        </p:nvSpPr>
        <p:spPr>
          <a:xfrm>
            <a:off x="722312" y="3951088"/>
            <a:ext cx="7242367" cy="4945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3200" b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3600" b="0" dirty="0">
                <a:solidFill>
                  <a:schemeClr val="tx1"/>
                </a:solidFill>
                <a:latin typeface="Century Gothic" charset="0"/>
              </a:rPr>
              <a:t>2.2 QUALITE DE LIVRABLES</a:t>
            </a:r>
          </a:p>
          <a:p>
            <a:endParaRPr lang="fr-FR" sz="3600" b="0" dirty="0">
              <a:solidFill>
                <a:schemeClr val="tx1"/>
              </a:solidFill>
              <a:latin typeface="Century Gothic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1 à 2 livrables à fournir en annexe : diagnostic d’une opération d’envergure similaire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fr-FR" sz="2000" b="0" dirty="0">
                <a:solidFill>
                  <a:schemeClr val="tx1"/>
                </a:solidFill>
                <a:latin typeface="Century Gothic" charset="0"/>
              </a:rPr>
              <a:t>1 à 2 livrables à fournir en annexe : phasage d’une opération d’envergure similaire </a:t>
            </a:r>
            <a:endParaRPr lang="fr-FR" sz="3600" b="0" dirty="0">
              <a:solidFill>
                <a:schemeClr val="tx1"/>
              </a:solidFill>
              <a:latin typeface="Century Gothic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CC2C6E4-09A2-1E5F-3C64-0F732CDBAAA6}"/>
              </a:ext>
            </a:extLst>
          </p:cNvPr>
          <p:cNvSpPr/>
          <p:nvPr/>
        </p:nvSpPr>
        <p:spPr>
          <a:xfrm>
            <a:off x="-1" y="6008816"/>
            <a:ext cx="887767" cy="7767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ABB23068-31D9-62C8-941D-EF7A92279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6F958B-4CE7-9D48-BF80-272A093E2B49}" type="slidenum">
              <a:rPr lang="fr-FR" smtClean="0"/>
              <a:t>4</a:t>
            </a:fld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58886809-8CBE-84B8-931E-867198EB7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71" y="236963"/>
            <a:ext cx="1418590" cy="664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6387515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ureau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CDD6FB597564458181716DCF29E531" ma:contentTypeVersion="12" ma:contentTypeDescription="Crée un document." ma:contentTypeScope="" ma:versionID="3e1ae674fce48319e38b303f8cabf35f">
  <xsd:schema xmlns:xsd="http://www.w3.org/2001/XMLSchema" xmlns:xs="http://www.w3.org/2001/XMLSchema" xmlns:p="http://schemas.microsoft.com/office/2006/metadata/properties" xmlns:ns2="2697cc75-1aaa-4b68-a48e-593aa534b56d" xmlns:ns3="a8616a7f-141c-4ed7-8436-c49acd6d9e48" targetNamespace="http://schemas.microsoft.com/office/2006/metadata/properties" ma:root="true" ma:fieldsID="b047950350c2ec377f3b87cbf1bde3ea" ns2:_="" ns3:_="">
    <xsd:import namespace="2697cc75-1aaa-4b68-a48e-593aa534b56d"/>
    <xsd:import namespace="a8616a7f-141c-4ed7-8436-c49acd6d9e4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697cc75-1aaa-4b68-a48e-593aa534b56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b506004d-0bbe-47a6-bbcf-da7378ed4d1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16a7f-141c-4ed7-8436-c49acd6d9e4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af1aa032-8f29-4be2-acf2-86a7db7eb9f4}" ma:internalName="TaxCatchAll" ma:showField="CatchAllData" ma:web="a8616a7f-141c-4ed7-8436-c49acd6d9e4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697cc75-1aaa-4b68-a48e-593aa534b56d">
      <Terms xmlns="http://schemas.microsoft.com/office/infopath/2007/PartnerControls"/>
    </lcf76f155ced4ddcb4097134ff3c332f>
    <TaxCatchAll xmlns="a8616a7f-141c-4ed7-8436-c49acd6d9e48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5405BA-CB02-4D8E-8D6B-DA759A4757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697cc75-1aaa-4b68-a48e-593aa534b56d"/>
    <ds:schemaRef ds:uri="a8616a7f-141c-4ed7-8436-c49acd6d9e4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27C1E64A-E709-4894-ADF4-E28A72C016E2}">
  <ds:schemaRefs>
    <ds:schemaRef ds:uri="http://schemas.microsoft.com/office/2006/metadata/properties"/>
    <ds:schemaRef ds:uri="http://schemas.microsoft.com/office/infopath/2007/PartnerControls"/>
    <ds:schemaRef ds:uri="2697cc75-1aaa-4b68-a48e-593aa534b56d"/>
    <ds:schemaRef ds:uri="a8616a7f-141c-4ed7-8436-c49acd6d9e48"/>
  </ds:schemaRefs>
</ds:datastoreItem>
</file>

<file path=customXml/itemProps3.xml><?xml version="1.0" encoding="utf-8"?>
<ds:datastoreItem xmlns:ds="http://schemas.openxmlformats.org/officeDocument/2006/customXml" ds:itemID="{C75C8438-8AC3-416A-B4CE-D34D850F402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</TotalTime>
  <Words>173</Words>
  <Application>Microsoft Office PowerPoint</Application>
  <PresentationFormat>Affichage à l'écran (4:3)</PresentationFormat>
  <Paragraphs>36</Paragraphs>
  <Slides>4</Slides>
  <Notes>2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Century Gothic</vt:lpstr>
      <vt:lpstr>Wingdings</vt:lpstr>
      <vt:lpstr>Thème Office</vt:lpstr>
      <vt:lpstr>Marché de maîtrise d’oeuvre</vt:lpstr>
      <vt:lpstr>Composition du groupement</vt:lpstr>
      <vt:lpstr>Présentation PowerPoint</vt:lpstr>
      <vt:lpstr>Présentation PowerPoint</vt:lpstr>
    </vt:vector>
  </TitlesOfParts>
  <Company>Itaq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Cadre de réponse LMH</dc:title>
  <dc:creator>Jerome Labbaye</dc:creator>
  <cp:lastModifiedBy>BOUÉ Élodie</cp:lastModifiedBy>
  <cp:revision>165</cp:revision>
  <cp:lastPrinted>2019-05-06T08:45:52Z</cp:lastPrinted>
  <dcterms:created xsi:type="dcterms:W3CDTF">2014-09-24T15:37:46Z</dcterms:created>
  <dcterms:modified xsi:type="dcterms:W3CDTF">2026-03-12T09:10:09Z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0x010100F3CDD6FB597564458181716DCF29E531</vt:lpwstr>
  </property>
</Properties>
</file>