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7"/>
  </p:notesMasterIdLst>
  <p:sldIdLst>
    <p:sldId id="256" r:id="rId3"/>
    <p:sldId id="257" r:id="rId4"/>
    <p:sldId id="258" r:id="rId5"/>
    <p:sldId id="259" r:id="rId6"/>
  </p:sldIdLst>
  <p:sldSz cx="9906000" cy="6858000" type="A4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48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fr-FR" sz="4400" b="0" strike="noStrike" spc="-1">
                <a:latin typeface="Arial"/>
              </a:rPr>
              <a:t>Cliquez pour déplacer la diapo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fr-FR" sz="2000" b="0" strike="noStrike" spc="-1">
                <a:latin typeface="Arial"/>
              </a:rPr>
              <a:t>Cliquez pour modifier le format des notes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fr-FR" sz="1400" b="0" strike="noStrike" spc="-1">
                <a:latin typeface="Times New Roman"/>
              </a:rPr>
              <a:t>&lt;en-tête&gt;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fr-FR" sz="1400" b="0" strike="noStrike" spc="-1">
                <a:latin typeface="Times New Roman"/>
              </a:rPr>
              <a:t>&lt;date/heure&gt;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fr-FR" sz="1400" b="0" strike="noStrike" spc="-1">
                <a:latin typeface="Times New Roman"/>
              </a:rPr>
              <a:t>&lt;pied de page&gt;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BA23BB95-E77B-4EE9-AD5D-09D8701CBFAF}" type="slidenum">
              <a:rPr lang="fr-FR" sz="1400" b="0" strike="noStrike" spc="-1">
                <a:latin typeface="Times New Roman"/>
              </a:rPr>
              <a:t>‹N°›</a:t>
            </a:fld>
            <a:endParaRPr lang="fr-FR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33042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fr-FR" sz="2000" b="0" strike="noStrike" spc="-1">
              <a:latin typeface="Arial"/>
            </a:endParaRPr>
          </a:p>
        </p:txBody>
      </p:sp>
      <p:sp>
        <p:nvSpPr>
          <p:cNvPr id="101" name="TextShape 2"/>
          <p:cNvSpPr/>
          <p:nvPr/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D5CDF929-AF2C-4D1D-9DCD-7CA7C338B2E5}" type="slidenum">
              <a:rPr lang="fr-FR" sz="1200" b="0" strike="noStrike" spc="-1">
                <a:latin typeface="Times New Roman"/>
              </a:rPr>
              <a:t>1</a:t>
            </a:fld>
            <a:endParaRPr lang="fr-FR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17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fr-FR" sz="2000" b="0" strike="noStrike" spc="-1">
              <a:latin typeface="Arial"/>
            </a:endParaRPr>
          </a:p>
        </p:txBody>
      </p:sp>
      <p:sp>
        <p:nvSpPr>
          <p:cNvPr id="103" name="TextShape 2"/>
          <p:cNvSpPr/>
          <p:nvPr/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993BE5B2-FA11-4AD4-B00C-0FFABEF54477}" type="slidenum">
              <a:rPr lang="fr-FR" sz="1200" b="0" strike="noStrike" spc="-1">
                <a:latin typeface="Times New Roman"/>
              </a:rPr>
              <a:t>2</a:t>
            </a:fld>
            <a:endParaRPr lang="fr-FR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4912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fr-FR" sz="2000" b="0" strike="noStrike" spc="-1">
              <a:latin typeface="Arial"/>
            </a:endParaRPr>
          </a:p>
        </p:txBody>
      </p:sp>
      <p:sp>
        <p:nvSpPr>
          <p:cNvPr id="103" name="TextShape 2"/>
          <p:cNvSpPr/>
          <p:nvPr/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993BE5B2-FA11-4AD4-B00C-0FFABEF54477}" type="slidenum">
              <a:rPr lang="fr-FR" sz="1200" b="0" strike="noStrike" spc="-1">
                <a:latin typeface="Times New Roman"/>
              </a:rPr>
              <a:t>3</a:t>
            </a:fld>
            <a:endParaRPr lang="fr-FR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46240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fr-FR" sz="2000" b="0" strike="noStrike" spc="-1">
              <a:latin typeface="Arial"/>
            </a:endParaRPr>
          </a:p>
        </p:txBody>
      </p:sp>
      <p:sp>
        <p:nvSpPr>
          <p:cNvPr id="103" name="TextShape 2"/>
          <p:cNvSpPr/>
          <p:nvPr/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993BE5B2-FA11-4AD4-B00C-0FFABEF54477}" type="slidenum">
              <a:rPr lang="fr-FR" sz="1200" b="0" strike="noStrike" spc="-1">
                <a:latin typeface="Times New Roman"/>
              </a:rPr>
              <a:t>4</a:t>
            </a:fld>
            <a:endParaRPr lang="fr-FR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23969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2870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09280" y="1604520"/>
            <a:ext cx="2870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523200" y="1604520"/>
            <a:ext cx="2870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95000" y="3682080"/>
            <a:ext cx="2870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09280" y="3682080"/>
            <a:ext cx="2870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523200" y="3682080"/>
            <a:ext cx="2870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95000" y="273600"/>
            <a:ext cx="89150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2870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509280" y="1604520"/>
            <a:ext cx="2870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523200" y="1604520"/>
            <a:ext cx="2870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95000" y="3682080"/>
            <a:ext cx="2870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509280" y="3682080"/>
            <a:ext cx="2870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523200" y="3682080"/>
            <a:ext cx="2870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95000" y="273600"/>
            <a:ext cx="89150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4680" cy="114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18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435960" y="886334"/>
            <a:ext cx="9082800" cy="79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fr-FR" sz="3200" b="1" strike="noStrike" spc="-1" dirty="0">
                <a:solidFill>
                  <a:srgbClr val="000000"/>
                </a:solidFill>
                <a:latin typeface="Arial"/>
                <a:ea typeface="ＭＳ Ｐゴシック"/>
              </a:rPr>
              <a:t>EQUIPE : </a:t>
            </a:r>
            <a:r>
              <a:rPr lang="fr-FR" sz="3200" b="1" strike="noStrike" spc="-1" dirty="0">
                <a:solidFill>
                  <a:srgbClr val="808080"/>
                </a:solidFill>
                <a:latin typeface="Arial"/>
                <a:ea typeface="ＭＳ Ｐゴシック"/>
              </a:rPr>
              <a:t>NOM DU MANDATAIRE</a:t>
            </a:r>
            <a:endParaRPr lang="fr-FR" sz="3200" b="0" strike="noStrike" spc="-1" dirty="0">
              <a:latin typeface="Arial"/>
            </a:endParaRPr>
          </a:p>
        </p:txBody>
      </p:sp>
      <p:sp>
        <p:nvSpPr>
          <p:cNvPr id="83" name="CustomShape 2"/>
          <p:cNvSpPr/>
          <p:nvPr/>
        </p:nvSpPr>
        <p:spPr>
          <a:xfrm>
            <a:off x="0" y="1928887"/>
            <a:ext cx="9507180" cy="4132728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r">
              <a:lnSpc>
                <a:spcPct val="100000"/>
              </a:lnSpc>
            </a:pPr>
            <a:r>
              <a:rPr lang="fr-FR" sz="1600" b="0" i="1" strike="noStrike" spc="-1" dirty="0">
                <a:solidFill>
                  <a:srgbClr val="000000"/>
                </a:solidFill>
                <a:latin typeface="Arial"/>
                <a:ea typeface="ＭＳ Ｐゴシック"/>
              </a:rPr>
              <a:t>éventuellement </a:t>
            </a:r>
            <a:r>
              <a:rPr lang="fr-FR" sz="2000" b="0" strike="noStrike" spc="-1" dirty="0">
                <a:solidFill>
                  <a:srgbClr val="000000"/>
                </a:solidFill>
                <a:latin typeface="Arial"/>
                <a:ea typeface="ＭＳ Ｐゴシック"/>
              </a:rPr>
              <a:t>Architecte associé : NOM……………………</a:t>
            </a:r>
            <a:r>
              <a:rPr lang="fr-FR" sz="2000" b="1" strike="noStrike" spc="-1" dirty="0">
                <a:solidFill>
                  <a:srgbClr val="808080"/>
                </a:solidFill>
                <a:latin typeface="Arial"/>
                <a:ea typeface="ＭＳ Ｐゴシック"/>
              </a:rPr>
              <a:t>.</a:t>
            </a:r>
            <a:endParaRPr lang="fr-FR" sz="20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fr-FR" sz="2000" b="0" strike="noStrike" spc="-1" dirty="0">
                <a:solidFill>
                  <a:srgbClr val="000000"/>
                </a:solidFill>
                <a:latin typeface="Arial"/>
                <a:ea typeface="ＭＳ Ｐゴシック"/>
              </a:rPr>
              <a:t>B.E.T. </a:t>
            </a:r>
            <a:r>
              <a:rPr lang="fr-FR" sz="2000" spc="-1" dirty="0">
                <a:solidFill>
                  <a:srgbClr val="000000"/>
                </a:solidFill>
                <a:latin typeface="Arial"/>
                <a:ea typeface="ＭＳ Ｐゴシック"/>
              </a:rPr>
              <a:t>Génie </a:t>
            </a:r>
            <a:r>
              <a:rPr lang="fr-FR" sz="2000" b="0" strike="noStrike" spc="-1" dirty="0">
                <a:solidFill>
                  <a:srgbClr val="000000"/>
                </a:solidFill>
                <a:latin typeface="Arial"/>
                <a:ea typeface="ＭＳ Ｐゴシック"/>
              </a:rPr>
              <a:t>Thermique</a:t>
            </a:r>
            <a:r>
              <a:rPr lang="fr-FR" sz="2000" spc="-1" dirty="0">
                <a:solidFill>
                  <a:srgbClr val="000000"/>
                </a:solidFill>
                <a:latin typeface="Arial"/>
                <a:ea typeface="ＭＳ Ｐゴシック"/>
              </a:rPr>
              <a:t> </a:t>
            </a:r>
            <a:r>
              <a:rPr lang="fr-FR" sz="2000" b="0" strike="noStrike" spc="-1" dirty="0">
                <a:solidFill>
                  <a:srgbClr val="000000"/>
                </a:solidFill>
                <a:latin typeface="Arial"/>
                <a:ea typeface="ＭＳ Ｐゴシック"/>
              </a:rPr>
              <a:t>Climatique : NOM..…………………...</a:t>
            </a:r>
            <a:r>
              <a:rPr lang="fr-FR" sz="2000" b="1" strike="noStrike" spc="-1" dirty="0">
                <a:solidFill>
                  <a:srgbClr val="000000"/>
                </a:solidFill>
                <a:latin typeface="Arial"/>
                <a:ea typeface="ＭＳ Ｐゴシック"/>
              </a:rPr>
              <a:t> </a:t>
            </a:r>
            <a:endParaRPr lang="fr-FR" sz="20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fr-FR" sz="2000" b="0" strike="noStrike" spc="-1" dirty="0">
                <a:solidFill>
                  <a:srgbClr val="000000"/>
                </a:solidFill>
                <a:latin typeface="Arial"/>
                <a:ea typeface="ＭＳ Ｐゴシック"/>
              </a:rPr>
              <a:t>B.E.T. Fondations spéciales - Gros-</a:t>
            </a:r>
            <a:r>
              <a:rPr lang="fr-FR" sz="2000" b="0" strike="noStrike" spc="-1" dirty="0" err="1">
                <a:solidFill>
                  <a:srgbClr val="000000"/>
                </a:solidFill>
                <a:latin typeface="Arial"/>
                <a:ea typeface="ＭＳ Ｐゴシック"/>
              </a:rPr>
              <a:t>oeuvre</a:t>
            </a:r>
            <a:r>
              <a:rPr lang="fr-FR" sz="2000" b="0" strike="noStrike" spc="-1" dirty="0">
                <a:solidFill>
                  <a:srgbClr val="000000"/>
                </a:solidFill>
                <a:latin typeface="Arial"/>
                <a:ea typeface="ＭＳ Ｐゴシック"/>
              </a:rPr>
              <a:t> - Structure : NOM..…………………...</a:t>
            </a:r>
            <a:r>
              <a:rPr lang="fr-FR" sz="2000" b="1" strike="noStrike" spc="-1" dirty="0">
                <a:solidFill>
                  <a:srgbClr val="000000"/>
                </a:solidFill>
                <a:latin typeface="Arial"/>
                <a:ea typeface="ＭＳ Ｐゴシック"/>
              </a:rPr>
              <a:t> </a:t>
            </a:r>
            <a:endParaRPr lang="fr-FR" sz="2000" b="0" strike="noStrike" spc="-1" dirty="0">
              <a:latin typeface="Arial"/>
            </a:endParaRPr>
          </a:p>
          <a:p>
            <a:pPr algn="r"/>
            <a:r>
              <a:rPr lang="fr-FR" sz="2000" spc="-1" dirty="0">
                <a:solidFill>
                  <a:srgbClr val="000000"/>
                </a:solidFill>
                <a:ea typeface="ＭＳ Ｐゴシック"/>
              </a:rPr>
              <a:t>B.E.T. VRD : NOM..…………………...</a:t>
            </a:r>
            <a:r>
              <a:rPr lang="fr-FR" sz="2000" b="1" spc="-1" dirty="0">
                <a:solidFill>
                  <a:srgbClr val="000000"/>
                </a:solidFill>
                <a:ea typeface="ＭＳ Ｐゴシック"/>
              </a:rPr>
              <a:t> </a:t>
            </a:r>
            <a:endParaRPr lang="fr-FR" sz="2000" spc="-1" dirty="0"/>
          </a:p>
          <a:p>
            <a:pPr algn="r"/>
            <a:r>
              <a:rPr lang="fr-FR" sz="2000" spc="-1" dirty="0">
                <a:solidFill>
                  <a:srgbClr val="000000"/>
                </a:solidFill>
                <a:ea typeface="ＭＳ Ｐゴシック"/>
              </a:rPr>
              <a:t>B.E.T. Génie électrique : NOM..…………………...</a:t>
            </a:r>
          </a:p>
          <a:p>
            <a:pPr algn="r"/>
            <a:r>
              <a:rPr lang="fr-FR" sz="2000" spc="-1" dirty="0">
                <a:solidFill>
                  <a:srgbClr val="000000"/>
                </a:solidFill>
                <a:ea typeface="ＭＳ Ｐゴシック"/>
              </a:rPr>
              <a:t>B.E.T. Photovoltaïque : NOM..…………………...</a:t>
            </a:r>
          </a:p>
          <a:p>
            <a:pPr algn="r"/>
            <a:r>
              <a:rPr lang="fr-FR" sz="2000" spc="-1" dirty="0">
                <a:solidFill>
                  <a:srgbClr val="000000"/>
                </a:solidFill>
                <a:ea typeface="ＭＳ Ｐゴシック"/>
              </a:rPr>
              <a:t>B.E.T. environnement</a:t>
            </a:r>
            <a:r>
              <a:rPr lang="fr-FR" sz="2000" spc="-1">
                <a:solidFill>
                  <a:srgbClr val="000000"/>
                </a:solidFill>
                <a:ea typeface="ＭＳ Ｐゴシック"/>
              </a:rPr>
              <a:t>/développement durable </a:t>
            </a:r>
            <a:r>
              <a:rPr lang="fr-FR" sz="2000" spc="-1" dirty="0">
                <a:solidFill>
                  <a:srgbClr val="000000"/>
                </a:solidFill>
                <a:ea typeface="ＭＳ Ｐゴシック"/>
              </a:rPr>
              <a:t>: NOM..…………………...</a:t>
            </a:r>
            <a:r>
              <a:rPr lang="fr-FR" sz="2000" b="1" spc="-1" dirty="0">
                <a:solidFill>
                  <a:srgbClr val="000000"/>
                </a:solidFill>
                <a:ea typeface="ＭＳ Ｐゴシック"/>
              </a:rPr>
              <a:t> </a:t>
            </a:r>
            <a:endParaRPr lang="fr-FR" sz="2000" spc="-1" dirty="0"/>
          </a:p>
          <a:p>
            <a:pPr algn="r">
              <a:lnSpc>
                <a:spcPct val="100000"/>
              </a:lnSpc>
            </a:pPr>
            <a:r>
              <a:rPr lang="fr-FR" sz="2000" b="0" strike="noStrike" spc="-1" dirty="0">
                <a:solidFill>
                  <a:srgbClr val="000000"/>
                </a:solidFill>
                <a:latin typeface="Arial"/>
                <a:ea typeface="ＭＳ Ｐゴシック"/>
              </a:rPr>
              <a:t>Economiste de la construction : NOM..…………………...</a:t>
            </a:r>
            <a:endParaRPr lang="fr-FR" sz="20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fr-FR" sz="2000" b="0" strike="noStrike" spc="-1" dirty="0">
                <a:solidFill>
                  <a:srgbClr val="000000"/>
                </a:solidFill>
                <a:latin typeface="Arial"/>
                <a:ea typeface="ＭＳ Ｐゴシック"/>
              </a:rPr>
              <a:t>Acousticien : NOM…………………….</a:t>
            </a:r>
          </a:p>
          <a:p>
            <a:pPr algn="r"/>
            <a:r>
              <a:rPr lang="fr-FR" sz="2000" spc="-1" dirty="0">
                <a:solidFill>
                  <a:srgbClr val="000000"/>
                </a:solidFill>
                <a:ea typeface="ＭＳ Ｐゴシック"/>
              </a:rPr>
              <a:t>Urbaniste : NOM…………………….</a:t>
            </a:r>
          </a:p>
          <a:p>
            <a:pPr algn="r"/>
            <a:r>
              <a:rPr lang="fr-FR" sz="2000" spc="-1" dirty="0">
                <a:solidFill>
                  <a:srgbClr val="000000"/>
                </a:solidFill>
                <a:ea typeface="ＭＳ Ｐゴシック"/>
              </a:rPr>
              <a:t>Expert foncier : NOM..…………………...</a:t>
            </a:r>
          </a:p>
          <a:p>
            <a:pPr algn="r"/>
            <a:r>
              <a:rPr lang="fr-FR" sz="2000" spc="-1" dirty="0">
                <a:solidFill>
                  <a:srgbClr val="000000"/>
                </a:solidFill>
                <a:ea typeface="ＭＳ Ｐゴシック"/>
              </a:rPr>
              <a:t>OPC : NOM…………………….</a:t>
            </a:r>
            <a:endParaRPr lang="fr-FR" sz="2000" spc="-1" dirty="0"/>
          </a:p>
          <a:p>
            <a:pPr algn="r">
              <a:lnSpc>
                <a:spcPct val="100000"/>
              </a:lnSpc>
            </a:pPr>
            <a:r>
              <a:rPr lang="fr-FR" sz="2000" b="0" strike="noStrike" spc="-1" dirty="0">
                <a:solidFill>
                  <a:srgbClr val="000000"/>
                </a:solidFill>
                <a:latin typeface="Arial"/>
                <a:ea typeface="ＭＳ Ｐゴシック"/>
              </a:rPr>
              <a:t>Coordinateur SSI : NOM…………………….</a:t>
            </a:r>
            <a:endParaRPr lang="fr-FR" sz="2000" b="0" strike="noStrike" spc="-1" dirty="0">
              <a:latin typeface="Arial"/>
            </a:endParaRPr>
          </a:p>
        </p:txBody>
      </p:sp>
      <p:sp>
        <p:nvSpPr>
          <p:cNvPr id="84" name="Line 3"/>
          <p:cNvSpPr/>
          <p:nvPr/>
        </p:nvSpPr>
        <p:spPr>
          <a:xfrm>
            <a:off x="434880" y="1748922"/>
            <a:ext cx="9083880" cy="360"/>
          </a:xfrm>
          <a:prstGeom prst="line">
            <a:avLst/>
          </a:prstGeom>
          <a:ln w="28440">
            <a:solidFill>
              <a:srgbClr val="80808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6E11D0FF-B06A-49D7-BD99-767D56F62F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6117086"/>
              </p:ext>
            </p:extLst>
          </p:nvPr>
        </p:nvGraphicFramePr>
        <p:xfrm>
          <a:off x="50400" y="1929384"/>
          <a:ext cx="4686192" cy="1342056"/>
        </p:xfrm>
        <a:graphic>
          <a:graphicData uri="http://schemas.openxmlformats.org/drawingml/2006/table">
            <a:tbl>
              <a:tblPr/>
              <a:tblGrid>
                <a:gridCol w="1658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7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6096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MISSION DU MOE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12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DESCRIPTIF OPERATION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PLUS VALUE APPORTEE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DEVELOPPEMENT DURABLE 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5" name="CustomShape 1"/>
          <p:cNvSpPr/>
          <p:nvPr/>
        </p:nvSpPr>
        <p:spPr>
          <a:xfrm rot="16200000">
            <a:off x="6219360" y="3160080"/>
            <a:ext cx="6857280" cy="53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2200" b="1" strike="noStrike" spc="-1">
                <a:solidFill>
                  <a:srgbClr val="B3B3B3"/>
                </a:solidFill>
                <a:latin typeface="Arial"/>
                <a:ea typeface="ＭＳ Ｐゴシック"/>
              </a:rPr>
              <a:t>NOM DU MANDATAIRE</a:t>
            </a:r>
            <a:endParaRPr lang="fr-FR" sz="2200" b="0" strike="noStrike" spc="-1">
              <a:latin typeface="Arial"/>
            </a:endParaRPr>
          </a:p>
        </p:txBody>
      </p:sp>
      <p:sp>
        <p:nvSpPr>
          <p:cNvPr id="86" name="CustomShape 2"/>
          <p:cNvSpPr/>
          <p:nvPr/>
        </p:nvSpPr>
        <p:spPr>
          <a:xfrm rot="19936200">
            <a:off x="1419480" y="4017600"/>
            <a:ext cx="68572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606060"/>
                </a:solidFill>
                <a:latin typeface="Arial"/>
                <a:ea typeface="ＭＳ Ｐゴシック"/>
              </a:rPr>
              <a:t>ILLUSTRATIONS / PHOTOGRAPHIES</a:t>
            </a:r>
            <a:endParaRPr lang="fr-FR" sz="2400" b="0" strike="noStrike" spc="-1">
              <a:latin typeface="Arial"/>
            </a:endParaRPr>
          </a:p>
        </p:txBody>
      </p:sp>
      <p:sp>
        <p:nvSpPr>
          <p:cNvPr id="87" name="CustomShape 3"/>
          <p:cNvSpPr/>
          <p:nvPr/>
        </p:nvSpPr>
        <p:spPr>
          <a:xfrm>
            <a:off x="9401760" y="70200"/>
            <a:ext cx="431280" cy="455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1" strike="noStrike" spc="-1">
                <a:solidFill>
                  <a:srgbClr val="000000"/>
                </a:solidFill>
                <a:latin typeface="Arial"/>
                <a:ea typeface="ＭＳ Ｐゴシック"/>
              </a:rPr>
              <a:t>1</a:t>
            </a:r>
            <a:endParaRPr lang="fr-FR" sz="2400" b="0" strike="noStrike" spc="-1">
              <a:latin typeface="Arial"/>
            </a:endParaRPr>
          </a:p>
        </p:txBody>
      </p:sp>
      <p:graphicFrame>
        <p:nvGraphicFramePr>
          <p:cNvPr id="88" name="Table 4"/>
          <p:cNvGraphicFramePr/>
          <p:nvPr>
            <p:extLst>
              <p:ext uri="{D42A27DB-BD31-4B8C-83A1-F6EECF244321}">
                <p14:modId xmlns:p14="http://schemas.microsoft.com/office/powerpoint/2010/main" val="1808645388"/>
              </p:ext>
            </p:extLst>
          </p:nvPr>
        </p:nvGraphicFramePr>
        <p:xfrm>
          <a:off x="73800" y="70200"/>
          <a:ext cx="4662792" cy="1816992"/>
        </p:xfrm>
        <a:graphic>
          <a:graphicData uri="http://schemas.openxmlformats.org/drawingml/2006/table">
            <a:tbl>
              <a:tblPr/>
              <a:tblGrid>
                <a:gridCol w="16506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21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92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NOM DE LA REFERENCE</a:t>
                      </a:r>
                      <a:endParaRPr lang="fr-FR" sz="14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LIEU</a:t>
                      </a:r>
                      <a:endParaRPr lang="fr-FR" sz="9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>
                          <a:solidFill>
                            <a:srgbClr val="595959"/>
                          </a:solidFill>
                          <a:latin typeface="Arial"/>
                        </a:rPr>
                        <a:t>VILLE (DPT)</a:t>
                      </a:r>
                      <a:endParaRPr lang="fr-FR" sz="10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MAITRE D’OUVRAGE</a:t>
                      </a:r>
                      <a:endParaRPr lang="fr-FR" sz="9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MAITRE D’OEUVRE</a:t>
                      </a:r>
                      <a:endParaRPr lang="fr-FR" sz="9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1672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SURFACE  (m² de plancher)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COUT HT TRAVAUX</a:t>
                      </a:r>
                      <a:endParaRPr lang="fr-FR" sz="9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AVANCEMENT / DATE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9" name="Line 5"/>
          <p:cNvSpPr/>
          <p:nvPr/>
        </p:nvSpPr>
        <p:spPr>
          <a:xfrm>
            <a:off x="9378720" y="0"/>
            <a:ext cx="360" cy="6858000"/>
          </a:xfrm>
          <a:prstGeom prst="line">
            <a:avLst/>
          </a:prstGeom>
          <a:ln w="9360">
            <a:solidFill>
              <a:srgbClr val="80808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6E11D0FF-B06A-49D7-BD99-767D56F62F21}"/>
              </a:ext>
            </a:extLst>
          </p:cNvPr>
          <p:cNvGraphicFramePr/>
          <p:nvPr/>
        </p:nvGraphicFramePr>
        <p:xfrm>
          <a:off x="50400" y="1929384"/>
          <a:ext cx="4686192" cy="1342056"/>
        </p:xfrm>
        <a:graphic>
          <a:graphicData uri="http://schemas.openxmlformats.org/drawingml/2006/table">
            <a:tbl>
              <a:tblPr/>
              <a:tblGrid>
                <a:gridCol w="1658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7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6096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MISSION DU MOE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12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DESCRIPTIF OPERATION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PLUS VALUE APPORTEE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DEVELOPPEMENT DURABLE 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5" name="CustomShape 1"/>
          <p:cNvSpPr/>
          <p:nvPr/>
        </p:nvSpPr>
        <p:spPr>
          <a:xfrm rot="16200000">
            <a:off x="6219360" y="3160080"/>
            <a:ext cx="6857280" cy="53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2200" b="1" strike="noStrike" spc="-1">
                <a:solidFill>
                  <a:srgbClr val="B3B3B3"/>
                </a:solidFill>
                <a:latin typeface="Arial"/>
                <a:ea typeface="ＭＳ Ｐゴシック"/>
              </a:rPr>
              <a:t>NOM DU MANDATAIRE</a:t>
            </a:r>
            <a:endParaRPr lang="fr-FR" sz="2200" b="0" strike="noStrike" spc="-1">
              <a:latin typeface="Arial"/>
            </a:endParaRPr>
          </a:p>
        </p:txBody>
      </p:sp>
      <p:sp>
        <p:nvSpPr>
          <p:cNvPr id="86" name="CustomShape 2"/>
          <p:cNvSpPr/>
          <p:nvPr/>
        </p:nvSpPr>
        <p:spPr>
          <a:xfrm rot="19936200">
            <a:off x="1419480" y="4017600"/>
            <a:ext cx="68572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606060"/>
                </a:solidFill>
                <a:latin typeface="Arial"/>
                <a:ea typeface="ＭＳ Ｐゴシック"/>
              </a:rPr>
              <a:t>ILLUSTRATIONS / PHOTOGRAPHIES</a:t>
            </a:r>
            <a:endParaRPr lang="fr-FR" sz="2400" b="0" strike="noStrike" spc="-1">
              <a:latin typeface="Arial"/>
            </a:endParaRPr>
          </a:p>
        </p:txBody>
      </p:sp>
      <p:sp>
        <p:nvSpPr>
          <p:cNvPr id="87" name="CustomShape 3"/>
          <p:cNvSpPr/>
          <p:nvPr/>
        </p:nvSpPr>
        <p:spPr>
          <a:xfrm>
            <a:off x="9401760" y="70200"/>
            <a:ext cx="431280" cy="455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1" spc="-1" dirty="0">
                <a:solidFill>
                  <a:srgbClr val="000000"/>
                </a:solidFill>
                <a:latin typeface="Arial"/>
                <a:ea typeface="ＭＳ Ｐゴシック"/>
              </a:rPr>
              <a:t>2</a:t>
            </a:r>
            <a:endParaRPr lang="fr-FR" sz="2400" b="0" strike="noStrike" spc="-1" dirty="0">
              <a:latin typeface="Arial"/>
            </a:endParaRPr>
          </a:p>
        </p:txBody>
      </p:sp>
      <p:graphicFrame>
        <p:nvGraphicFramePr>
          <p:cNvPr id="88" name="Table 4"/>
          <p:cNvGraphicFramePr/>
          <p:nvPr/>
        </p:nvGraphicFramePr>
        <p:xfrm>
          <a:off x="73800" y="70200"/>
          <a:ext cx="4662792" cy="1816992"/>
        </p:xfrm>
        <a:graphic>
          <a:graphicData uri="http://schemas.openxmlformats.org/drawingml/2006/table">
            <a:tbl>
              <a:tblPr/>
              <a:tblGrid>
                <a:gridCol w="16506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21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92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NOM DE LA REFERENCE</a:t>
                      </a:r>
                      <a:endParaRPr lang="fr-FR" sz="14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LIEU</a:t>
                      </a:r>
                      <a:endParaRPr lang="fr-FR" sz="9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>
                          <a:solidFill>
                            <a:srgbClr val="595959"/>
                          </a:solidFill>
                          <a:latin typeface="Arial"/>
                        </a:rPr>
                        <a:t>VILLE (DPT)</a:t>
                      </a:r>
                      <a:endParaRPr lang="fr-FR" sz="10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MAITRE D’OUVRAGE</a:t>
                      </a:r>
                      <a:endParaRPr lang="fr-FR" sz="9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MAITRE D’OEUVRE</a:t>
                      </a:r>
                      <a:endParaRPr lang="fr-FR" sz="9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1672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SURFACE  (m² de plancher)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COUT HT TRAVAUX</a:t>
                      </a:r>
                      <a:endParaRPr lang="fr-FR" sz="9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AVANCEMENT / DATE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9" name="Line 5"/>
          <p:cNvSpPr/>
          <p:nvPr/>
        </p:nvSpPr>
        <p:spPr>
          <a:xfrm>
            <a:off x="9378720" y="0"/>
            <a:ext cx="360" cy="6858000"/>
          </a:xfrm>
          <a:prstGeom prst="line">
            <a:avLst/>
          </a:prstGeom>
          <a:ln w="9360">
            <a:solidFill>
              <a:srgbClr val="80808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4018569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6E11D0FF-B06A-49D7-BD99-767D56F62F21}"/>
              </a:ext>
            </a:extLst>
          </p:cNvPr>
          <p:cNvGraphicFramePr/>
          <p:nvPr/>
        </p:nvGraphicFramePr>
        <p:xfrm>
          <a:off x="50400" y="1929384"/>
          <a:ext cx="4686192" cy="1342056"/>
        </p:xfrm>
        <a:graphic>
          <a:graphicData uri="http://schemas.openxmlformats.org/drawingml/2006/table">
            <a:tbl>
              <a:tblPr/>
              <a:tblGrid>
                <a:gridCol w="1658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7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6096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MISSION DU MOE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12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DESCRIPTIF OPERATION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PLUS VALUE APPORTEE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DEVELOPPEMENT DURABLE 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5" name="CustomShape 1"/>
          <p:cNvSpPr/>
          <p:nvPr/>
        </p:nvSpPr>
        <p:spPr>
          <a:xfrm rot="16200000">
            <a:off x="6219360" y="3160080"/>
            <a:ext cx="6857280" cy="53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2200" b="1" strike="noStrike" spc="-1">
                <a:solidFill>
                  <a:srgbClr val="B3B3B3"/>
                </a:solidFill>
                <a:latin typeface="Arial"/>
                <a:ea typeface="ＭＳ Ｐゴシック"/>
              </a:rPr>
              <a:t>NOM DU MANDATAIRE</a:t>
            </a:r>
            <a:endParaRPr lang="fr-FR" sz="2200" b="0" strike="noStrike" spc="-1">
              <a:latin typeface="Arial"/>
            </a:endParaRPr>
          </a:p>
        </p:txBody>
      </p:sp>
      <p:sp>
        <p:nvSpPr>
          <p:cNvPr id="86" name="CustomShape 2"/>
          <p:cNvSpPr/>
          <p:nvPr/>
        </p:nvSpPr>
        <p:spPr>
          <a:xfrm rot="19936200">
            <a:off x="1419480" y="4017600"/>
            <a:ext cx="68572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606060"/>
                </a:solidFill>
                <a:latin typeface="Arial"/>
                <a:ea typeface="ＭＳ Ｐゴシック"/>
              </a:rPr>
              <a:t>ILLUSTRATIONS / PHOTOGRAPHIES</a:t>
            </a:r>
            <a:endParaRPr lang="fr-FR" sz="2400" b="0" strike="noStrike" spc="-1">
              <a:latin typeface="Arial"/>
            </a:endParaRPr>
          </a:p>
        </p:txBody>
      </p:sp>
      <p:sp>
        <p:nvSpPr>
          <p:cNvPr id="87" name="CustomShape 3"/>
          <p:cNvSpPr/>
          <p:nvPr/>
        </p:nvSpPr>
        <p:spPr>
          <a:xfrm>
            <a:off x="9401760" y="70200"/>
            <a:ext cx="431280" cy="455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2400" b="0" strike="noStrike" spc="-1" dirty="0">
                <a:latin typeface="Arial"/>
              </a:rPr>
              <a:t>3</a:t>
            </a:r>
          </a:p>
        </p:txBody>
      </p:sp>
      <p:graphicFrame>
        <p:nvGraphicFramePr>
          <p:cNvPr id="88" name="Table 4"/>
          <p:cNvGraphicFramePr/>
          <p:nvPr/>
        </p:nvGraphicFramePr>
        <p:xfrm>
          <a:off x="73800" y="70200"/>
          <a:ext cx="4662792" cy="1816992"/>
        </p:xfrm>
        <a:graphic>
          <a:graphicData uri="http://schemas.openxmlformats.org/drawingml/2006/table">
            <a:tbl>
              <a:tblPr/>
              <a:tblGrid>
                <a:gridCol w="16506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21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92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400" b="1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NOM DE LA REFERENCE</a:t>
                      </a:r>
                      <a:endParaRPr lang="fr-FR" sz="14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LIEU</a:t>
                      </a:r>
                      <a:endParaRPr lang="fr-FR" sz="9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>
                          <a:solidFill>
                            <a:srgbClr val="595959"/>
                          </a:solidFill>
                          <a:latin typeface="Arial"/>
                        </a:rPr>
                        <a:t>VILLE (DPT)</a:t>
                      </a:r>
                      <a:endParaRPr lang="fr-FR" sz="10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MAITRE D’OUVRAGE</a:t>
                      </a:r>
                      <a:endParaRPr lang="fr-FR" sz="9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MAITRE D’OEUVRE</a:t>
                      </a:r>
                      <a:endParaRPr lang="fr-FR" sz="9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1672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SURFACE  (m² de plancher)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80808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COUT HT TRAVAUX</a:t>
                      </a:r>
                      <a:endParaRPr lang="fr-FR" sz="9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0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fr-FR" sz="9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AVANCEMENT / DATE</a:t>
                      </a:r>
                      <a:endParaRPr lang="fr-FR" sz="9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 dirty="0">
                          <a:solidFill>
                            <a:srgbClr val="595959"/>
                          </a:solidFill>
                          <a:latin typeface="Arial"/>
                        </a:rPr>
                        <a:t>A COMPLETER</a:t>
                      </a:r>
                      <a:endParaRPr lang="fr-FR" sz="10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808080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9" name="Line 5"/>
          <p:cNvSpPr/>
          <p:nvPr/>
        </p:nvSpPr>
        <p:spPr>
          <a:xfrm>
            <a:off x="9378720" y="0"/>
            <a:ext cx="360" cy="6858000"/>
          </a:xfrm>
          <a:prstGeom prst="line">
            <a:avLst/>
          </a:prstGeom>
          <a:ln w="9360">
            <a:solidFill>
              <a:srgbClr val="80808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559100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</TotalTime>
  <Words>295</Words>
  <Application>Microsoft Office PowerPoint</Application>
  <PresentationFormat>Format A4 (210 x 297 mm)</PresentationFormat>
  <Paragraphs>90</Paragraphs>
  <Slides>4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Symbol</vt:lpstr>
      <vt:lpstr>Times New Roman</vt:lpstr>
      <vt:lpstr>Wingdings</vt:lpstr>
      <vt:lpstr>Office Theme</vt:lpstr>
      <vt:lpstr>Office Theme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/>
  <dc:description/>
  <cp:lastModifiedBy>ATHAMNIA Faouzi</cp:lastModifiedBy>
  <cp:revision>9</cp:revision>
  <dcterms:created xsi:type="dcterms:W3CDTF">2022-05-06T14:58:50Z</dcterms:created>
  <dcterms:modified xsi:type="dcterms:W3CDTF">2026-02-05T13:28:40Z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HiddenSlides">
    <vt:i4>0</vt:i4>
  </property>
  <property fmtid="{D5CDD505-2E9C-101B-9397-08002B2CF9AE}" pid="3" name="HyperlinksChanged">
    <vt:bool>false</vt:bool>
  </property>
  <property fmtid="{D5CDD505-2E9C-101B-9397-08002B2CF9AE}" pid="4" name="LinksUpToDate">
    <vt:bool>false</vt:bool>
  </property>
  <property fmtid="{D5CDD505-2E9C-101B-9397-08002B2CF9AE}" pid="5" name="MMClips">
    <vt:i4>0</vt:i4>
  </property>
  <property fmtid="{D5CDD505-2E9C-101B-9397-08002B2CF9AE}" pid="6" name="Notes">
    <vt:i4>4</vt:i4>
  </property>
  <property fmtid="{D5CDD505-2E9C-101B-9397-08002B2CF9AE}" pid="7" name="PresentationFormat">
    <vt:lpwstr>Format A4 (210 x 297 mm)</vt:lpwstr>
  </property>
  <property fmtid="{D5CDD505-2E9C-101B-9397-08002B2CF9AE}" pid="8" name="ScaleCrop">
    <vt:bool>false</vt:bool>
  </property>
  <property fmtid="{D5CDD505-2E9C-101B-9397-08002B2CF9AE}" pid="9" name="ShareDoc">
    <vt:bool>false</vt:bool>
  </property>
  <property fmtid="{D5CDD505-2E9C-101B-9397-08002B2CF9AE}" pid="10" name="Slides">
    <vt:i4>4</vt:i4>
  </property>
</Properties>
</file>