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12801600" cy="9601200" type="A3"/>
  <p:notesSz cx="9882188" cy="142954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F3F"/>
    <a:srgbClr val="FAB4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D0F163-60D8-474B-AABA-BC753E6EA0AC}" v="2" dt="2026-02-20T09:03:33.7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4635" autoAdjust="0"/>
  </p:normalViewPr>
  <p:slideViewPr>
    <p:cSldViewPr>
      <p:cViewPr varScale="1">
        <p:scale>
          <a:sx n="89" d="100"/>
          <a:sy n="89" d="100"/>
        </p:scale>
        <p:origin x="1314" y="102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s Chemarin" userId="2812bc3e-9c7b-4c9e-aa46-84f8abb35666" providerId="ADAL" clId="{FF52CA95-E680-441A-A7F5-B90144285E7A}"/>
    <pc:docChg chg="modSld sldOrd">
      <pc:chgData name="Nicolas Chemarin" userId="2812bc3e-9c7b-4c9e-aa46-84f8abb35666" providerId="ADAL" clId="{FF52CA95-E680-441A-A7F5-B90144285E7A}" dt="2026-02-20T09:03:38.833" v="7"/>
      <pc:docMkLst>
        <pc:docMk/>
      </pc:docMkLst>
      <pc:sldChg chg="modSp mod">
        <pc:chgData name="Nicolas Chemarin" userId="2812bc3e-9c7b-4c9e-aa46-84f8abb35666" providerId="ADAL" clId="{FF52CA95-E680-441A-A7F5-B90144285E7A}" dt="2026-02-20T09:03:20.351" v="3" actId="20577"/>
        <pc:sldMkLst>
          <pc:docMk/>
          <pc:sldMk cId="0" sldId="257"/>
        </pc:sldMkLst>
        <pc:spChg chg="mod">
          <ac:chgData name="Nicolas Chemarin" userId="2812bc3e-9c7b-4c9e-aa46-84f8abb35666" providerId="ADAL" clId="{FF52CA95-E680-441A-A7F5-B90144285E7A}" dt="2026-02-20T09:03:20.351" v="3" actId="20577"/>
          <ac:spMkLst>
            <pc:docMk/>
            <pc:sldMk cId="0" sldId="257"/>
            <ac:spMk id="15" creationId="{00000000-0000-0000-0000-000000000000}"/>
          </ac:spMkLst>
        </pc:spChg>
      </pc:sldChg>
      <pc:sldChg chg="modSp">
        <pc:chgData name="Nicolas Chemarin" userId="2812bc3e-9c7b-4c9e-aa46-84f8abb35666" providerId="ADAL" clId="{FF52CA95-E680-441A-A7F5-B90144285E7A}" dt="2026-02-20T09:03:31.158" v="4"/>
        <pc:sldMkLst>
          <pc:docMk/>
          <pc:sldMk cId="1185934166" sldId="258"/>
        </pc:sldMkLst>
        <pc:spChg chg="mod">
          <ac:chgData name="Nicolas Chemarin" userId="2812bc3e-9c7b-4c9e-aa46-84f8abb35666" providerId="ADAL" clId="{FF52CA95-E680-441A-A7F5-B90144285E7A}" dt="2026-02-20T09:03:31.158" v="4"/>
          <ac:spMkLst>
            <pc:docMk/>
            <pc:sldMk cId="1185934166" sldId="258"/>
            <ac:spMk id="15" creationId="{F5025FEE-0E88-19B5-118D-E0F1819E1DE0}"/>
          </ac:spMkLst>
        </pc:spChg>
      </pc:sldChg>
      <pc:sldChg chg="modSp ord">
        <pc:chgData name="Nicolas Chemarin" userId="2812bc3e-9c7b-4c9e-aa46-84f8abb35666" providerId="ADAL" clId="{FF52CA95-E680-441A-A7F5-B90144285E7A}" dt="2026-02-20T09:03:38.833" v="7"/>
        <pc:sldMkLst>
          <pc:docMk/>
          <pc:sldMk cId="2613697227" sldId="259"/>
        </pc:sldMkLst>
        <pc:spChg chg="mod">
          <ac:chgData name="Nicolas Chemarin" userId="2812bc3e-9c7b-4c9e-aa46-84f8abb35666" providerId="ADAL" clId="{FF52CA95-E680-441A-A7F5-B90144285E7A}" dt="2026-02-20T09:03:33.766" v="5"/>
          <ac:spMkLst>
            <pc:docMk/>
            <pc:sldMk cId="2613697227" sldId="259"/>
            <ac:spMk id="15" creationId="{10240697-9F26-9FF2-5CC2-9828DA14C35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988C21-49BB-44B9-8461-8FB64EBCFA6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17635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EE74B3-D31F-4AB3-B2AF-2E2ECBC6F3BB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7431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64C176-8DCB-49E3-8ECA-01CFFDF6EE67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86248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1A8E6C-961C-497D-A6FE-D7C6D3BE3992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77962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0FDAF-A5A1-4680-9AF0-F46DF9E1D41E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3298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E16041-E849-4F63-A0E4-2BE455F232BD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18464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3C3BF7-9E73-4B99-9163-4EF2D5A0C4E1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41052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CE521-368C-4178-B3B5-C265C9BBA6B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07489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09F640-DDA5-4B30-80F6-B56EB97F93DF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3097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11B324-0687-4D40-A000-66DA3E947AAC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54916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B2FF7-A578-4253-93DE-729A50C0C289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096104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000">
                <a:latin typeface="Arial" panose="020B0604020202020204" pitchFamily="34" charset="0"/>
              </a:defRPr>
            </a:lvl1pPr>
          </a:lstStyle>
          <a:p>
            <a:fld id="{D0A14E9F-4458-42F3-820C-1C3722E93858}" type="slidenum">
              <a:rPr lang="fr-FR" altLang="fr-FR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oneTexte 6"/>
          <p:cNvSpPr txBox="1">
            <a:spLocks noChangeArrowheads="1"/>
          </p:cNvSpPr>
          <p:nvPr/>
        </p:nvSpPr>
        <p:spPr bwMode="auto">
          <a:xfrm>
            <a:off x="0" y="188913"/>
            <a:ext cx="9144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endParaRPr lang="fr-FR" altLang="fr-FR" sz="1400" b="1">
              <a:latin typeface="Calibri" panose="020F0502020204030204" pitchFamily="34" charset="0"/>
            </a:endParaRPr>
          </a:p>
        </p:txBody>
      </p:sp>
      <p:sp>
        <p:nvSpPr>
          <p:cNvPr id="12" name="Sous-titre 2"/>
          <p:cNvSpPr txBox="1">
            <a:spLocks/>
          </p:cNvSpPr>
          <p:nvPr/>
        </p:nvSpPr>
        <p:spPr bwMode="auto">
          <a:xfrm>
            <a:off x="107950" y="1587944"/>
            <a:ext cx="3512270" cy="76914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lIns="128016" tIns="64008" rIns="128016" bIns="64008"/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900">
                <a:solidFill>
                  <a:schemeClr val="tx1"/>
                </a:solidFill>
                <a:latin typeface="+mn-lt"/>
              </a:defRPr>
            </a:lvl2pPr>
            <a:lvl3pPr marL="1600200" indent="-32067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00">
                <a:solidFill>
                  <a:schemeClr val="tx1"/>
                </a:solidFill>
                <a:latin typeface="+mn-lt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5pPr>
            <a:lvl6pPr marL="33369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6pPr>
            <a:lvl7pPr marL="37941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7pPr>
            <a:lvl8pPr marL="42513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8pPr>
            <a:lvl9pPr marL="47085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Maitre d’ouvrage :</a:t>
            </a:r>
            <a:r>
              <a:rPr lang="fr-FR" altLang="fr-FR" sz="1000" kern="0" dirty="0">
                <a:cs typeface="Arial" panose="020B0604020202020204" pitchFamily="34" charset="0"/>
              </a:rPr>
              <a:t> </a:t>
            </a:r>
          </a:p>
          <a:p>
            <a:pPr eaLnBrk="1" hangingPunct="1"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lvl="0" indent="0" eaLnBrk="1" hangingPunct="1">
              <a:buNone/>
              <a:defRPr/>
            </a:pPr>
            <a:r>
              <a:rPr lang="fr-FR" altLang="fr-FR" sz="1000" u="sng" kern="0" dirty="0">
                <a:solidFill>
                  <a:srgbClr val="000000"/>
                </a:solidFill>
                <a:cs typeface="Arial" panose="020B0604020202020204" pitchFamily="34" charset="0"/>
              </a:rPr>
              <a:t>Nature du marché :</a:t>
            </a:r>
          </a:p>
          <a:p>
            <a:pPr marL="0" lvl="0" indent="0" eaLnBrk="1" hangingPunct="1">
              <a:buNone/>
              <a:defRPr/>
            </a:pPr>
            <a:r>
              <a:rPr lang="fr-FR" altLang="fr-FR" sz="800" i="1" kern="0" dirty="0">
                <a:solidFill>
                  <a:srgbClr val="000000"/>
                </a:solidFill>
                <a:cs typeface="Arial" panose="020B0604020202020204" pitchFamily="34" charset="0"/>
              </a:rPr>
              <a:t>Préciser MGP, CR, CREM ou Loi MOP </a:t>
            </a:r>
          </a:p>
          <a:p>
            <a:pPr marL="0" lvl="0" indent="0" eaLnBrk="1" hangingPunct="1">
              <a:buNone/>
              <a:defRPr/>
            </a:pPr>
            <a:endParaRPr lang="fr-FR" altLang="fr-FR" sz="800" i="1" kern="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solidFill>
                  <a:srgbClr val="000000"/>
                </a:solidFill>
                <a:cs typeface="Arial" panose="020B0604020202020204" pitchFamily="34" charset="0"/>
              </a:rPr>
              <a:t>Nature des travaux 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Date de livraison ou stade d’avancement 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Montant des travaux  en M€ HT</a:t>
            </a:r>
            <a:r>
              <a:rPr lang="fr-FR" altLang="fr-FR" sz="1000" kern="0" dirty="0">
                <a:cs typeface="Arial" panose="020B0604020202020204" pitchFamily="34" charset="0"/>
              </a:rPr>
              <a:t>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Durée des travaux en mois :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Surface créée ou rénovée:</a:t>
            </a:r>
            <a:r>
              <a:rPr lang="fr-FR" altLang="fr-FR" sz="1000" kern="0" dirty="0">
                <a:cs typeface="Arial" panose="020B0604020202020204" pitchFamily="34" charset="0"/>
              </a:rPr>
              <a:t> m²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Recours à la filière hors-site :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Outils de pilotage Lean Construction mis en œuvre en phase Conception :</a:t>
            </a: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Outils de pilotage Lean Construction mis en œuvre en phase Réalisation :</a:t>
            </a: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kern="0" dirty="0">
                <a:cs typeface="Arial" panose="020B0604020202020204" pitchFamily="34" charset="0"/>
              </a:rPr>
              <a:t> </a:t>
            </a: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0937875" y="854075"/>
            <a:ext cx="175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fr-FR" altLang="fr-FR" sz="1800" b="1" dirty="0">
                <a:latin typeface="+mj-lt"/>
                <a:cs typeface="Arial" panose="020B0604020202020204" pitchFamily="34" charset="0"/>
              </a:rPr>
              <a:t>Référence n°1</a:t>
            </a:r>
            <a:endParaRPr lang="fr-FR" sz="1800" dirty="0">
              <a:latin typeface="+mj-lt"/>
            </a:endParaRPr>
          </a:p>
        </p:txBody>
      </p:sp>
      <p:sp>
        <p:nvSpPr>
          <p:cNvPr id="3079" name="Rectangle 13"/>
          <p:cNvSpPr>
            <a:spLocks noChangeArrowheads="1"/>
          </p:cNvSpPr>
          <p:nvPr/>
        </p:nvSpPr>
        <p:spPr bwMode="auto">
          <a:xfrm>
            <a:off x="3556000" y="1589088"/>
            <a:ext cx="9136063" cy="769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500">
              <a:latin typeface="Garamond" panose="02020404030301010803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4752575" y="1833500"/>
            <a:ext cx="7935913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 i="1" dirty="0">
                <a:latin typeface="+mj-lt"/>
              </a:rPr>
              <a:t>Les photos visent à illustrer les outils de pilotage de Lean Construction en phase de conception et de réalisation. Exemples : Planning </a:t>
            </a:r>
            <a:r>
              <a:rPr lang="fr-FR" altLang="fr-FR" sz="1200" i="1" dirty="0" err="1">
                <a:latin typeface="+mj-lt"/>
              </a:rPr>
              <a:t>géotemporel</a:t>
            </a:r>
            <a:r>
              <a:rPr lang="fr-FR" altLang="fr-FR" sz="1200" i="1" dirty="0">
                <a:latin typeface="+mj-lt"/>
              </a:rPr>
              <a:t>, innovation matériel, rituels collaboratifs, </a:t>
            </a:r>
            <a:r>
              <a:rPr lang="fr-FR" altLang="fr-FR" sz="1200" i="1" dirty="0" err="1">
                <a:latin typeface="+mj-lt"/>
              </a:rPr>
              <a:t>war</a:t>
            </a:r>
            <a:r>
              <a:rPr lang="fr-FR" altLang="fr-FR" sz="1200" i="1" dirty="0">
                <a:latin typeface="+mj-lt"/>
              </a:rPr>
              <a:t> room, gestion des flux… 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07950" y="883600"/>
            <a:ext cx="10829925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altLang="fr-FR" sz="1600" b="1" dirty="0">
                <a:latin typeface="+mj-lt"/>
                <a:cs typeface="Arial" panose="020B0604020202020204" pitchFamily="34" charset="0"/>
              </a:rPr>
              <a:t>Nom de la référence </a:t>
            </a:r>
          </a:p>
          <a:p>
            <a:pPr>
              <a:defRPr/>
            </a:pPr>
            <a:endParaRPr lang="fr-FR" altLang="fr-FR" sz="16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Google Shape;112;p3">
            <a:extLst>
              <a:ext uri="{FF2B5EF4-FFF2-40B4-BE49-F238E27FC236}">
                <a16:creationId xmlns:a16="http://schemas.microsoft.com/office/drawing/2014/main" id="{E0CD627D-6994-CBBA-3387-CAC90F54B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20650"/>
            <a:ext cx="3340100" cy="64452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fr-FR" altLang="fr-FR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CANDIDAT </a:t>
            </a:r>
            <a:r>
              <a:rPr lang="fr-FR" altLang="fr-FR" b="1" dirty="0" err="1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N°</a:t>
            </a:r>
            <a:r>
              <a:rPr lang="fr-FR" altLang="fr-FR" sz="800" b="1" i="1" dirty="0" err="1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renseigné</a:t>
            </a:r>
            <a:r>
              <a:rPr lang="fr-FR" altLang="fr-FR" sz="800" b="1" i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par MOA</a:t>
            </a:r>
          </a:p>
          <a:p>
            <a:pPr algn="ctr"/>
            <a:r>
              <a:rPr lang="fr-FR" altLang="fr-FR" sz="1200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ENTREPRISE GENERALE</a:t>
            </a:r>
            <a:endParaRPr lang="fr-FR" altLang="fr-FR" sz="2000" b="1" dirty="0">
              <a:solidFill>
                <a:srgbClr val="FFFFFF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3" name="Google Shape;112;p3">
            <a:extLst>
              <a:ext uri="{FF2B5EF4-FFF2-40B4-BE49-F238E27FC236}">
                <a16:creationId xmlns:a16="http://schemas.microsoft.com/office/drawing/2014/main" id="{E54DDA1D-424E-A848-38BF-9D2A948CD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20650"/>
            <a:ext cx="9136063" cy="64452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fr-FR" altLang="fr-FR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PILOTE LEAN CONSTRUCTION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D03C1-0D2D-495B-6646-61330919C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oneTexte 6">
            <a:extLst>
              <a:ext uri="{FF2B5EF4-FFF2-40B4-BE49-F238E27FC236}">
                <a16:creationId xmlns:a16="http://schemas.microsoft.com/office/drawing/2014/main" id="{7934C8CE-F21C-0F1F-EA2D-1836B9AC9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8913"/>
            <a:ext cx="9144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endParaRPr lang="fr-FR" altLang="fr-FR" sz="1400" b="1">
              <a:latin typeface="Calibri" panose="020F0502020204030204" pitchFamily="34" charset="0"/>
            </a:endParaRPr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B104CA1-940E-E28B-9C1C-E73AC750EEB4}"/>
              </a:ext>
            </a:extLst>
          </p:cNvPr>
          <p:cNvSpPr txBox="1">
            <a:spLocks/>
          </p:cNvSpPr>
          <p:nvPr/>
        </p:nvSpPr>
        <p:spPr bwMode="auto">
          <a:xfrm>
            <a:off x="107950" y="1587944"/>
            <a:ext cx="3512270" cy="76914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lIns="128016" tIns="64008" rIns="128016" bIns="64008"/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900">
                <a:solidFill>
                  <a:schemeClr val="tx1"/>
                </a:solidFill>
                <a:latin typeface="+mn-lt"/>
              </a:defRPr>
            </a:lvl2pPr>
            <a:lvl3pPr marL="1600200" indent="-32067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00">
                <a:solidFill>
                  <a:schemeClr val="tx1"/>
                </a:solidFill>
                <a:latin typeface="+mn-lt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5pPr>
            <a:lvl6pPr marL="33369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6pPr>
            <a:lvl7pPr marL="37941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7pPr>
            <a:lvl8pPr marL="42513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8pPr>
            <a:lvl9pPr marL="47085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Maitre d’ouvrage :</a:t>
            </a:r>
            <a:r>
              <a:rPr lang="fr-FR" altLang="fr-FR" sz="1000" kern="0" dirty="0">
                <a:cs typeface="Arial" panose="020B0604020202020204" pitchFamily="34" charset="0"/>
              </a:rPr>
              <a:t> </a:t>
            </a:r>
          </a:p>
          <a:p>
            <a:pPr eaLnBrk="1" hangingPunct="1"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lvl="0" indent="0" eaLnBrk="1" hangingPunct="1">
              <a:buNone/>
              <a:defRPr/>
            </a:pPr>
            <a:r>
              <a:rPr lang="fr-FR" altLang="fr-FR" sz="1000" u="sng" kern="0" dirty="0">
                <a:solidFill>
                  <a:srgbClr val="000000"/>
                </a:solidFill>
                <a:cs typeface="Arial" panose="020B0604020202020204" pitchFamily="34" charset="0"/>
              </a:rPr>
              <a:t>Nature du marché :</a:t>
            </a:r>
          </a:p>
          <a:p>
            <a:pPr marL="0" lvl="0" indent="0" eaLnBrk="1" hangingPunct="1">
              <a:buNone/>
              <a:defRPr/>
            </a:pPr>
            <a:r>
              <a:rPr lang="fr-FR" altLang="fr-FR" sz="800" i="1" kern="0" dirty="0">
                <a:solidFill>
                  <a:srgbClr val="000000"/>
                </a:solidFill>
                <a:cs typeface="Arial" panose="020B0604020202020204" pitchFamily="34" charset="0"/>
              </a:rPr>
              <a:t>Préciser MGP, CR, CREM ou Loi MOP </a:t>
            </a:r>
          </a:p>
          <a:p>
            <a:pPr marL="0" lvl="0" indent="0" eaLnBrk="1" hangingPunct="1">
              <a:buNone/>
              <a:defRPr/>
            </a:pPr>
            <a:endParaRPr lang="fr-FR" altLang="fr-FR" sz="800" i="1" kern="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solidFill>
                  <a:srgbClr val="000000"/>
                </a:solidFill>
                <a:cs typeface="Arial" panose="020B0604020202020204" pitchFamily="34" charset="0"/>
              </a:rPr>
              <a:t>Nature des travaux 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Date de livraison ou stade d’avancement 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Montant des travaux  en M€ HT</a:t>
            </a:r>
            <a:r>
              <a:rPr lang="fr-FR" altLang="fr-FR" sz="1000" kern="0" dirty="0">
                <a:cs typeface="Arial" panose="020B0604020202020204" pitchFamily="34" charset="0"/>
              </a:rPr>
              <a:t>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Durée des travaux en mois :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Surface créée ou rénovée:</a:t>
            </a:r>
            <a:r>
              <a:rPr lang="fr-FR" altLang="fr-FR" sz="1000" kern="0" dirty="0">
                <a:cs typeface="Arial" panose="020B0604020202020204" pitchFamily="34" charset="0"/>
              </a:rPr>
              <a:t> m²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Recours à la filière hors-site :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Outils de pilotage Lean Construction mis en œuvre en phase Conception :</a:t>
            </a: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Outils de pilotage Lean Construction mis en œuvre en phase Réalisation :</a:t>
            </a: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kern="0" dirty="0">
                <a:cs typeface="Arial" panose="020B0604020202020204" pitchFamily="34" charset="0"/>
              </a:rPr>
              <a:t> </a:t>
            </a: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DD5A031-1061-4F65-BA4B-90668342F402}"/>
              </a:ext>
            </a:extLst>
          </p:cNvPr>
          <p:cNvSpPr txBox="1"/>
          <p:nvPr/>
        </p:nvSpPr>
        <p:spPr>
          <a:xfrm>
            <a:off x="10937875" y="854075"/>
            <a:ext cx="175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fr-FR" altLang="fr-FR" sz="1800" b="1" dirty="0">
                <a:latin typeface="+mj-lt"/>
                <a:cs typeface="Arial" panose="020B0604020202020204" pitchFamily="34" charset="0"/>
              </a:rPr>
              <a:t>Référence n°2</a:t>
            </a:r>
            <a:endParaRPr lang="fr-FR" sz="1800" dirty="0">
              <a:latin typeface="+mj-lt"/>
            </a:endParaRPr>
          </a:p>
        </p:txBody>
      </p:sp>
      <p:sp>
        <p:nvSpPr>
          <p:cNvPr id="3079" name="Rectangle 13">
            <a:extLst>
              <a:ext uri="{FF2B5EF4-FFF2-40B4-BE49-F238E27FC236}">
                <a16:creationId xmlns:a16="http://schemas.microsoft.com/office/drawing/2014/main" id="{644E6F92-155F-3FE7-8131-DE7C0E426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589088"/>
            <a:ext cx="9136063" cy="769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500">
              <a:latin typeface="Garamond" panose="02020404030301010803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0240697-9F26-9FF2-5CC2-9828DA14C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575" y="1833500"/>
            <a:ext cx="7935913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 i="1" dirty="0"/>
              <a:t>Les photos visent à illustrer les outils de pilotage de Lean Construction en phase de conception et de réalisation. Exemples : Planning </a:t>
            </a:r>
            <a:r>
              <a:rPr lang="fr-FR" altLang="fr-FR" sz="1200" i="1" dirty="0" err="1"/>
              <a:t>géotemporel</a:t>
            </a:r>
            <a:r>
              <a:rPr lang="fr-FR" altLang="fr-FR" sz="1200" i="1" dirty="0"/>
              <a:t>, innovation matériel, rituels collaboratifs, </a:t>
            </a:r>
            <a:r>
              <a:rPr lang="fr-FR" altLang="fr-FR" sz="1200" i="1" dirty="0" err="1"/>
              <a:t>war</a:t>
            </a:r>
            <a:r>
              <a:rPr lang="fr-FR" altLang="fr-FR" sz="1200" i="1" dirty="0"/>
              <a:t> room, gestion des flux…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2718FA4-AAB2-85B4-3474-3BA9633A0E73}"/>
              </a:ext>
            </a:extLst>
          </p:cNvPr>
          <p:cNvSpPr txBox="1"/>
          <p:nvPr/>
        </p:nvSpPr>
        <p:spPr>
          <a:xfrm>
            <a:off x="107950" y="883600"/>
            <a:ext cx="10829925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altLang="fr-FR" sz="1600" b="1" dirty="0">
                <a:latin typeface="+mj-lt"/>
                <a:cs typeface="Arial" panose="020B0604020202020204" pitchFamily="34" charset="0"/>
              </a:rPr>
              <a:t>Nom de la référence </a:t>
            </a:r>
          </a:p>
          <a:p>
            <a:pPr>
              <a:defRPr/>
            </a:pPr>
            <a:endParaRPr lang="fr-FR" altLang="fr-FR" sz="16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Google Shape;112;p3">
            <a:extLst>
              <a:ext uri="{FF2B5EF4-FFF2-40B4-BE49-F238E27FC236}">
                <a16:creationId xmlns:a16="http://schemas.microsoft.com/office/drawing/2014/main" id="{F5EC740D-BB76-2003-3E95-072D110FB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20650"/>
            <a:ext cx="3340100" cy="64452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fr-FR" altLang="fr-FR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CANDIDAT </a:t>
            </a:r>
            <a:r>
              <a:rPr lang="fr-FR" altLang="fr-FR" b="1" dirty="0" err="1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N°</a:t>
            </a:r>
            <a:r>
              <a:rPr lang="fr-FR" altLang="fr-FR" sz="800" b="1" i="1" dirty="0" err="1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renseigné</a:t>
            </a:r>
            <a:r>
              <a:rPr lang="fr-FR" altLang="fr-FR" sz="800" b="1" i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par MOA</a:t>
            </a:r>
          </a:p>
          <a:p>
            <a:pPr algn="ctr"/>
            <a:r>
              <a:rPr lang="fr-FR" altLang="fr-FR" sz="1200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ENTREPRISE GENERALE</a:t>
            </a:r>
            <a:endParaRPr lang="fr-FR" altLang="fr-FR" sz="2000" b="1" dirty="0">
              <a:solidFill>
                <a:srgbClr val="FFFFFF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3" name="Google Shape;112;p3">
            <a:extLst>
              <a:ext uri="{FF2B5EF4-FFF2-40B4-BE49-F238E27FC236}">
                <a16:creationId xmlns:a16="http://schemas.microsoft.com/office/drawing/2014/main" id="{6996C3FB-DE27-843D-E568-9657F395B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20650"/>
            <a:ext cx="9136063" cy="64452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fr-FR" altLang="fr-FR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PILOTE LEAN CONSTRUCTION</a:t>
            </a:r>
          </a:p>
        </p:txBody>
      </p:sp>
    </p:spTree>
    <p:extLst>
      <p:ext uri="{BB962C8B-B14F-4D97-AF65-F5344CB8AC3E}">
        <p14:creationId xmlns:p14="http://schemas.microsoft.com/office/powerpoint/2010/main" val="2613697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F4C9B-6B6A-B5FC-7392-579A8F168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oneTexte 6">
            <a:extLst>
              <a:ext uri="{FF2B5EF4-FFF2-40B4-BE49-F238E27FC236}">
                <a16:creationId xmlns:a16="http://schemas.microsoft.com/office/drawing/2014/main" id="{FCC62961-F9E3-1235-52BA-82C6A3C22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8913"/>
            <a:ext cx="9144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endParaRPr lang="fr-FR" altLang="fr-FR" sz="1400" b="1">
              <a:latin typeface="Calibri" panose="020F0502020204030204" pitchFamily="34" charset="0"/>
            </a:endParaRPr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403AF6F8-0A40-7D49-8EED-B2C42611CE61}"/>
              </a:ext>
            </a:extLst>
          </p:cNvPr>
          <p:cNvSpPr txBox="1">
            <a:spLocks/>
          </p:cNvSpPr>
          <p:nvPr/>
        </p:nvSpPr>
        <p:spPr bwMode="auto">
          <a:xfrm>
            <a:off x="107950" y="1587944"/>
            <a:ext cx="3512270" cy="76914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lIns="128016" tIns="64008" rIns="128016" bIns="64008"/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900">
                <a:solidFill>
                  <a:schemeClr val="tx1"/>
                </a:solidFill>
                <a:latin typeface="+mn-lt"/>
              </a:defRPr>
            </a:lvl2pPr>
            <a:lvl3pPr marL="1600200" indent="-32067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00">
                <a:solidFill>
                  <a:schemeClr val="tx1"/>
                </a:solidFill>
                <a:latin typeface="+mn-lt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5pPr>
            <a:lvl6pPr marL="33369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6pPr>
            <a:lvl7pPr marL="37941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7pPr>
            <a:lvl8pPr marL="42513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8pPr>
            <a:lvl9pPr marL="47085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Maitre d’ouvrage :</a:t>
            </a:r>
            <a:r>
              <a:rPr lang="fr-FR" altLang="fr-FR" sz="1000" kern="0" dirty="0">
                <a:cs typeface="Arial" panose="020B0604020202020204" pitchFamily="34" charset="0"/>
              </a:rPr>
              <a:t> </a:t>
            </a:r>
          </a:p>
          <a:p>
            <a:pPr eaLnBrk="1" hangingPunct="1"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lvl="0" indent="0" eaLnBrk="1" hangingPunct="1">
              <a:buNone/>
              <a:defRPr/>
            </a:pPr>
            <a:r>
              <a:rPr lang="fr-FR" altLang="fr-FR" sz="1000" u="sng" kern="0" dirty="0">
                <a:solidFill>
                  <a:srgbClr val="000000"/>
                </a:solidFill>
                <a:cs typeface="Arial" panose="020B0604020202020204" pitchFamily="34" charset="0"/>
              </a:rPr>
              <a:t>Nature du marché :</a:t>
            </a:r>
          </a:p>
          <a:p>
            <a:pPr marL="0" lvl="0" indent="0" eaLnBrk="1" hangingPunct="1">
              <a:buNone/>
              <a:defRPr/>
            </a:pPr>
            <a:r>
              <a:rPr lang="fr-FR" altLang="fr-FR" sz="800" i="1" kern="0" dirty="0">
                <a:solidFill>
                  <a:srgbClr val="000000"/>
                </a:solidFill>
                <a:cs typeface="Arial" panose="020B0604020202020204" pitchFamily="34" charset="0"/>
              </a:rPr>
              <a:t>Préciser MGP, CR, CREM ou Loi MOP </a:t>
            </a:r>
          </a:p>
          <a:p>
            <a:pPr marL="0" lvl="0" indent="0" eaLnBrk="1" hangingPunct="1">
              <a:buNone/>
              <a:defRPr/>
            </a:pPr>
            <a:endParaRPr lang="fr-FR" altLang="fr-FR" sz="800" i="1" kern="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solidFill>
                  <a:srgbClr val="000000"/>
                </a:solidFill>
                <a:cs typeface="Arial" panose="020B0604020202020204" pitchFamily="34" charset="0"/>
              </a:rPr>
              <a:t>Nature des travaux 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Date de livraison ou stade d’avancement 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Montant des travaux  en M€ HT</a:t>
            </a:r>
            <a:r>
              <a:rPr lang="fr-FR" altLang="fr-FR" sz="1000" kern="0" dirty="0">
                <a:cs typeface="Arial" panose="020B0604020202020204" pitchFamily="34" charset="0"/>
              </a:rPr>
              <a:t>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Durée des travaux en mois :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Surface créée ou rénovée:</a:t>
            </a:r>
            <a:r>
              <a:rPr lang="fr-FR" altLang="fr-FR" sz="1000" kern="0" dirty="0">
                <a:cs typeface="Arial" panose="020B0604020202020204" pitchFamily="34" charset="0"/>
              </a:rPr>
              <a:t> m²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Recours à la filière hors-site :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Outils de pilotage Lean Construction mis en œuvre en phase Conception :</a:t>
            </a: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Outils de pilotage Lean Construction mis en œuvre en phase Réalisation :</a:t>
            </a: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kern="0" dirty="0">
                <a:cs typeface="Arial" panose="020B0604020202020204" pitchFamily="34" charset="0"/>
              </a:rPr>
              <a:t> </a:t>
            </a: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B77B067-0C63-7BA7-7606-2860C8A7B312}"/>
              </a:ext>
            </a:extLst>
          </p:cNvPr>
          <p:cNvSpPr txBox="1"/>
          <p:nvPr/>
        </p:nvSpPr>
        <p:spPr>
          <a:xfrm>
            <a:off x="10937875" y="854075"/>
            <a:ext cx="175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fr-FR" altLang="fr-FR" sz="1800" b="1" dirty="0">
                <a:latin typeface="+mj-lt"/>
                <a:cs typeface="Arial" panose="020B0604020202020204" pitchFamily="34" charset="0"/>
              </a:rPr>
              <a:t>Référence n°3</a:t>
            </a:r>
            <a:endParaRPr lang="fr-FR" sz="1800" dirty="0">
              <a:latin typeface="+mj-lt"/>
            </a:endParaRPr>
          </a:p>
        </p:txBody>
      </p:sp>
      <p:sp>
        <p:nvSpPr>
          <p:cNvPr id="3079" name="Rectangle 13">
            <a:extLst>
              <a:ext uri="{FF2B5EF4-FFF2-40B4-BE49-F238E27FC236}">
                <a16:creationId xmlns:a16="http://schemas.microsoft.com/office/drawing/2014/main" id="{7A35EC4E-86A7-3E3C-8FD8-A7F6097E9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589088"/>
            <a:ext cx="9136063" cy="769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500">
              <a:latin typeface="Garamond" panose="02020404030301010803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5025FEE-0E88-19B5-118D-E0F1819E1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575" y="1833500"/>
            <a:ext cx="7935913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 i="1" dirty="0"/>
              <a:t>Les photos visent à illustrer les outils de pilotage de Lean Construction en phase de conception et de réalisation. Exemples : Planning </a:t>
            </a:r>
            <a:r>
              <a:rPr lang="fr-FR" altLang="fr-FR" sz="1200" i="1" dirty="0" err="1"/>
              <a:t>géotemporel</a:t>
            </a:r>
            <a:r>
              <a:rPr lang="fr-FR" altLang="fr-FR" sz="1200" i="1" dirty="0"/>
              <a:t>, innovation matériel, rituels collaboratifs, </a:t>
            </a:r>
            <a:r>
              <a:rPr lang="fr-FR" altLang="fr-FR" sz="1200" i="1" dirty="0" err="1"/>
              <a:t>war</a:t>
            </a:r>
            <a:r>
              <a:rPr lang="fr-FR" altLang="fr-FR" sz="1200" i="1" dirty="0"/>
              <a:t> room, gestion des flux…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1CB7D7A-70CA-096B-35E2-6C32CCDD54BA}"/>
              </a:ext>
            </a:extLst>
          </p:cNvPr>
          <p:cNvSpPr txBox="1"/>
          <p:nvPr/>
        </p:nvSpPr>
        <p:spPr>
          <a:xfrm>
            <a:off x="107950" y="883600"/>
            <a:ext cx="10829925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altLang="fr-FR" sz="1600" b="1" dirty="0">
                <a:latin typeface="+mj-lt"/>
                <a:cs typeface="Arial" panose="020B0604020202020204" pitchFamily="34" charset="0"/>
              </a:rPr>
              <a:t>Nom de la référence </a:t>
            </a:r>
          </a:p>
          <a:p>
            <a:pPr>
              <a:defRPr/>
            </a:pPr>
            <a:endParaRPr lang="fr-FR" altLang="fr-FR" sz="16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Google Shape;112;p3">
            <a:extLst>
              <a:ext uri="{FF2B5EF4-FFF2-40B4-BE49-F238E27FC236}">
                <a16:creationId xmlns:a16="http://schemas.microsoft.com/office/drawing/2014/main" id="{53317F8D-79DF-0938-4F68-372508547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20650"/>
            <a:ext cx="3340100" cy="64452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fr-FR" altLang="fr-FR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CANDIDAT </a:t>
            </a:r>
            <a:r>
              <a:rPr lang="fr-FR" altLang="fr-FR" b="1" dirty="0" err="1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N°</a:t>
            </a:r>
            <a:r>
              <a:rPr lang="fr-FR" altLang="fr-FR" sz="800" b="1" i="1" dirty="0" err="1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renseigné</a:t>
            </a:r>
            <a:r>
              <a:rPr lang="fr-FR" altLang="fr-FR" sz="800" b="1" i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par MOA</a:t>
            </a:r>
          </a:p>
          <a:p>
            <a:pPr algn="ctr"/>
            <a:r>
              <a:rPr lang="fr-FR" altLang="fr-FR" sz="1200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ENTREPRISE GENERALE</a:t>
            </a:r>
            <a:endParaRPr lang="fr-FR" altLang="fr-FR" sz="2000" b="1" dirty="0">
              <a:solidFill>
                <a:srgbClr val="FFFFFF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3" name="Google Shape;112;p3">
            <a:extLst>
              <a:ext uri="{FF2B5EF4-FFF2-40B4-BE49-F238E27FC236}">
                <a16:creationId xmlns:a16="http://schemas.microsoft.com/office/drawing/2014/main" id="{58304140-F5B2-55E0-E945-C34E8CCE10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20650"/>
            <a:ext cx="9136063" cy="64452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fr-FR" altLang="fr-FR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PILOTE LEAN CONSTRUCTION</a:t>
            </a:r>
          </a:p>
        </p:txBody>
      </p:sp>
    </p:spTree>
    <p:extLst>
      <p:ext uri="{BB962C8B-B14F-4D97-AF65-F5344CB8AC3E}">
        <p14:creationId xmlns:p14="http://schemas.microsoft.com/office/powerpoint/2010/main" val="1185934166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411</Words>
  <Application>Microsoft Office PowerPoint</Application>
  <PresentationFormat>A3 (297 x 420 mm)</PresentationFormat>
  <Paragraphs>123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Garamond</vt:lpstr>
      <vt:lpstr>Trebuchet MS</vt:lpstr>
      <vt:lpstr>Modèle par défaut</vt:lpstr>
      <vt:lpstr>Présentation PowerPoint</vt:lpstr>
      <vt:lpstr>Présentation PowerPoint</vt:lpstr>
      <vt:lpstr>Présentation PowerPoint</vt:lpstr>
    </vt:vector>
  </TitlesOfParts>
  <Company>ICAMO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benedicte.caillard@icamo.fr</dc:creator>
  <cp:lastModifiedBy>Nicolas Chemarin</cp:lastModifiedBy>
  <cp:revision>50</cp:revision>
  <dcterms:created xsi:type="dcterms:W3CDTF">2005-09-19T09:44:36Z</dcterms:created>
  <dcterms:modified xsi:type="dcterms:W3CDTF">2026-02-20T09:03:39Z</dcterms:modified>
</cp:coreProperties>
</file>