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78" r:id="rId2"/>
    <p:sldId id="287" r:id="rId3"/>
    <p:sldId id="283" r:id="rId4"/>
    <p:sldId id="277" r:id="rId5"/>
    <p:sldId id="282" r:id="rId6"/>
    <p:sldId id="300" r:id="rId7"/>
    <p:sldId id="275" r:id="rId8"/>
    <p:sldId id="256" r:id="rId9"/>
    <p:sldId id="270" r:id="rId10"/>
    <p:sldId id="301" r:id="rId11"/>
    <p:sldId id="302" r:id="rId12"/>
    <p:sldId id="303" r:id="rId13"/>
    <p:sldId id="304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e-Berthyna MULUMBA" initials="MM" lastIdx="1" clrIdx="0">
    <p:extLst>
      <p:ext uri="{19B8F6BF-5375-455C-9EA6-DF929625EA0E}">
        <p15:presenceInfo xmlns:p15="http://schemas.microsoft.com/office/powerpoint/2012/main" userId="S-1-5-21-1683235303-376574215-1552899311-56512" providerId="AD"/>
      </p:ext>
    </p:extLst>
  </p:cmAuthor>
  <p:cmAuthor id="2" name="Nathan HEBERT" initials="NH" lastIdx="1" clrIdx="1">
    <p:extLst>
      <p:ext uri="{19B8F6BF-5375-455C-9EA6-DF929625EA0E}">
        <p15:presenceInfo xmlns:p15="http://schemas.microsoft.com/office/powerpoint/2012/main" userId="S-1-5-21-1683235303-376574215-1552899311-965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8EE"/>
    <a:srgbClr val="E8FEEF"/>
    <a:srgbClr val="EDF1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92" autoAdjust="0"/>
    <p:restoredTop sz="96374" autoAdjust="0"/>
  </p:normalViewPr>
  <p:slideViewPr>
    <p:cSldViewPr snapToGrid="0">
      <p:cViewPr varScale="1">
        <p:scale>
          <a:sx n="89" d="100"/>
          <a:sy n="89" d="100"/>
        </p:scale>
        <p:origin x="16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5867A-7019-409C-974F-09D16CCE41FB}" type="datetimeFigureOut">
              <a:rPr lang="fr-FR" smtClean="0"/>
              <a:t>19/02/2026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78AEA-D8DA-42B8-98F6-AE25394DD98B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127787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F130CD-8836-4D72-8C67-EFA10D8D6A0D}" type="datetimeFigureOut">
              <a:rPr lang="fr-FR" smtClean="0"/>
              <a:t>19/02/2026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EB3760-BFB1-4D3A-A670-D8EC0DA17B86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016557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F221E-A3C0-43EA-BA0E-CE3196E8E017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5112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1B073-DDD2-4D4B-A8C5-03F510853D8A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3511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6A6BA-243A-453E-BDA2-DEC70ED87DE8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8673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3ADB-347C-4386-B375-0874A80D95F9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468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AEF8-2090-4CEE-B76B-5E87FF7ED5CC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3962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12AC8-53D1-4E7E-8950-68B2DE9BD51C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729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C5E07-C1A7-44BF-93ED-84DBDB8483AD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6263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61BCF-4920-4E84-90FE-E3B64971E57C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08354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390B9-B89C-4BDE-846D-F046D5854ABA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6526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DA515-B029-4CBC-A8B4-CE75CBA8A350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07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B8705-A047-434A-80A9-1162F4271E0A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67198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CD11A-D8F8-46C6-BB2A-D102E6DD50F9}" type="datetime1">
              <a:rPr lang="fr-FR" smtClean="0"/>
              <a:t>19/02/2026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Procédure avec Négociation - Opération Saint Marcel - Décembre 2023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D84B0-CE09-4928-B124-DDAEB95A9F9F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689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1969A45-3843-4E39-8502-3B9C5CB08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1</a:t>
            </a:fld>
            <a:endParaRPr lang="fr-FR" dirty="0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964FF548-3AEF-4D37-B0EC-94A8EC4C9A09}"/>
              </a:ext>
            </a:extLst>
          </p:cNvPr>
          <p:cNvSpPr txBox="1">
            <a:spLocks/>
          </p:cNvSpPr>
          <p:nvPr/>
        </p:nvSpPr>
        <p:spPr>
          <a:xfrm>
            <a:off x="473978" y="1882268"/>
            <a:ext cx="8196043" cy="9686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0" hangingPunct="1">
              <a:lnSpc>
                <a:spcPct val="115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800" b="1" dirty="0">
                <a:solidFill>
                  <a:srgbClr val="002060"/>
                </a:solidFill>
                <a:latin typeface="Montserrat" panose="00000500000000000000" pitchFamily="50" charset="0"/>
              </a:rPr>
              <a:t>Marché de maintenance et de conduite des installations de Génie Climatique, désenfumage, plomberie, sanitaire, air comprimé du site Richelieu et ses annexes de la Bibliothèque nationale de France</a:t>
            </a:r>
            <a:endParaRPr lang="fr-FR" sz="1600" dirty="0">
              <a:latin typeface="Montserrat" pitchFamily="50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84B2D04-8E70-443C-B174-DF083835F738}"/>
              </a:ext>
            </a:extLst>
          </p:cNvPr>
          <p:cNvSpPr txBox="1"/>
          <p:nvPr/>
        </p:nvSpPr>
        <p:spPr>
          <a:xfrm>
            <a:off x="869950" y="263999"/>
            <a:ext cx="7404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Montserrat" panose="00000500000000000000"/>
                <a:ea typeface="Times New Roman" panose="02020603050405020304" pitchFamily="18" charset="0"/>
              </a:rPr>
              <a:t>REGLEMENT PARTICULIER DE L’APPEL À CANDIDATURE</a:t>
            </a:r>
          </a:p>
          <a:p>
            <a:pPr algn="ctr"/>
            <a:r>
              <a:rPr lang="fr-FR" b="1" dirty="0">
                <a:latin typeface="Montserrat" panose="00000500000000000000"/>
                <a:ea typeface="Times New Roman" panose="02020603050405020304" pitchFamily="18" charset="0"/>
              </a:rPr>
              <a:t>Annexe n°1</a:t>
            </a:r>
          </a:p>
          <a:p>
            <a:pPr algn="ctr"/>
            <a:r>
              <a:rPr lang="fr-FR" b="1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</a:rPr>
              <a:t>Ce document devra être transmis au dépôt de la candidature dans son format natif, à savoir power point.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3E12E10-C16A-429A-B4EB-081A0B1B2DE6}"/>
              </a:ext>
            </a:extLst>
          </p:cNvPr>
          <p:cNvSpPr/>
          <p:nvPr/>
        </p:nvSpPr>
        <p:spPr>
          <a:xfrm>
            <a:off x="2285999" y="354539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latin typeface="Montserrat" panose="00000500000000000000"/>
              </a:rPr>
              <a:t>Dépôt électronique obligatoire </a:t>
            </a:r>
          </a:p>
          <a:p>
            <a:r>
              <a:rPr lang="fr-FR" dirty="0">
                <a:latin typeface="Montserrat" panose="00000500000000000000"/>
              </a:rPr>
              <a:t>Date limite de réception des offres : </a:t>
            </a:r>
          </a:p>
          <a:p>
            <a:r>
              <a:rPr lang="fr-FR" dirty="0">
                <a:latin typeface="Montserrat" panose="00000500000000000000"/>
              </a:rPr>
              <a:t>mardi 1er avril 2026 à 16h00</a:t>
            </a:r>
          </a:p>
        </p:txBody>
      </p:sp>
    </p:spTree>
    <p:extLst>
      <p:ext uri="{BB962C8B-B14F-4D97-AF65-F5344CB8AC3E}">
        <p14:creationId xmlns:p14="http://schemas.microsoft.com/office/powerpoint/2010/main" val="35084439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20">
            <a:extLst>
              <a:ext uri="{FF2B5EF4-FFF2-40B4-BE49-F238E27FC236}">
                <a16:creationId xmlns:a16="http://schemas.microsoft.com/office/drawing/2014/main" id="{10D3C908-4AE6-42B7-A553-D0CA0FCBD67A}"/>
              </a:ext>
            </a:extLst>
          </p:cNvPr>
          <p:cNvSpPr txBox="1"/>
          <p:nvPr/>
        </p:nvSpPr>
        <p:spPr>
          <a:xfrm>
            <a:off x="364365" y="665319"/>
            <a:ext cx="8312091" cy="3731791"/>
          </a:xfrm>
          <a:prstGeom prst="rect">
            <a:avLst/>
          </a:prstGeom>
          <a:solidFill>
            <a:srgbClr val="F2F8EE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Références en maintenance et de conduite des installations de Génie Climatique, désenfumage, plomberie, sanitaire, air comprimé </a:t>
            </a:r>
          </a:p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fr-FR" sz="1050" dirty="0">
                <a:solidFill>
                  <a:srgbClr val="000000"/>
                </a:solidFill>
                <a:latin typeface="Montserrat" panose="00000500000000000000" pitchFamily="50" charset="0"/>
              </a:rPr>
              <a:t>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</a:p>
          <a:p>
            <a:endParaRPr lang="fr-FR" sz="1050" b="1" dirty="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50" dirty="0">
                <a:latin typeface="Montserrat" panose="00000500000000000000" pitchFamily="50" charset="0"/>
              </a:rPr>
              <a:t>Objet de l’opération – Ville – Département     </a:t>
            </a: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Description du projet ( deux phrases) : </a:t>
            </a:r>
            <a:r>
              <a:rPr lang="fr-FR" sz="11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050" b="1" dirty="0">
                <a:latin typeface="Montserrat" panose="00000500000000000000" pitchFamily="50" charset="0"/>
              </a:rPr>
              <a:t>Surface en m²:  </a:t>
            </a:r>
            <a:r>
              <a:rPr lang="fr-FR" sz="1050" b="1" i="1" dirty="0">
                <a:latin typeface="Montserrat" panose="00000500000000000000" pitchFamily="50" charset="0"/>
              </a:rPr>
              <a:t>Nombre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dirty="0">
                <a:latin typeface="Montserrat" panose="00000500000000000000" pitchFamily="50" charset="0"/>
              </a:rPr>
              <a:t>Coût de la maintenance € HT  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i="1" dirty="0">
                <a:latin typeface="Montserrat" panose="00000500000000000000" pitchFamily="50" charset="0"/>
              </a:rPr>
              <a:t>Délais de réalisation (Début et fin)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i="1" dirty="0">
              <a:latin typeface="Montserrat" panose="00000500000000000000" pitchFamily="50" charset="0"/>
            </a:endParaRPr>
          </a:p>
          <a:p>
            <a:endParaRPr lang="fr-FR" sz="105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Nature de la maintenance : </a:t>
            </a:r>
          </a:p>
          <a:p>
            <a:pPr lvl="0"/>
            <a:r>
              <a:rPr lang="fr-FR" sz="1050" b="1" i="1" dirty="0">
                <a:latin typeface="Montserrat" panose="00000500000000000000" pitchFamily="50" charset="0"/>
              </a:rPr>
              <a:t>-    </a:t>
            </a:r>
            <a:r>
              <a:rPr lang="fr-FR" sz="1050" dirty="0">
                <a:solidFill>
                  <a:prstClr val="black"/>
                </a:solidFill>
              </a:rPr>
              <a:t>Organisation de la maintenance sur sites occupés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       </a:t>
            </a:r>
            <a:endParaRPr lang="fr-FR" sz="1050" b="1" i="1" dirty="0">
              <a:solidFill>
                <a:prstClr val="black"/>
              </a:solidFill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simultanée de plusieurs types ERP (S, L, M, N, Y)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r>
              <a:rPr lang="fr-FR" sz="1050" b="1" i="1" dirty="0">
                <a:solidFill>
                  <a:prstClr val="black"/>
                </a:solidFill>
                <a:highlight>
                  <a:srgbClr val="FFFF00"/>
                </a:highlight>
                <a:latin typeface="Montserrat" panose="00000500000000000000" pitchFamily="50" charset="0"/>
              </a:rPr>
              <a:t> 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prioriser les interventions selon l’activité du public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Procédures d’intervention en cas de fuite fluide  en ERP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Connaissance des principes de désenfumage naturel/mécanique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Intervention en coordination avec le SSI                                            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des pannes impactant le confort du public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dirty="0">
              <a:solidFill>
                <a:prstClr val="black"/>
              </a:solidFill>
              <a:highlight>
                <a:srgbClr val="FFFF00"/>
              </a:highlight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diagnostiquer une dérive de fonctionnement via la GTC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Maîtrise des nuisances (bruit, poussières, odeurs)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i="1" dirty="0">
              <a:latin typeface="Montserrat" panose="00000500000000000000" pitchFamily="50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CD47247-B584-41A2-BA5B-2B7E8D3D6381}"/>
              </a:ext>
            </a:extLst>
          </p:cNvPr>
          <p:cNvSpPr txBox="1"/>
          <p:nvPr/>
        </p:nvSpPr>
        <p:spPr>
          <a:xfrm>
            <a:off x="364365" y="155028"/>
            <a:ext cx="48956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Candidat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</a:t>
            </a:r>
            <a:endParaRPr lang="fr-FR" b="1" i="1" dirty="0">
              <a:latin typeface="Montserrat" panose="00000500000000000000" pitchFamily="50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726D736-02E6-4871-9BAC-16C84A68CF4D}"/>
              </a:ext>
            </a:extLst>
          </p:cNvPr>
          <p:cNvSpPr/>
          <p:nvPr/>
        </p:nvSpPr>
        <p:spPr>
          <a:xfrm>
            <a:off x="364364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016247A-DDB8-4D63-AFB0-91B57D2334BC}"/>
              </a:ext>
            </a:extLst>
          </p:cNvPr>
          <p:cNvSpPr/>
          <p:nvPr/>
        </p:nvSpPr>
        <p:spPr>
          <a:xfrm>
            <a:off x="5394122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Text Box 23">
            <a:extLst>
              <a:ext uri="{FF2B5EF4-FFF2-40B4-BE49-F238E27FC236}">
                <a16:creationId xmlns:a16="http://schemas.microsoft.com/office/drawing/2014/main" id="{758F303A-77D8-4C75-B4F5-E4508BE869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972" y="4787533"/>
            <a:ext cx="2904864" cy="9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Illustration(s) au choix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(maximum 2 dans le cadre)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Opération de moins de 5 ans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6" name="Text Box 23">
            <a:extLst>
              <a:ext uri="{FF2B5EF4-FFF2-40B4-BE49-F238E27FC236}">
                <a16:creationId xmlns:a16="http://schemas.microsoft.com/office/drawing/2014/main" id="{B3664AB0-C1AF-40E9-BD3F-80646EDDCC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30" y="4787533"/>
            <a:ext cx="2904864" cy="141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Contact du référent client :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Coordonnées téléphoniques: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Mail : 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714DEAF-6998-420C-BD97-BEA919F5CE6B}"/>
              </a:ext>
            </a:extLst>
          </p:cNvPr>
          <p:cNvSpPr txBox="1"/>
          <p:nvPr/>
        </p:nvSpPr>
        <p:spPr>
          <a:xfrm>
            <a:off x="6971251" y="155028"/>
            <a:ext cx="17052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Référence n°2</a:t>
            </a:r>
          </a:p>
        </p:txBody>
      </p:sp>
    </p:spTree>
    <p:extLst>
      <p:ext uri="{BB962C8B-B14F-4D97-AF65-F5344CB8AC3E}">
        <p14:creationId xmlns:p14="http://schemas.microsoft.com/office/powerpoint/2010/main" val="3862759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11</a:t>
            </a:fld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EE76CFDD-B77B-4634-8DE3-5A55542BF409}"/>
              </a:ext>
            </a:extLst>
          </p:cNvPr>
          <p:cNvSpPr txBox="1"/>
          <p:nvPr/>
        </p:nvSpPr>
        <p:spPr>
          <a:xfrm>
            <a:off x="364365" y="665319"/>
            <a:ext cx="8312091" cy="3731791"/>
          </a:xfrm>
          <a:prstGeom prst="rect">
            <a:avLst/>
          </a:prstGeom>
          <a:solidFill>
            <a:srgbClr val="F2F8EE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Références en maintenance et de conduite des installations de Génie Climatique, désenfumage, plomberie, sanitaire, air comprimé </a:t>
            </a:r>
          </a:p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fr-FR" sz="1050" dirty="0">
                <a:solidFill>
                  <a:srgbClr val="000000"/>
                </a:solidFill>
                <a:latin typeface="Montserrat" panose="00000500000000000000" pitchFamily="50" charset="0"/>
              </a:rPr>
              <a:t>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</a:p>
          <a:p>
            <a:endParaRPr lang="fr-FR" sz="1050" b="1" dirty="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50" dirty="0">
                <a:latin typeface="Montserrat" panose="00000500000000000000" pitchFamily="50" charset="0"/>
              </a:rPr>
              <a:t>Objet de l’opération – Ville – Département     </a:t>
            </a: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Description du projet ( deux phrases) : </a:t>
            </a:r>
            <a:r>
              <a:rPr lang="fr-FR" sz="11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050" b="1" dirty="0">
                <a:latin typeface="Montserrat" panose="00000500000000000000" pitchFamily="50" charset="0"/>
              </a:rPr>
              <a:t>Surface en m²:  </a:t>
            </a:r>
            <a:r>
              <a:rPr lang="fr-FR" sz="1050" b="1" i="1" dirty="0">
                <a:latin typeface="Montserrat" panose="00000500000000000000" pitchFamily="50" charset="0"/>
              </a:rPr>
              <a:t>Nombre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dirty="0">
                <a:latin typeface="Montserrat" panose="00000500000000000000" pitchFamily="50" charset="0"/>
              </a:rPr>
              <a:t>Coût de la maintenance € HT  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i="1" dirty="0">
                <a:latin typeface="Montserrat" panose="00000500000000000000" pitchFamily="50" charset="0"/>
              </a:rPr>
              <a:t>Délais de réalisation (Début et fin)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i="1" dirty="0">
              <a:latin typeface="Montserrat" panose="00000500000000000000" pitchFamily="50" charset="0"/>
            </a:endParaRPr>
          </a:p>
          <a:p>
            <a:endParaRPr lang="fr-FR" sz="105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Nature de la maintenance : </a:t>
            </a:r>
          </a:p>
          <a:p>
            <a:pPr lvl="0"/>
            <a:r>
              <a:rPr lang="fr-FR" sz="1050" b="1" i="1" dirty="0">
                <a:latin typeface="Montserrat" panose="00000500000000000000" pitchFamily="50" charset="0"/>
              </a:rPr>
              <a:t>-    </a:t>
            </a:r>
            <a:r>
              <a:rPr lang="fr-FR" sz="1050" dirty="0">
                <a:solidFill>
                  <a:prstClr val="black"/>
                </a:solidFill>
              </a:rPr>
              <a:t>Organisation de la maintenance sur sites occupés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       </a:t>
            </a:r>
            <a:endParaRPr lang="fr-FR" sz="1050" b="1" i="1" dirty="0">
              <a:solidFill>
                <a:prstClr val="black"/>
              </a:solidFill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simultanée de plusieurs types ERP (S, L, M, N, Y)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r>
              <a:rPr lang="fr-FR" sz="1050" b="1" i="1" dirty="0">
                <a:solidFill>
                  <a:prstClr val="black"/>
                </a:solidFill>
                <a:highlight>
                  <a:srgbClr val="FFFF00"/>
                </a:highlight>
                <a:latin typeface="Montserrat" panose="00000500000000000000" pitchFamily="50" charset="0"/>
              </a:rPr>
              <a:t> 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prioriser les interventions selon l’activité du public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Procédures d’intervention en cas de fuite fluide  en ERP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Connaissance des principes de désenfumage naturel/mécanique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Intervention en coordination avec le SSI                                            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des pannes impactant le confort du public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dirty="0">
              <a:solidFill>
                <a:prstClr val="black"/>
              </a:solidFill>
              <a:highlight>
                <a:srgbClr val="FFFF00"/>
              </a:highlight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diagnostiquer une dérive de fonctionnement via la GTC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Maîtrise des nuisances (bruit, poussières, odeurs)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i="1" dirty="0">
              <a:latin typeface="Montserrat" panose="00000500000000000000" pitchFamily="50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FBE43A0-D766-430A-989F-72E01B7E6A54}"/>
              </a:ext>
            </a:extLst>
          </p:cNvPr>
          <p:cNvSpPr txBox="1"/>
          <p:nvPr/>
        </p:nvSpPr>
        <p:spPr>
          <a:xfrm>
            <a:off x="364365" y="155028"/>
            <a:ext cx="48956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Candidat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</a:t>
            </a:r>
            <a:endParaRPr lang="fr-FR" b="1" i="1" dirty="0">
              <a:latin typeface="Montserrat" panose="000005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B2FE185-4643-429C-AC8D-8203DF1A129B}"/>
              </a:ext>
            </a:extLst>
          </p:cNvPr>
          <p:cNvSpPr/>
          <p:nvPr/>
        </p:nvSpPr>
        <p:spPr>
          <a:xfrm>
            <a:off x="364364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C574756-9504-4079-83A0-E2D892758527}"/>
              </a:ext>
            </a:extLst>
          </p:cNvPr>
          <p:cNvSpPr/>
          <p:nvPr/>
        </p:nvSpPr>
        <p:spPr>
          <a:xfrm>
            <a:off x="5259980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299FE0B2-6008-4607-BE88-9217EF803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972" y="4787533"/>
            <a:ext cx="2904864" cy="9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Illustration(s) au choix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(maximum 2 dans le cadre)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Opération de moins de 5 ans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1" name="Text Box 23">
            <a:extLst>
              <a:ext uri="{FF2B5EF4-FFF2-40B4-BE49-F238E27FC236}">
                <a16:creationId xmlns:a16="http://schemas.microsoft.com/office/drawing/2014/main" id="{F65D3F67-36BF-4C66-923E-324F9E8426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30" y="4787533"/>
            <a:ext cx="2904864" cy="141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Contact du référent client :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Coordonnées téléphoniques: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Mail : 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E835595-C599-48F6-8080-DDD4167EDF89}"/>
              </a:ext>
            </a:extLst>
          </p:cNvPr>
          <p:cNvSpPr txBox="1"/>
          <p:nvPr/>
        </p:nvSpPr>
        <p:spPr>
          <a:xfrm>
            <a:off x="6971251" y="155028"/>
            <a:ext cx="17052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Référence n°3</a:t>
            </a:r>
          </a:p>
        </p:txBody>
      </p:sp>
    </p:spTree>
    <p:extLst>
      <p:ext uri="{BB962C8B-B14F-4D97-AF65-F5344CB8AC3E}">
        <p14:creationId xmlns:p14="http://schemas.microsoft.com/office/powerpoint/2010/main" val="402604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12</a:t>
            </a:fld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61460D9-512D-496D-BFA9-5C023B933FA4}"/>
              </a:ext>
            </a:extLst>
          </p:cNvPr>
          <p:cNvSpPr txBox="1"/>
          <p:nvPr/>
        </p:nvSpPr>
        <p:spPr>
          <a:xfrm>
            <a:off x="364365" y="665319"/>
            <a:ext cx="8312091" cy="3847207"/>
          </a:xfrm>
          <a:prstGeom prst="rect">
            <a:avLst/>
          </a:prstGeom>
          <a:solidFill>
            <a:srgbClr val="F2F8EE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Références en maintenance et de conduite des installations de Génie Climatique, désenfumage, plomberie, sanitaire, air comprimé </a:t>
            </a:r>
          </a:p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fr-FR" sz="1050" dirty="0">
                <a:solidFill>
                  <a:srgbClr val="000000"/>
                </a:solidFill>
                <a:latin typeface="Montserrat" panose="00000500000000000000" pitchFamily="50" charset="0"/>
              </a:rPr>
              <a:t>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</a:p>
          <a:p>
            <a:endParaRPr lang="fr-FR" sz="1050" b="1" dirty="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50" dirty="0">
                <a:latin typeface="Montserrat" panose="00000500000000000000" pitchFamily="50" charset="0"/>
              </a:rPr>
              <a:t>Objet de l’opération – Ville – Département     </a:t>
            </a: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Description du projet ( deux phrases) : </a:t>
            </a:r>
            <a:r>
              <a:rPr lang="fr-FR" sz="11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050" b="1" dirty="0">
                <a:latin typeface="Montserrat" panose="00000500000000000000" pitchFamily="50" charset="0"/>
              </a:rPr>
              <a:t>Surface en m²:  </a:t>
            </a:r>
            <a:r>
              <a:rPr lang="fr-FR" sz="1050" b="1" i="1" dirty="0">
                <a:latin typeface="Montserrat" panose="00000500000000000000" pitchFamily="50" charset="0"/>
              </a:rPr>
              <a:t>Nombre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dirty="0">
                <a:latin typeface="Montserrat" panose="00000500000000000000" pitchFamily="50" charset="0"/>
              </a:rPr>
              <a:t>Coût de la maintenance € HT  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i="1" dirty="0">
                <a:latin typeface="Montserrat" panose="00000500000000000000" pitchFamily="50" charset="0"/>
              </a:rPr>
              <a:t>Délais de réalisation (Début et fin)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i="1" dirty="0">
              <a:latin typeface="Montserrat" panose="00000500000000000000" pitchFamily="50" charset="0"/>
            </a:endParaRPr>
          </a:p>
          <a:p>
            <a:endParaRPr lang="fr-FR" sz="105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Nature de la maintenance : </a:t>
            </a:r>
          </a:p>
          <a:p>
            <a:r>
              <a:rPr lang="fr-FR" sz="1050" b="1" i="1" dirty="0">
                <a:latin typeface="Montserrat" panose="00000500000000000000" pitchFamily="50" charset="0"/>
              </a:rPr>
              <a:t>-     </a:t>
            </a:r>
            <a:r>
              <a:rPr lang="fr-FR" sz="1050" dirty="0"/>
              <a:t>Organisation de la maintenance sur sites occupés                                </a:t>
            </a:r>
            <a:r>
              <a:rPr lang="fr-FR" sz="1050" b="1" dirty="0"/>
              <a:t>oui/non       </a:t>
            </a:r>
            <a:endParaRPr lang="fr-FR" sz="1050" b="1" i="1" dirty="0">
              <a:latin typeface="Montserrat" panose="00000500000000000000" pitchFamily="50" charset="0"/>
            </a:endParaRPr>
          </a:p>
          <a:p>
            <a:pPr marL="171450" indent="-171450">
              <a:buFontTx/>
              <a:buChar char="-"/>
            </a:pPr>
            <a:r>
              <a:rPr lang="fr-FR" sz="1050" dirty="0"/>
              <a:t>Gestion simultanée de plusieurs types ERP (S, L, M, N, Y)                    </a:t>
            </a:r>
            <a:r>
              <a:rPr lang="fr-FR" sz="1050" b="1" dirty="0"/>
              <a:t>oui/non</a:t>
            </a:r>
            <a:r>
              <a:rPr lang="fr-FR" sz="1050" b="1" i="1" dirty="0">
                <a:highlight>
                  <a:srgbClr val="FFFF00"/>
                </a:highlight>
                <a:latin typeface="Montserrat" panose="00000500000000000000" pitchFamily="50" charset="0"/>
              </a:rPr>
              <a:t> </a:t>
            </a:r>
          </a:p>
          <a:p>
            <a:pPr marL="171450" indent="-171450">
              <a:buFontTx/>
              <a:buChar char="-"/>
            </a:pPr>
            <a:r>
              <a:rPr lang="fr-FR" sz="1050" dirty="0"/>
              <a:t>Capacité à prioriser les interventions selon l’activité du public           </a:t>
            </a:r>
            <a:r>
              <a:rPr lang="fr-FR" sz="1050" b="1" dirty="0"/>
              <a:t>oui/non</a:t>
            </a:r>
          </a:p>
          <a:p>
            <a:pPr marL="171450" indent="-171450">
              <a:buFontTx/>
              <a:buChar char="-"/>
            </a:pPr>
            <a:r>
              <a:rPr lang="fr-FR" sz="1050" dirty="0"/>
              <a:t>Procédures d’intervention en cas de fuite fluide  en ERP                      </a:t>
            </a:r>
            <a:r>
              <a:rPr lang="fr-FR" sz="1050" b="1" dirty="0"/>
              <a:t>oui/non</a:t>
            </a:r>
          </a:p>
          <a:p>
            <a:pPr marL="171450" indent="-171450">
              <a:buFontTx/>
              <a:buChar char="-"/>
            </a:pPr>
            <a:r>
              <a:rPr lang="fr-FR" sz="1050" dirty="0">
                <a:latin typeface="Montserrat" panose="00000500000000000000" pitchFamily="50" charset="0"/>
              </a:rPr>
              <a:t>Connaissance des principes de désenfumage naturel/mécanique      </a:t>
            </a:r>
            <a:r>
              <a:rPr lang="fr-FR" sz="1050" b="1" dirty="0">
                <a:latin typeface="Montserrat" panose="00000500000000000000" pitchFamily="50" charset="0"/>
              </a:rPr>
              <a:t>oui/non</a:t>
            </a:r>
          </a:p>
          <a:p>
            <a:pPr marL="171450" indent="-171450">
              <a:buFontTx/>
              <a:buChar char="-"/>
            </a:pPr>
            <a:r>
              <a:rPr lang="fr-FR" sz="1050" dirty="0">
                <a:latin typeface="Montserrat" panose="00000500000000000000" pitchFamily="50" charset="0"/>
              </a:rPr>
              <a:t>Intervention en coordination avec le SSI                                                  </a:t>
            </a:r>
            <a:r>
              <a:rPr lang="fr-FR" sz="1050" b="1" dirty="0">
                <a:latin typeface="Montserrat" panose="00000500000000000000" pitchFamily="50" charset="0"/>
              </a:rPr>
              <a:t>oui/non</a:t>
            </a:r>
          </a:p>
          <a:p>
            <a:pPr marL="171450" indent="-171450">
              <a:buFontTx/>
              <a:buChar char="-"/>
            </a:pPr>
            <a:r>
              <a:rPr lang="fr-FR" sz="1050" dirty="0"/>
              <a:t>Gestion des pannes impactant le confort du public                               </a:t>
            </a:r>
            <a:r>
              <a:rPr lang="fr-FR" sz="1050" b="1" dirty="0"/>
              <a:t>oui/non</a:t>
            </a:r>
            <a:endParaRPr lang="fr-FR" sz="1050" b="1" dirty="0">
              <a:highlight>
                <a:srgbClr val="FFFF00"/>
              </a:highlight>
              <a:latin typeface="Montserrat" panose="00000500000000000000" pitchFamily="50" charset="0"/>
            </a:endParaRPr>
          </a:p>
          <a:p>
            <a:pPr marL="171450" indent="-171450">
              <a:buFontTx/>
              <a:buChar char="-"/>
            </a:pPr>
            <a:r>
              <a:rPr lang="fr-FR" sz="1050" dirty="0"/>
              <a:t>Capacité à diagnostiquer une dérive de fonctionnement via la GTC   </a:t>
            </a:r>
            <a:r>
              <a:rPr lang="fr-FR" sz="1050" b="1" dirty="0"/>
              <a:t>oui/non</a:t>
            </a:r>
          </a:p>
          <a:p>
            <a:pPr marL="171450" indent="-171450">
              <a:buFontTx/>
              <a:buChar char="-"/>
            </a:pPr>
            <a:r>
              <a:rPr lang="fr-FR" sz="1050" dirty="0"/>
              <a:t>Maîtrise des nuisances (bruit, poussières, odeurs)                                 </a:t>
            </a:r>
            <a:r>
              <a:rPr lang="fr-FR" sz="1050" b="1" dirty="0"/>
              <a:t>oui/non</a:t>
            </a:r>
            <a:endParaRPr lang="fr-FR" sz="1050" b="1" i="1" dirty="0">
              <a:latin typeface="Montserrat" panose="00000500000000000000" pitchFamily="50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3F5EEE2-E09D-41DC-A933-852ED4FB2F71}"/>
              </a:ext>
            </a:extLst>
          </p:cNvPr>
          <p:cNvSpPr txBox="1"/>
          <p:nvPr/>
        </p:nvSpPr>
        <p:spPr>
          <a:xfrm>
            <a:off x="364365" y="155028"/>
            <a:ext cx="48956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Candidat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</a:t>
            </a:r>
            <a:endParaRPr lang="fr-FR" b="1" i="1" dirty="0">
              <a:latin typeface="Montserrat" panose="00000500000000000000" pitchFamily="50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A932527-5DE6-431F-91C3-B2BA61C754DA}"/>
              </a:ext>
            </a:extLst>
          </p:cNvPr>
          <p:cNvSpPr/>
          <p:nvPr/>
        </p:nvSpPr>
        <p:spPr>
          <a:xfrm>
            <a:off x="364365" y="4601153"/>
            <a:ext cx="3542080" cy="177350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85CF10-25C1-4783-A3F0-5531F3376419}"/>
              </a:ext>
            </a:extLst>
          </p:cNvPr>
          <p:cNvSpPr/>
          <p:nvPr/>
        </p:nvSpPr>
        <p:spPr>
          <a:xfrm>
            <a:off x="5394122" y="4601153"/>
            <a:ext cx="3542080" cy="1773502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Text Box 23">
            <a:extLst>
              <a:ext uri="{FF2B5EF4-FFF2-40B4-BE49-F238E27FC236}">
                <a16:creationId xmlns:a16="http://schemas.microsoft.com/office/drawing/2014/main" id="{6B919CAF-357E-43DA-87FA-F19B5850DD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972" y="4787533"/>
            <a:ext cx="2904864" cy="9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Illustration(s) au choix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(maximum 2 dans le cadre)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Opération de moins de 5 ans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1" name="Text Box 23">
            <a:extLst>
              <a:ext uri="{FF2B5EF4-FFF2-40B4-BE49-F238E27FC236}">
                <a16:creationId xmlns:a16="http://schemas.microsoft.com/office/drawing/2014/main" id="{BF37A55A-71B8-467C-AB9E-8A25430A3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30" y="4787533"/>
            <a:ext cx="2904864" cy="141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Contact du référent client :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Coordonnées téléphoniques: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Mail : 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B3E795E-6C2F-4639-9CA6-A63E7E69AB1F}"/>
              </a:ext>
            </a:extLst>
          </p:cNvPr>
          <p:cNvSpPr txBox="1"/>
          <p:nvPr/>
        </p:nvSpPr>
        <p:spPr>
          <a:xfrm>
            <a:off x="6971251" y="155028"/>
            <a:ext cx="17052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Référence n°4</a:t>
            </a:r>
          </a:p>
        </p:txBody>
      </p:sp>
    </p:spTree>
    <p:extLst>
      <p:ext uri="{BB962C8B-B14F-4D97-AF65-F5344CB8AC3E}">
        <p14:creationId xmlns:p14="http://schemas.microsoft.com/office/powerpoint/2010/main" val="185759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13</a:t>
            </a:fld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548097" y="700153"/>
            <a:ext cx="8047806" cy="5208990"/>
          </a:xfrm>
          <a:prstGeom prst="rect">
            <a:avLst/>
          </a:prstGeom>
          <a:solidFill>
            <a:srgbClr val="F2F8EE"/>
          </a:solidFill>
        </p:spPr>
        <p:txBody>
          <a:bodyPr wrap="square" rtlCol="0">
            <a:spAutoFit/>
          </a:bodyPr>
          <a:lstStyle/>
          <a:p>
            <a:r>
              <a:rPr lang="fr-FR" sz="1200" b="1" dirty="0">
                <a:solidFill>
                  <a:srgbClr val="000000"/>
                </a:solidFill>
                <a:latin typeface="Montserrat" panose="00000500000000000000" pitchFamily="50" charset="0"/>
              </a:rPr>
              <a:t>Moyens Matériels disponibles lors de la réalisation de la prestation :</a:t>
            </a:r>
            <a:endParaRPr lang="fr-FR" sz="1050" b="1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endParaRPr lang="fr-FR" sz="105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Outillage (liste exhaustive de l’outillage utilisé) :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L’outillage électroportatif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Les outils spéciaux pour la maintenance CVCD.</a:t>
            </a: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Le matériel spécifique :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Furet électrique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Endoscope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Caméras thermiques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Appareils d’analyse vibratoire ;</a:t>
            </a: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Appareils de mesure (joindre les certificats d’étalonnage) :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Quelle est votre procédure si un appareil de mesure tombe en panne avant ou pendant un contrôle réglementaire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Température, hygrométrie, CO₂, CO, pression, vitesse d’air 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 err="1">
                <a:solidFill>
                  <a:srgbClr val="000000"/>
                </a:solidFill>
                <a:latin typeface="Montserrat" panose="00000500000000000000" pitchFamily="50" charset="0"/>
              </a:rPr>
              <a:t>Ballomètre</a:t>
            </a:r>
            <a:r>
              <a:rPr lang="fr-FR" sz="1200">
                <a:solidFill>
                  <a:srgbClr val="000000"/>
                </a:solidFill>
                <a:latin typeface="Montserrat" panose="00000500000000000000" pitchFamily="50" charset="0"/>
              </a:rPr>
              <a:t> ;</a:t>
            </a:r>
            <a:endParaRPr lang="fr-FR" sz="1200" dirty="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Sonde acoustique, thermographie IR ;</a:t>
            </a:r>
          </a:p>
          <a:p>
            <a:pPr marL="742950" lvl="1" indent="-285750" algn="just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Appareil de comptage particules ;</a:t>
            </a:r>
            <a:endParaRPr lang="fr-FR" sz="1200" dirty="0">
              <a:latin typeface="Montserrat" panose="0000050000000000000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"/>
              <a:tabLst>
                <a:tab pos="180340" algn="l"/>
              </a:tabLst>
            </a:pPr>
            <a:r>
              <a:rPr lang="fr-FR" sz="1200" b="1" u="sng" dirty="0">
                <a:latin typeface="Montserrat" panose="00000500000000000000"/>
                <a:ea typeface="Arial" panose="020B0604020202020204" pitchFamily="34" charset="0"/>
                <a:cs typeface="Times New Roman" panose="02020603050405020304" pitchFamily="18" charset="0"/>
              </a:rPr>
              <a:t>Moyen d’accès :</a:t>
            </a:r>
            <a:endParaRPr lang="fr-FR" sz="1200" b="1" dirty="0">
              <a:latin typeface="Montserrat" panose="0000050000000000000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  <a:tabLst>
                <a:tab pos="180340" algn="l"/>
              </a:tabLst>
            </a:pPr>
            <a:r>
              <a:rPr lang="fr-FR" sz="1200" dirty="0">
                <a:latin typeface="Montserrat" panose="00000500000000000000"/>
                <a:ea typeface="Arial" panose="020B0604020202020204" pitchFamily="34" charset="0"/>
                <a:cs typeface="Times New Roman" panose="02020603050405020304" pitchFamily="18" charset="0"/>
              </a:rPr>
              <a:t>Échelles conformes, nacelles, échafaudages, EPI anti-chute.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64365" y="155028"/>
            <a:ext cx="48956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Candidat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</a:t>
            </a:r>
            <a:endParaRPr lang="fr-FR" b="1" i="1" dirty="0">
              <a:latin typeface="Montserrat" panose="00000500000000000000" pitchFamily="50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5AFFBA1-2C7D-4C8D-A319-131D96A5532A}"/>
              </a:ext>
            </a:extLst>
          </p:cNvPr>
          <p:cNvSpPr txBox="1"/>
          <p:nvPr/>
        </p:nvSpPr>
        <p:spPr>
          <a:xfrm>
            <a:off x="6971251" y="155028"/>
            <a:ext cx="17052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Référence n°1</a:t>
            </a:r>
          </a:p>
        </p:txBody>
      </p:sp>
    </p:spTree>
    <p:extLst>
      <p:ext uri="{BB962C8B-B14F-4D97-AF65-F5344CB8AC3E}">
        <p14:creationId xmlns:p14="http://schemas.microsoft.com/office/powerpoint/2010/main" val="1167433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C5309D-C28D-4026-AD5D-FA1CA79A6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23148"/>
          </a:xfrm>
        </p:spPr>
        <p:txBody>
          <a:bodyPr>
            <a:normAutofit/>
          </a:bodyPr>
          <a:lstStyle/>
          <a:p>
            <a:pPr algn="ctr"/>
            <a:r>
              <a:rPr lang="fr-FR" sz="2000" dirty="0">
                <a:solidFill>
                  <a:srgbClr val="FF0000"/>
                </a:solidFill>
                <a:latin typeface="Montserrat"/>
              </a:rPr>
              <a:t>Fiche de synthèse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665D09-48B8-45DA-84DD-2422801E5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325" y="910679"/>
            <a:ext cx="8515350" cy="560459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fr-FR" dirty="0">
                <a:latin typeface="Montserrat"/>
              </a:rPr>
              <a:t>À remplir par le candidat (en cas de groupement : à remplir par chaque co-traitant) et, le cas échéant, par le ou les sous-traitants avérés du candidat en vue de l’appréciation de leur capacités professionnelles, techniques et financières</a:t>
            </a:r>
          </a:p>
          <a:p>
            <a:pPr marL="0" indent="0">
              <a:buNone/>
            </a:pPr>
            <a:endParaRPr lang="fr-FR" dirty="0">
              <a:latin typeface="Montserrat"/>
            </a:endParaRPr>
          </a:p>
          <a:p>
            <a:pPr marL="0" indent="0">
              <a:buNone/>
            </a:pPr>
            <a:r>
              <a:rPr lang="fr-FR" dirty="0">
                <a:latin typeface="Montserrat"/>
              </a:rPr>
              <a:t>INFORMATIONS GÉNÉRALES :</a:t>
            </a:r>
          </a:p>
          <a:p>
            <a:pPr marL="0" lvl="0" indent="0">
              <a:buNone/>
            </a:pPr>
            <a:r>
              <a:rPr lang="fr-FR" dirty="0">
                <a:latin typeface="Montserrat"/>
              </a:rPr>
              <a:t> I) Le candidat </a:t>
            </a:r>
            <a:r>
              <a:rPr lang="fr-FR" i="1" dirty="0">
                <a:latin typeface="Montserrat"/>
              </a:rPr>
              <a:t>(Nom de la société)</a:t>
            </a:r>
            <a:r>
              <a:rPr lang="fr-FR" dirty="0">
                <a:latin typeface="Montserrat"/>
              </a:rPr>
              <a:t> :                                        </a:t>
            </a:r>
          </a:p>
          <a:p>
            <a:pPr marL="0" indent="0">
              <a:buNone/>
            </a:pPr>
            <a:r>
              <a:rPr lang="fr-FR" dirty="0">
                <a:latin typeface="Montserrat"/>
              </a:rPr>
              <a:t>Se présente :  ☐Seul	ou  ☐En groupement conjoint / solidaire avec le(s) </a:t>
            </a:r>
            <a:r>
              <a:rPr lang="fr-FR" dirty="0" err="1">
                <a:latin typeface="Montserrat"/>
              </a:rPr>
              <a:t>co</a:t>
            </a:r>
            <a:r>
              <a:rPr lang="fr-FR" dirty="0">
                <a:latin typeface="Montserrat"/>
              </a:rPr>
              <a:t>–traitant(s) suivant(s) :</a:t>
            </a:r>
          </a:p>
          <a:p>
            <a:pPr lvl="0"/>
            <a:r>
              <a:rPr lang="fr-FR" dirty="0">
                <a:latin typeface="Montserrat"/>
              </a:rPr>
              <a:t>Cotraitant 1 :</a:t>
            </a:r>
          </a:p>
          <a:p>
            <a:pPr lvl="0"/>
            <a:r>
              <a:rPr lang="fr-FR" dirty="0">
                <a:latin typeface="Montserrat"/>
              </a:rPr>
              <a:t>Cotraitant 2 :</a:t>
            </a:r>
          </a:p>
          <a:p>
            <a:pPr lvl="0"/>
            <a:r>
              <a:rPr lang="fr-FR" dirty="0">
                <a:latin typeface="Montserrat"/>
              </a:rPr>
              <a:t>Cotraitant 3 :</a:t>
            </a:r>
          </a:p>
          <a:p>
            <a:pPr marL="0" indent="0">
              <a:buNone/>
            </a:pPr>
            <a:r>
              <a:rPr lang="fr-FR" dirty="0">
                <a:latin typeface="Montserrat"/>
              </a:rPr>
              <a:t>☐Le mandataire du groupement est la société :</a:t>
            </a:r>
          </a:p>
          <a:p>
            <a:pPr marL="0" indent="0">
              <a:buNone/>
            </a:pPr>
            <a:endParaRPr lang="fr-FR" dirty="0">
              <a:latin typeface="Montserrat"/>
            </a:endParaRPr>
          </a:p>
          <a:p>
            <a:pPr marL="0" lvl="0" indent="0">
              <a:buNone/>
            </a:pPr>
            <a:r>
              <a:rPr lang="fr-FR" dirty="0">
                <a:latin typeface="Montserrat"/>
              </a:rPr>
              <a:t>II) Le candidat appuie sa candidature à l’aide du/des sous–traitant(s) suivant(s) :</a:t>
            </a:r>
          </a:p>
          <a:p>
            <a:pPr marL="0" lvl="0" indent="0">
              <a:buNone/>
            </a:pPr>
            <a:r>
              <a:rPr lang="fr-FR" sz="2700" dirty="0">
                <a:solidFill>
                  <a:prstClr val="black"/>
                </a:solidFill>
                <a:latin typeface="Montserrat"/>
              </a:rPr>
              <a:t>− </a:t>
            </a:r>
            <a:r>
              <a:rPr lang="fr-FR" dirty="0">
                <a:latin typeface="Montserrat"/>
              </a:rPr>
              <a:t>Sous-traitant 1 :</a:t>
            </a:r>
          </a:p>
          <a:p>
            <a:pPr marL="0" indent="0">
              <a:buNone/>
            </a:pPr>
            <a:r>
              <a:rPr lang="fr-FR" dirty="0">
                <a:latin typeface="Montserrat"/>
              </a:rPr>
              <a:t>− Sous-traitant 2 :</a:t>
            </a:r>
          </a:p>
          <a:p>
            <a:pPr marL="0" indent="0">
              <a:buNone/>
            </a:pPr>
            <a:r>
              <a:rPr lang="fr-FR" dirty="0">
                <a:latin typeface="Montserrat"/>
              </a:rPr>
              <a:t>− Sous-traitant 3 :</a:t>
            </a:r>
          </a:p>
          <a:p>
            <a:pPr marL="0" indent="0">
              <a:buNone/>
            </a:pPr>
            <a:r>
              <a:rPr lang="fr-FR" dirty="0">
                <a:latin typeface="Montserrat"/>
              </a:rPr>
              <a:t> </a:t>
            </a:r>
          </a:p>
          <a:p>
            <a:pPr marL="0" lvl="0" indent="0">
              <a:buNone/>
            </a:pPr>
            <a:r>
              <a:rPr lang="fr-FR" dirty="0">
                <a:latin typeface="Montserrat"/>
              </a:rPr>
              <a:t>III) Les données de la fiche de synthèse sont celles de la société : </a:t>
            </a:r>
          </a:p>
          <a:p>
            <a:pPr marL="0" lvl="0" indent="0">
              <a:buNone/>
            </a:pPr>
            <a:r>
              <a:rPr lang="fr-FR" dirty="0">
                <a:latin typeface="Montserrat"/>
              </a:rPr>
              <a:t>Forme de la société : </a:t>
            </a:r>
          </a:p>
          <a:p>
            <a:pPr marL="0" lvl="0" indent="0">
              <a:buNone/>
            </a:pPr>
            <a:r>
              <a:rPr lang="fr-FR" dirty="0">
                <a:latin typeface="Montserrat"/>
              </a:rPr>
              <a:t>Capital social : 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84CAB79-EABD-4FCF-97B4-83C63BAB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3208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1ECD3E9-F763-46CD-9B33-30507AE63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3</a:t>
            </a:fld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67DF8C6-3E55-4221-ABE0-FFA6DB97BEAE}"/>
              </a:ext>
            </a:extLst>
          </p:cNvPr>
          <p:cNvSpPr txBox="1"/>
          <p:nvPr/>
        </p:nvSpPr>
        <p:spPr>
          <a:xfrm>
            <a:off x="641350" y="943704"/>
            <a:ext cx="7861300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500" b="1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Seront admises, les candidatures qui présentent les capacités professionnelles, techniques et financières ci-après : </a:t>
            </a:r>
            <a:endParaRPr lang="fr-FR" sz="1500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fr-FR" sz="1500" dirty="0"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Le Chiffre d’affaires du candidat ou du groupement doit être supérieur ou égal à 2 millions d’euros HT sur un des trois derniers exercices disponibles ;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fr-FR" sz="1500" dirty="0">
                <a:latin typeface="Montserrat" panose="00000500000000000000"/>
                <a:cs typeface="Arial" panose="020B0604020202020204" pitchFamily="34" charset="0"/>
              </a:rPr>
              <a:t>La qualification Qualibat n° 5281 Exploitation de réseaux de chaleur et de froid urbain - puissance inférieure à 6MW ou équivalent 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fr-FR" sz="1500" dirty="0">
                <a:latin typeface="Montserrat" panose="00000500000000000000"/>
                <a:cs typeface="Arial" panose="020B0604020202020204" pitchFamily="34" charset="0"/>
              </a:rPr>
              <a:t>La qualification Qualibat 5274 Exploitation d’installation de chauffage et de rafraîchissement avec garantie totale dans tout type de bâtiment supérieur à 1 000 m² ou équivalent 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sz="1500" dirty="0"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sz="1500" b="1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L’absence d’un de ces éléments conduit automatiquement à l’élimination de l’offre.</a:t>
            </a:r>
            <a:endParaRPr lang="fr-FR" sz="1500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0"/>
              </a:spcAft>
            </a:pPr>
            <a:r>
              <a:rPr lang="fr-FR" sz="1100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500" i="1" dirty="0">
                <a:solidFill>
                  <a:schemeClr val="accent1"/>
                </a:solidFill>
                <a:latin typeface="Montserrat" panose="00000500000000000000"/>
                <a:cs typeface="Arial" panose="020B0604020202020204" pitchFamily="34" charset="0"/>
              </a:rPr>
              <a:t>PS: Pour insérer un fichier au sein d’un diapositive, il faut aller dans l’onglet insertion puis sélectionner « Objet ».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sz="1100" dirty="0"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86528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6940F2-9A7B-4478-8694-FEF435AA1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4</a:t>
            </a:fld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CD2AD06-C941-4690-AA58-E694DE58D089}"/>
              </a:ext>
            </a:extLst>
          </p:cNvPr>
          <p:cNvSpPr txBox="1"/>
          <p:nvPr/>
        </p:nvSpPr>
        <p:spPr>
          <a:xfrm>
            <a:off x="736600" y="1696142"/>
            <a:ext cx="80518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fr-FR" sz="1500" dirty="0">
                <a:solidFill>
                  <a:prstClr val="black"/>
                </a:solidFill>
                <a:latin typeface="Montserrat" panose="00000500000000000000"/>
                <a:ea typeface="Times New Roman" panose="02020603050405020304" pitchFamily="18" charset="0"/>
                <a:cs typeface="Arial" panose="020B0604020202020204" pitchFamily="34" charset="0"/>
              </a:rPr>
              <a:t>Le Chiffre d’affaires du candidat ou du groupement doit être supérieur ou égal à 2 millions d’euros HT sur un des trois derniers exercices disponibles ; </a:t>
            </a:r>
          </a:p>
        </p:txBody>
      </p:sp>
      <p:graphicFrame>
        <p:nvGraphicFramePr>
          <p:cNvPr id="13" name="Tableau 12">
            <a:extLst>
              <a:ext uri="{FF2B5EF4-FFF2-40B4-BE49-F238E27FC236}">
                <a16:creationId xmlns:a16="http://schemas.microsoft.com/office/drawing/2014/main" id="{C2983EE0-A3C1-4875-B7BC-18194D8FD5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240948"/>
              </p:ext>
            </p:extLst>
          </p:nvPr>
        </p:nvGraphicFramePr>
        <p:xfrm>
          <a:off x="1079501" y="2669508"/>
          <a:ext cx="6819900" cy="1318292"/>
        </p:xfrm>
        <a:graphic>
          <a:graphicData uri="http://schemas.openxmlformats.org/drawingml/2006/table">
            <a:tbl>
              <a:tblPr/>
              <a:tblGrid>
                <a:gridCol w="2220917">
                  <a:extLst>
                    <a:ext uri="{9D8B030D-6E8A-4147-A177-3AD203B41FA5}">
                      <a16:colId xmlns:a16="http://schemas.microsoft.com/office/drawing/2014/main" val="3909641243"/>
                    </a:ext>
                  </a:extLst>
                </a:gridCol>
                <a:gridCol w="2220917">
                  <a:extLst>
                    <a:ext uri="{9D8B030D-6E8A-4147-A177-3AD203B41FA5}">
                      <a16:colId xmlns:a16="http://schemas.microsoft.com/office/drawing/2014/main" val="235371935"/>
                    </a:ext>
                  </a:extLst>
                </a:gridCol>
                <a:gridCol w="2378066">
                  <a:extLst>
                    <a:ext uri="{9D8B030D-6E8A-4147-A177-3AD203B41FA5}">
                      <a16:colId xmlns:a16="http://schemas.microsoft.com/office/drawing/2014/main" val="58986031"/>
                    </a:ext>
                  </a:extLst>
                </a:gridCol>
              </a:tblGrid>
              <a:tr h="35556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000" dirty="0">
                          <a:effectLst/>
                          <a:latin typeface="Montserrat" panose="0000050000000000000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Chiffre d'affaires global</a:t>
                      </a:r>
                      <a:endParaRPr lang="fr-FR" sz="1100" dirty="0">
                        <a:effectLst/>
                        <a:latin typeface="Montserrat" panose="0000050000000000000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2720270"/>
                  </a:ext>
                </a:extLst>
              </a:tr>
              <a:tr h="3911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2022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Montserrat" panose="0000050000000000000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Montserrat" panose="0000050000000000000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06672"/>
                  </a:ext>
                </a:extLst>
              </a:tr>
              <a:tr h="5715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Montserrat" panose="0000050000000000000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1100" dirty="0">
                          <a:effectLst/>
                          <a:latin typeface="Montserrat" panose="0000050000000000000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263089"/>
                  </a:ext>
                </a:extLst>
              </a:tr>
            </a:tbl>
          </a:graphicData>
        </a:graphic>
      </p:graphicFrame>
      <p:sp>
        <p:nvSpPr>
          <p:cNvPr id="15" name="ZoneTexte 14">
            <a:extLst>
              <a:ext uri="{FF2B5EF4-FFF2-40B4-BE49-F238E27FC236}">
                <a16:creationId xmlns:a16="http://schemas.microsoft.com/office/drawing/2014/main" id="{8994A027-080E-48A8-B41A-A40A80070DDE}"/>
              </a:ext>
            </a:extLst>
          </p:cNvPr>
          <p:cNvSpPr txBox="1"/>
          <p:nvPr/>
        </p:nvSpPr>
        <p:spPr>
          <a:xfrm>
            <a:off x="987425" y="546100"/>
            <a:ext cx="70040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rgbClr val="FF0000"/>
                </a:solidFill>
                <a:latin typeface="Montserrat" panose="00000500000000000000"/>
              </a:rPr>
              <a:t>CA</a:t>
            </a:r>
          </a:p>
        </p:txBody>
      </p:sp>
    </p:spTree>
    <p:extLst>
      <p:ext uri="{BB962C8B-B14F-4D97-AF65-F5344CB8AC3E}">
        <p14:creationId xmlns:p14="http://schemas.microsoft.com/office/powerpoint/2010/main" val="75896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19F9836-965B-4303-8746-62E0B3275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5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89321C0-A9AB-4669-9406-3BBC56DB88C0}"/>
              </a:ext>
            </a:extLst>
          </p:cNvPr>
          <p:cNvSpPr txBox="1">
            <a:spLocks/>
          </p:cNvSpPr>
          <p:nvPr/>
        </p:nvSpPr>
        <p:spPr>
          <a:xfrm>
            <a:off x="0" y="521646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15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b="1" dirty="0">
                <a:solidFill>
                  <a:srgbClr val="FF0000"/>
                </a:solidFill>
                <a:latin typeface="Montserrat" pitchFamily="50" charset="0"/>
              </a:rPr>
              <a:t>Qualibat n° 5281 Exploitation de réseaux de chaleur et de froid urbain - puissance inférieure à 6MW ou équivalent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0781F3-7FA3-40FA-BA83-B976DB8904E3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i="1" dirty="0">
                <a:solidFill>
                  <a:schemeClr val="accent1"/>
                </a:solidFill>
                <a:latin typeface="Montserrat" panose="00000500000000000000"/>
                <a:cs typeface="Arial" panose="020B0604020202020204" pitchFamily="34" charset="0"/>
              </a:rPr>
              <a:t>PS: Pour insérer un fichier au sein d’un diapositive, il faut aller dans l’onglet insertion puis sélectionner « Objet ».</a:t>
            </a:r>
          </a:p>
        </p:txBody>
      </p:sp>
    </p:spTree>
    <p:extLst>
      <p:ext uri="{BB962C8B-B14F-4D97-AF65-F5344CB8AC3E}">
        <p14:creationId xmlns:p14="http://schemas.microsoft.com/office/powerpoint/2010/main" val="934534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19F9836-965B-4303-8746-62E0B3275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6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89321C0-A9AB-4669-9406-3BBC56DB88C0}"/>
              </a:ext>
            </a:extLst>
          </p:cNvPr>
          <p:cNvSpPr txBox="1">
            <a:spLocks/>
          </p:cNvSpPr>
          <p:nvPr/>
        </p:nvSpPr>
        <p:spPr>
          <a:xfrm>
            <a:off x="0" y="521646"/>
            <a:ext cx="9144000" cy="36512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15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2000" b="1" dirty="0">
                <a:solidFill>
                  <a:srgbClr val="FF0000"/>
                </a:solidFill>
                <a:latin typeface="Montserrat" pitchFamily="50" charset="0"/>
              </a:rPr>
              <a:t>La qualification Qualibat 5274 Exploitation d’installation de chauffage et de rafraîchissement avec garantie totale dans tout type de bâtiment supérieur à 1 000 m² ou équivalent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90781F3-7FA3-40FA-BA83-B976DB8904E3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i="1" dirty="0">
                <a:solidFill>
                  <a:schemeClr val="accent1"/>
                </a:solidFill>
                <a:latin typeface="Montserrat" panose="00000500000000000000"/>
                <a:cs typeface="Arial" panose="020B0604020202020204" pitchFamily="34" charset="0"/>
              </a:rPr>
              <a:t>PS: Pour insérer un fichier au sein d’un diapositive, il faut aller dans l’onglet insertion puis sélectionner « Objet ».</a:t>
            </a:r>
          </a:p>
        </p:txBody>
      </p:sp>
    </p:spTree>
    <p:extLst>
      <p:ext uri="{BB962C8B-B14F-4D97-AF65-F5344CB8AC3E}">
        <p14:creationId xmlns:p14="http://schemas.microsoft.com/office/powerpoint/2010/main" val="1280857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F9710F8-7170-42C0-B42A-43DA29228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7</a:t>
            </a:fld>
            <a:endParaRPr lang="fr-FR" dirty="0"/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6AF86F94-C87B-41E6-9196-4B96065BC732}"/>
              </a:ext>
            </a:extLst>
          </p:cNvPr>
          <p:cNvSpPr txBox="1">
            <a:spLocks/>
          </p:cNvSpPr>
          <p:nvPr/>
        </p:nvSpPr>
        <p:spPr>
          <a:xfrm>
            <a:off x="0" y="521646"/>
            <a:ext cx="9144000" cy="9686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0" hangingPunct="1">
              <a:lnSpc>
                <a:spcPct val="115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800" b="1" dirty="0">
                <a:solidFill>
                  <a:srgbClr val="002060"/>
                </a:solidFill>
                <a:latin typeface="Montserrat" panose="00000500000000000000" pitchFamily="50" charset="0"/>
              </a:rPr>
              <a:t>Marché de maintenance et de conduite des installations de Génie Climatique, désenfumage, plomberie, sanitaire, air comprimé du site Richelieu et ses annexes de la Bibliothèque nationale de France</a:t>
            </a:r>
            <a:endParaRPr lang="fr-FR" sz="1600" dirty="0">
              <a:latin typeface="Montserrat" pitchFamily="50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F242EBC-4B64-4EC5-B094-2D410BE4E9C2}"/>
              </a:ext>
            </a:extLst>
          </p:cNvPr>
          <p:cNvSpPr txBox="1"/>
          <p:nvPr/>
        </p:nvSpPr>
        <p:spPr>
          <a:xfrm>
            <a:off x="801188" y="1969508"/>
            <a:ext cx="7541623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Seront admises, les candidatures qui présentent les capacités professionnelles, techniques et financières ci-après : </a:t>
            </a:r>
            <a:endParaRPr lang="fr-FR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r-FR" dirty="0">
                <a:latin typeface="Montserrat" panose="000005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Le Chiffre d’affaires du candidat ou du groupement doit être supérieur ou égal à 2 millions d’euros HT sur un des trois derniers exercices disponibles ; </a:t>
            </a:r>
            <a:endParaRPr lang="fr-FR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r-FR" dirty="0">
                <a:latin typeface="Montserrat" panose="000005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La qualification Qualibat n° 5281 Exploitation de réseaux de chaleur et de froid urbain - puissance inférieure à 6MW ou équivalent </a:t>
            </a:r>
            <a:endParaRPr lang="fr-FR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fr-FR" dirty="0">
                <a:latin typeface="Montserrat" panose="000005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La qualification Qualibat 5274 Exploitation d’installation de chauffage et de rafraîchissement avec garantie totale dans tout type de bâtiment supérieur à 1 000 m² ou équivalent </a:t>
            </a:r>
            <a:endParaRPr lang="fr-FR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fr-FR" b="1" dirty="0">
                <a:solidFill>
                  <a:srgbClr val="FF0000"/>
                </a:solidFill>
                <a:latin typeface="Montserrat" panose="00000500000000000000"/>
                <a:ea typeface="Times New Roman" panose="02020603050405020304" pitchFamily="18" charset="0"/>
                <a:cs typeface="Times New Roman" panose="02020603050405020304" pitchFamily="18" charset="0"/>
              </a:rPr>
              <a:t>L’absence d’un de ces éléments conduit automatiquement à l’élimination de l’offre.</a:t>
            </a:r>
            <a:endParaRPr lang="fr-FR" dirty="0">
              <a:latin typeface="Montserrat" panose="0000050000000000000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83605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>
            <a:extLst>
              <a:ext uri="{FF2B5EF4-FFF2-40B4-BE49-F238E27FC236}">
                <a16:creationId xmlns:a16="http://schemas.microsoft.com/office/drawing/2014/main" id="{22243A4B-8CD2-42D3-AB90-3E0769579166}"/>
              </a:ext>
            </a:extLst>
          </p:cNvPr>
          <p:cNvSpPr txBox="1">
            <a:spLocks/>
          </p:cNvSpPr>
          <p:nvPr/>
        </p:nvSpPr>
        <p:spPr>
          <a:xfrm>
            <a:off x="0" y="521646"/>
            <a:ext cx="9144000" cy="96866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914400" rtl="0" eaLnBrk="1" latinLnBrk="0" hangingPunct="1">
              <a:lnSpc>
                <a:spcPct val="115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1800" b="1" dirty="0">
                <a:solidFill>
                  <a:srgbClr val="002060"/>
                </a:solidFill>
                <a:latin typeface="Montserrat" panose="00000500000000000000" pitchFamily="50" charset="0"/>
              </a:rPr>
              <a:t>Marché de maintenance et de conduite des installations de Génie Climatique, désenfumage, plomberie, sanitaire, air comprimé du site Richelieu et ses annexes de la Bibliothèque nationale de France</a:t>
            </a:r>
            <a:endParaRPr lang="fr-FR" sz="1600" dirty="0">
              <a:latin typeface="Montserrat" pitchFamily="50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1FE22D8-E96D-40AE-BDAD-C64BC9C0643D}"/>
              </a:ext>
            </a:extLst>
          </p:cNvPr>
          <p:cNvSpPr txBox="1"/>
          <p:nvPr/>
        </p:nvSpPr>
        <p:spPr>
          <a:xfrm>
            <a:off x="369115" y="1490315"/>
            <a:ext cx="840576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>
              <a:latin typeface="Montserrat" panose="00000500000000000000"/>
            </a:endParaRPr>
          </a:p>
          <a:p>
            <a:r>
              <a:rPr lang="fr-FR" dirty="0">
                <a:latin typeface="Montserrat" panose="00000500000000000000"/>
              </a:rPr>
              <a:t>L’analyse d’une partie de votre candidature sera effectuée sur la base des références et du matériel demandé. </a:t>
            </a:r>
          </a:p>
          <a:p>
            <a:r>
              <a:rPr lang="fr-FR" b="1" u="sng" cap="small" dirty="0">
                <a:latin typeface="Montserrat" panose="00000500000000000000"/>
              </a:rPr>
              <a:t>Modalités d’analyse des références et du matériel technique </a:t>
            </a:r>
          </a:p>
          <a:p>
            <a:endParaRPr lang="fr-FR" dirty="0">
              <a:latin typeface="Montserrat" panose="00000500000000000000"/>
            </a:endParaRPr>
          </a:p>
          <a:p>
            <a:r>
              <a:rPr lang="fr-FR" dirty="0">
                <a:latin typeface="Montserrat" panose="00000500000000000000"/>
              </a:rPr>
              <a:t>L’absence de ces éléments n’entraine pas l’exclusion de votre offre à la procédure de passation mais sont des gages de votre sérieux,  </a:t>
            </a:r>
          </a:p>
          <a:p>
            <a:endParaRPr lang="fr-FR" dirty="0">
              <a:latin typeface="Montserrat" panose="00000500000000000000"/>
            </a:endParaRPr>
          </a:p>
          <a:p>
            <a:r>
              <a:rPr lang="fr-FR" dirty="0">
                <a:solidFill>
                  <a:srgbClr val="FF0000"/>
                </a:solidFill>
                <a:latin typeface="Montserrat" panose="00000500000000000000"/>
              </a:rPr>
              <a:t>Chaque soumissionnaire est tenu de nous soumettre à minima 2 références et au maximum 4 références. </a:t>
            </a:r>
            <a:r>
              <a:rPr lang="fr-FR" dirty="0">
                <a:latin typeface="Montserrat" panose="00000500000000000000"/>
              </a:rPr>
              <a:t>Dans l’hypothèse, où celui-ci nous remet un nombre de références supérieurs au nombre ci-dessus, à savoir 4, seules les 4 premières feront l’objet d’une analyse. 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43567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FD84B0-CE09-4928-B124-DDAEB95A9F9F}" type="slidenum">
              <a:rPr lang="fr-FR" smtClean="0"/>
              <a:t>9</a:t>
            </a:fld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364365" y="665319"/>
            <a:ext cx="8312091" cy="3731791"/>
          </a:xfrm>
          <a:prstGeom prst="rect">
            <a:avLst/>
          </a:prstGeom>
          <a:solidFill>
            <a:srgbClr val="F2F8EE"/>
          </a:solidFill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Références en maintenance et de conduite des installations de Génie Climatique, désenfumage, plomberie, sanitaire, air comprimé </a:t>
            </a:r>
          </a:p>
          <a:p>
            <a:r>
              <a:rPr lang="fr-FR" sz="1200" dirty="0">
                <a:solidFill>
                  <a:srgbClr val="000000"/>
                </a:solidFill>
                <a:latin typeface="Montserrat" panose="00000500000000000000" pitchFamily="50" charset="0"/>
              </a:rPr>
              <a:t> </a:t>
            </a:r>
            <a:r>
              <a:rPr lang="fr-FR" sz="1050" dirty="0">
                <a:solidFill>
                  <a:srgbClr val="000000"/>
                </a:solidFill>
                <a:latin typeface="Montserrat" panose="00000500000000000000" pitchFamily="50" charset="0"/>
              </a:rPr>
              <a:t>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</a:p>
          <a:p>
            <a:endParaRPr lang="fr-FR" sz="1050" b="1" dirty="0">
              <a:solidFill>
                <a:srgbClr val="000000"/>
              </a:solidFill>
              <a:latin typeface="Montserrat" panose="00000500000000000000" pitchFamily="50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50" dirty="0">
                <a:latin typeface="Montserrat" panose="00000500000000000000" pitchFamily="50" charset="0"/>
              </a:rPr>
              <a:t>Objet de l’opération – Ville – Département     </a:t>
            </a: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Description du projet ( deux phrases) : </a:t>
            </a:r>
            <a:r>
              <a:rPr lang="fr-FR" sz="11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endParaRPr lang="fr-FR" sz="1100" i="1" dirty="0">
              <a:latin typeface="Montserrat" panose="00000500000000000000" pitchFamily="50" charset="0"/>
            </a:endParaRPr>
          </a:p>
          <a:p>
            <a:r>
              <a:rPr lang="fr-FR" sz="1050" b="1" dirty="0">
                <a:latin typeface="Montserrat" panose="00000500000000000000" pitchFamily="50" charset="0"/>
              </a:rPr>
              <a:t>Surface en m²:  </a:t>
            </a:r>
            <a:r>
              <a:rPr lang="fr-FR" sz="1050" b="1" i="1" dirty="0">
                <a:latin typeface="Montserrat" panose="00000500000000000000" pitchFamily="50" charset="0"/>
              </a:rPr>
              <a:t>Nombre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dirty="0">
                <a:latin typeface="Montserrat" panose="00000500000000000000" pitchFamily="50" charset="0"/>
              </a:rPr>
              <a:t>Coût de la maintenance € HT  :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dirty="0">
              <a:latin typeface="Montserrat" panose="00000500000000000000" pitchFamily="50" charset="0"/>
            </a:endParaRPr>
          </a:p>
          <a:p>
            <a:r>
              <a:rPr lang="fr-FR" sz="1050" i="1" dirty="0">
                <a:latin typeface="Montserrat" panose="00000500000000000000" pitchFamily="50" charset="0"/>
              </a:rPr>
              <a:t>Délais de réalisation (Début et fin)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 </a:t>
            </a:r>
            <a:endParaRPr lang="fr-FR" sz="1050" i="1" dirty="0">
              <a:latin typeface="Montserrat" panose="00000500000000000000" pitchFamily="50" charset="0"/>
            </a:endParaRPr>
          </a:p>
          <a:p>
            <a:endParaRPr lang="fr-FR" sz="105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</a:endParaRPr>
          </a:p>
          <a:p>
            <a:r>
              <a:rPr lang="fr-FR" sz="1100" i="1" dirty="0">
                <a:latin typeface="Montserrat" panose="00000500000000000000" pitchFamily="50" charset="0"/>
              </a:rPr>
              <a:t>Nature de la maintenance : </a:t>
            </a:r>
          </a:p>
          <a:p>
            <a:pPr lvl="0"/>
            <a:r>
              <a:rPr lang="fr-FR" sz="1050" b="1" i="1" dirty="0">
                <a:latin typeface="Montserrat" panose="00000500000000000000" pitchFamily="50" charset="0"/>
              </a:rPr>
              <a:t>-    </a:t>
            </a:r>
            <a:r>
              <a:rPr lang="fr-FR" sz="1050" dirty="0">
                <a:solidFill>
                  <a:prstClr val="black"/>
                </a:solidFill>
              </a:rPr>
              <a:t>Organisation de la maintenance sur sites occupés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       </a:t>
            </a:r>
            <a:endParaRPr lang="fr-FR" sz="1050" b="1" i="1" dirty="0">
              <a:solidFill>
                <a:prstClr val="black"/>
              </a:solidFill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simultanée de plusieurs types ERP (S, L, M, N, Y)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r>
              <a:rPr lang="fr-FR" sz="1050" b="1" i="1" dirty="0">
                <a:solidFill>
                  <a:prstClr val="black"/>
                </a:solidFill>
                <a:highlight>
                  <a:srgbClr val="FFFF00"/>
                </a:highlight>
                <a:latin typeface="Montserrat" panose="00000500000000000000" pitchFamily="50" charset="0"/>
              </a:rPr>
              <a:t> 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prioriser les interventions selon l’activité du public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Procédures d’intervention en cas de fuite fluide  en ERP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Connaissance des principes de désenfumage naturel/mécanique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  <a:latin typeface="Montserrat" panose="00000500000000000000" pitchFamily="50" charset="0"/>
              </a:rPr>
              <a:t>Intervention en coordination avec le SSI                                                  		</a:t>
            </a:r>
            <a:r>
              <a:rPr lang="fr-FR" sz="1050" b="1" dirty="0">
                <a:solidFill>
                  <a:prstClr val="black"/>
                </a:solidFill>
                <a:latin typeface="Montserrat" panose="00000500000000000000" pitchFamily="50" charset="0"/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Gestion des pannes impactant le confort du public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dirty="0">
              <a:solidFill>
                <a:prstClr val="black"/>
              </a:solidFill>
              <a:highlight>
                <a:srgbClr val="FFFF00"/>
              </a:highlight>
              <a:latin typeface="Montserrat" panose="00000500000000000000" pitchFamily="50" charset="0"/>
            </a:endParaRP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Capacité à diagnostiquer une dérive de fonctionnement via la GTC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</a:p>
          <a:p>
            <a:pPr marL="171450" lvl="0" indent="-171450">
              <a:buFontTx/>
              <a:buChar char="-"/>
            </a:pPr>
            <a:r>
              <a:rPr lang="fr-FR" sz="1050" dirty="0">
                <a:solidFill>
                  <a:prstClr val="black"/>
                </a:solidFill>
              </a:rPr>
              <a:t>Maîtrise des nuisances (bruit, poussières, odeurs)                                 		</a:t>
            </a:r>
            <a:r>
              <a:rPr lang="fr-FR" sz="1050" b="1" dirty="0">
                <a:solidFill>
                  <a:prstClr val="black"/>
                </a:solidFill>
              </a:rPr>
              <a:t>oui/non</a:t>
            </a:r>
            <a:endParaRPr lang="fr-FR" sz="1050" b="1" i="1" dirty="0">
              <a:latin typeface="Montserrat" panose="00000500000000000000" pitchFamily="50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364365" y="155028"/>
            <a:ext cx="489561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Candidat :  </a:t>
            </a:r>
            <a:r>
              <a:rPr lang="fr-FR" sz="105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</a:rPr>
              <a:t>à remplir par le candidat</a:t>
            </a:r>
            <a:endParaRPr lang="fr-FR" b="1" i="1" dirty="0">
              <a:latin typeface="Montserrat" panose="00000500000000000000" pitchFamily="50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93B0289-3950-41CE-A65C-923E98BD179D}"/>
              </a:ext>
            </a:extLst>
          </p:cNvPr>
          <p:cNvSpPr/>
          <p:nvPr/>
        </p:nvSpPr>
        <p:spPr>
          <a:xfrm>
            <a:off x="364364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6B7EFC-4CFA-416C-B0BE-5EB3F5D5D25E}"/>
              </a:ext>
            </a:extLst>
          </p:cNvPr>
          <p:cNvSpPr/>
          <p:nvPr/>
        </p:nvSpPr>
        <p:spPr>
          <a:xfrm>
            <a:off x="5394122" y="4538069"/>
            <a:ext cx="3542080" cy="1764669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Text Box 23">
            <a:extLst>
              <a:ext uri="{FF2B5EF4-FFF2-40B4-BE49-F238E27FC236}">
                <a16:creationId xmlns:a16="http://schemas.microsoft.com/office/drawing/2014/main" id="{A2305B8E-2C84-4509-BAD2-9CC0736966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972" y="4787533"/>
            <a:ext cx="2904864" cy="953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Illustration(s) au choix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(maximum 2 dans le cadre)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Opération de moins de 5 ans</a:t>
            </a:r>
            <a:endParaRPr lang="fr-FR" altLang="fr-FR" sz="1000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3" name="Text Box 23">
            <a:extLst>
              <a:ext uri="{FF2B5EF4-FFF2-40B4-BE49-F238E27FC236}">
                <a16:creationId xmlns:a16="http://schemas.microsoft.com/office/drawing/2014/main" id="{DC680F05-BBE7-4838-ADBC-11BD6CEAAF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730" y="4787533"/>
            <a:ext cx="2904864" cy="141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06021" tIns="53010" rIns="106021" bIns="53010" anchor="ctr">
            <a:spAutoFit/>
          </a:bodyPr>
          <a:lstStyle>
            <a:lvl1pPr defTabSz="1060450" eaLnBrk="0" hangingPunct="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1060450" eaLnBrk="0" hangingPunct="0">
              <a:spcBef>
                <a:spcPct val="20000"/>
              </a:spcBef>
              <a:buChar char="–"/>
              <a:defRPr sz="3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1060450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1060450" eaLnBrk="0" hangingPunct="0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1060450" eaLnBrk="0" hangingPunct="0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10604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Contact du référent client :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Coordonnées téléphoniques: </a:t>
            </a:r>
          </a:p>
          <a:p>
            <a:pPr algn="ctr">
              <a:spcBef>
                <a:spcPct val="50000"/>
              </a:spcBef>
              <a:buNone/>
            </a:pPr>
            <a:r>
              <a:rPr lang="fr-FR" altLang="fr-FR" sz="1000" i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50" charset="0"/>
                <a:ea typeface="Calibri" pitchFamily="34" charset="0"/>
                <a:cs typeface="Calibri" pitchFamily="34" charset="0"/>
              </a:rPr>
              <a:t>Mail : </a:t>
            </a: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rgbClr val="002060"/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  <a:p>
            <a:pPr algn="ctr">
              <a:spcBef>
                <a:spcPct val="50000"/>
              </a:spcBef>
              <a:buFont typeface="Wingdings" pitchFamily="2" charset="2"/>
              <a:buNone/>
            </a:pPr>
            <a:endParaRPr lang="fr-FR" altLang="fr-FR" sz="1000" i="1" dirty="0">
              <a:solidFill>
                <a:schemeClr val="bg1">
                  <a:lumMod val="50000"/>
                </a:schemeClr>
              </a:solidFill>
              <a:latin typeface="Montserrat" panose="00000500000000000000" pitchFamily="50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5AFFBA1-2C7D-4C8D-A319-131D96A5532A}"/>
              </a:ext>
            </a:extLst>
          </p:cNvPr>
          <p:cNvSpPr txBox="1"/>
          <p:nvPr/>
        </p:nvSpPr>
        <p:spPr>
          <a:xfrm>
            <a:off x="6971251" y="155028"/>
            <a:ext cx="170520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b="1" i="1" dirty="0">
                <a:latin typeface="Montserrat" panose="00000500000000000000" pitchFamily="50" charset="0"/>
              </a:rPr>
              <a:t>Référence n°1</a:t>
            </a:r>
          </a:p>
        </p:txBody>
      </p:sp>
    </p:spTree>
    <p:extLst>
      <p:ext uri="{BB962C8B-B14F-4D97-AF65-F5344CB8AC3E}">
        <p14:creationId xmlns:p14="http://schemas.microsoft.com/office/powerpoint/2010/main" val="20421035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2591</TotalTime>
  <Words>1946</Words>
  <Application>Microsoft Office PowerPoint</Application>
  <PresentationFormat>Affichage à l'écran (4:3)</PresentationFormat>
  <Paragraphs>221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Montserrat</vt:lpstr>
      <vt:lpstr>Times New Roman</vt:lpstr>
      <vt:lpstr>Wingdings</vt:lpstr>
      <vt:lpstr>Thème Office</vt:lpstr>
      <vt:lpstr>Présentation PowerPoint</vt:lpstr>
      <vt:lpstr>Fiche de synthèse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Mairie de Paris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Duperche, Chloé</dc:creator>
  <cp:lastModifiedBy>Nathan HEBERT</cp:lastModifiedBy>
  <cp:revision>233</cp:revision>
  <dcterms:created xsi:type="dcterms:W3CDTF">2023-09-28T08:49:29Z</dcterms:created>
  <dcterms:modified xsi:type="dcterms:W3CDTF">2026-02-19T09:38:22Z</dcterms:modified>
</cp:coreProperties>
</file>