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6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4" r:id="rId21"/>
    <p:sldId id="296" r:id="rId22"/>
    <p:sldId id="298" r:id="rId23"/>
    <p:sldId id="300" r:id="rId24"/>
    <p:sldId id="302" r:id="rId25"/>
    <p:sldId id="304" r:id="rId26"/>
    <p:sldId id="306" r:id="rId27"/>
    <p:sldId id="308" r:id="rId28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/>
    <p:restoredTop sz="0"/>
  </p:normalViewPr>
  <p:slideViewPr>
    <p:cSldViewPr>
      <p:cViewPr varScale="1">
        <p:scale>
          <a:sx n="86" d="100"/>
          <a:sy n="86" d="100"/>
        </p:scale>
        <p:origin x="133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59910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strRef>
              <c:f>Sheet1!$A$1:$A$4</c:f>
              <c:strCache>
                <c:ptCount val="4"/>
                <c:pt idx="0">
                  <c:v>FER</c:v>
                </c:pt>
                <c:pt idx="1">
                  <c:v>AIR</c:v>
                </c:pt>
                <c:pt idx="2">
                  <c:v>HOTEL</c:v>
                </c:pt>
                <c:pt idx="3">
                  <c:v>LOC. VOITURES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59910</c:v>
                </c:pt>
                <c:pt idx="1">
                  <c:v>208606</c:v>
                </c:pt>
                <c:pt idx="2">
                  <c:v>69708</c:v>
                </c:pt>
                <c:pt idx="3">
                  <c:v>103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46F2-4D7B-8E11-EC77A7B2AC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78927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strRef>
              <c:f>Sheet1!$A$1:$A$4</c:f>
              <c:strCache>
                <c:ptCount val="4"/>
                <c:pt idx="0">
                  <c:v>FER</c:v>
                </c:pt>
                <c:pt idx="1">
                  <c:v>AIR</c:v>
                </c:pt>
                <c:pt idx="2">
                  <c:v>HOTEL</c:v>
                </c:pt>
                <c:pt idx="3">
                  <c:v>LOC. VOITURES</c:v>
                </c:pt>
              </c:strCache>
            </c:strRef>
          </c:cat>
          <c:val>
            <c:numRef>
              <c:f>Sheet1!$C$1:$C$4</c:f>
              <c:numCache>
                <c:formatCode>General</c:formatCode>
                <c:ptCount val="4"/>
                <c:pt idx="0">
                  <c:v>78927</c:v>
                </c:pt>
                <c:pt idx="1">
                  <c:v>233721</c:v>
                </c:pt>
                <c:pt idx="2">
                  <c:v>67135</c:v>
                </c:pt>
                <c:pt idx="3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46F2-4D7B-8E11-EC77A7B2A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8828836"/>
        <c:axId val="142147193"/>
      </c:barChart>
      <c:catAx>
        <c:axId val="188288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42147193"/>
        <c:crosses val="autoZero"/>
        <c:auto val="0"/>
        <c:lblAlgn val="ctr"/>
        <c:lblOffset val="100"/>
        <c:noMultiLvlLbl val="0"/>
      </c:catAx>
      <c:valAx>
        <c:axId val="142147193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8828836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24304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24304</c:v>
                </c:pt>
                <c:pt idx="1">
                  <c:v>20988</c:v>
                </c:pt>
                <c:pt idx="2">
                  <c:v>14787</c:v>
                </c:pt>
                <c:pt idx="3">
                  <c:v>14324</c:v>
                </c:pt>
                <c:pt idx="4">
                  <c:v>13222</c:v>
                </c:pt>
                <c:pt idx="5">
                  <c:v>6496</c:v>
                </c:pt>
                <c:pt idx="6">
                  <c:v>6209</c:v>
                </c:pt>
                <c:pt idx="7">
                  <c:v>5375</c:v>
                </c:pt>
                <c:pt idx="8">
                  <c:v>5210</c:v>
                </c:pt>
                <c:pt idx="9">
                  <c:v>4848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7D5D-497C-BABF-A721E35233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38769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38769</c:v>
                </c:pt>
                <c:pt idx="1">
                  <c:v>3706</c:v>
                </c:pt>
                <c:pt idx="2">
                  <c:v>17044</c:v>
                </c:pt>
                <c:pt idx="3">
                  <c:v>9679</c:v>
                </c:pt>
                <c:pt idx="4">
                  <c:v>17114</c:v>
                </c:pt>
                <c:pt idx="5">
                  <c:v>10611</c:v>
                </c:pt>
                <c:pt idx="6">
                  <c:v>8977</c:v>
                </c:pt>
                <c:pt idx="7">
                  <c:v>6490</c:v>
                </c:pt>
                <c:pt idx="8">
                  <c:v>3923</c:v>
                </c:pt>
                <c:pt idx="9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7D5D-497C-BABF-A721E35233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2069255256"/>
        <c:axId val="829577530"/>
      </c:barChart>
      <c:catAx>
        <c:axId val="2069255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829577530"/>
        <c:crosses val="autoZero"/>
        <c:auto val="0"/>
        <c:lblAlgn val="ctr"/>
        <c:lblOffset val="100"/>
        <c:noMultiLvlLbl val="0"/>
      </c:catAx>
      <c:valAx>
        <c:axId val="829577530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2069255256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Anticipation</a:t>
            </a:r>
          </a:p>
        </c:rich>
      </c:tx>
      <c:overlay val="1"/>
    </c:title>
    <c:autoTitleDeleted val="0"/>
    <c:plotArea>
      <c:layout/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0F436C"/>
              </a:solidFill>
            </c:spPr>
            <c:extLst>
              <c:ext xmlns:c16="http://schemas.microsoft.com/office/drawing/2014/chart" uri="{C3380CC4-5D6E-409C-BE32-E72D297353CC}">
                <c16:uniqueId val="{00000001-5EAA-45E0-A08A-102FA8AA9F5D}"/>
              </c:ext>
            </c:extLst>
          </c:dPt>
          <c:dPt>
            <c:idx val="1"/>
            <c:bubble3D val="0"/>
            <c:spPr>
              <a:solidFill>
                <a:srgbClr val="C9A774"/>
              </a:solidFill>
            </c:spPr>
            <c:extLst>
              <c:ext xmlns:c16="http://schemas.microsoft.com/office/drawing/2014/chart" uri="{C3380CC4-5D6E-409C-BE32-E72D297353CC}">
                <c16:uniqueId val="{00000003-5EAA-45E0-A08A-102FA8AA9F5D}"/>
              </c:ext>
            </c:extLst>
          </c:dPt>
          <c:dPt>
            <c:idx val="2"/>
            <c:bubble3D val="0"/>
            <c:spPr>
              <a:solidFill>
                <a:srgbClr val="F2F2F2"/>
              </a:solidFill>
            </c:spPr>
            <c:extLst>
              <c:ext xmlns:c16="http://schemas.microsoft.com/office/drawing/2014/chart" uri="{C3380CC4-5D6E-409C-BE32-E72D297353CC}">
                <c16:uniqueId val="{00000005-5EAA-45E0-A08A-102FA8AA9F5D}"/>
              </c:ext>
            </c:extLst>
          </c:dPt>
          <c:dPt>
            <c:idx val="3"/>
            <c:bubble3D val="0"/>
            <c:spPr>
              <a:solidFill>
                <a:srgbClr val="BFBFBF"/>
              </a:solidFill>
            </c:spPr>
            <c:extLst>
              <c:ext xmlns:c16="http://schemas.microsoft.com/office/drawing/2014/chart" uri="{C3380CC4-5D6E-409C-BE32-E72D297353CC}">
                <c16:uniqueId val="{00000007-5EAA-45E0-A08A-102FA8AA9F5D}"/>
              </c:ext>
            </c:extLst>
          </c:dPt>
          <c:dPt>
            <c:idx val="4"/>
            <c:bubble3D val="0"/>
            <c:spPr>
              <a:solidFill>
                <a:srgbClr val="A6A6A6"/>
              </a:solidFill>
            </c:spPr>
            <c:extLst>
              <c:ext xmlns:c16="http://schemas.microsoft.com/office/drawing/2014/chart" uri="{C3380CC4-5D6E-409C-BE32-E72D297353CC}">
                <c16:uniqueId val="{00000009-5EAA-45E0-A08A-102FA8AA9F5D}"/>
              </c:ext>
            </c:extLst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AA-45E0-A08A-102FA8AA9F5D}"/>
                </c:ext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AA-45E0-A08A-102FA8AA9F5D}"/>
                </c:ext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AA-45E0-A08A-102FA8AA9F5D}"/>
                </c:ext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AA-45E0-A08A-102FA8AA9F5D}"/>
                </c:ext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EAA-45E0-A08A-102FA8AA9F5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<c:ext xmlns:c15="http://schemas.microsoft.com/office/drawing/2012/chart" uri="{CE6537A1-D6FC-4f65-9D91-7224C49458BB}"/>
            </c:extLst>
          </c:dLbls>
          <c:cat>
            <c:strRef>
              <c:f>Sheet1!$A$1:$A$5</c:f>
              <c:strCache>
                <c:ptCount val="5"/>
                <c:pt idx="0">
                  <c:v>0-3 jours</c:v>
                </c:pt>
                <c:pt idx="1">
                  <c:v>4-7 jours</c:v>
                </c:pt>
                <c:pt idx="2">
                  <c:v>8-14 jours</c:v>
                </c:pt>
                <c:pt idx="3">
                  <c:v>15-20 jours</c:v>
                </c:pt>
                <c:pt idx="4">
                  <c:v>+ 20 jours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10</c:v>
                </c:pt>
                <c:pt idx="3">
                  <c:v>8</c:v>
                </c:pt>
                <c:pt idx="4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EAA-45E0-A08A-102FA8AA9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overlay val="0"/>
    </c:legend>
    <c:plotVisOnly val="1"/>
    <c:dispBlanksAs val="zero"/>
    <c:showDLblsOverMax val="1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4827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4827</c:v>
                </c:pt>
                <c:pt idx="1">
                  <c:v>2356</c:v>
                </c:pt>
                <c:pt idx="2">
                  <c:v>2100</c:v>
                </c:pt>
                <c:pt idx="3">
                  <c:v>1924</c:v>
                </c:pt>
                <c:pt idx="4">
                  <c:v>1824</c:v>
                </c:pt>
                <c:pt idx="5">
                  <c:v>1783</c:v>
                </c:pt>
                <c:pt idx="6">
                  <c:v>1401</c:v>
                </c:pt>
                <c:pt idx="7">
                  <c:v>1395</c:v>
                </c:pt>
                <c:pt idx="8">
                  <c:v>1373</c:v>
                </c:pt>
                <c:pt idx="9">
                  <c:v>1337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E0C4-4223-8068-2D00E0ACEA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7460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7460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558</c:v>
                </c:pt>
                <c:pt idx="9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E0C4-4223-8068-2D00E0ACE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2038632389"/>
        <c:axId val="358175371"/>
      </c:barChart>
      <c:catAx>
        <c:axId val="203863238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358175371"/>
        <c:crosses val="autoZero"/>
        <c:auto val="0"/>
        <c:lblAlgn val="ctr"/>
        <c:lblOffset val="100"/>
        <c:noMultiLvlLbl val="0"/>
      </c:catAx>
      <c:valAx>
        <c:axId val="358175371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2038632389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18079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18079</c:v>
                </c:pt>
                <c:pt idx="1">
                  <c:v>10694</c:v>
                </c:pt>
                <c:pt idx="2">
                  <c:v>3141</c:v>
                </c:pt>
                <c:pt idx="3">
                  <c:v>2356</c:v>
                </c:pt>
                <c:pt idx="4">
                  <c:v>2284</c:v>
                </c:pt>
                <c:pt idx="5">
                  <c:v>2253</c:v>
                </c:pt>
                <c:pt idx="6">
                  <c:v>1897</c:v>
                </c:pt>
                <c:pt idx="7">
                  <c:v>1853</c:v>
                </c:pt>
                <c:pt idx="8">
                  <c:v>1824</c:v>
                </c:pt>
                <c:pt idx="9">
                  <c:v>1799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D33C-4A1B-B895-7898DE0162F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13851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13851</c:v>
                </c:pt>
                <c:pt idx="1">
                  <c:v>6476</c:v>
                </c:pt>
                <c:pt idx="2">
                  <c:v>991</c:v>
                </c:pt>
                <c:pt idx="3">
                  <c:v>0</c:v>
                </c:pt>
                <c:pt idx="4">
                  <c:v>0</c:v>
                </c:pt>
                <c:pt idx="5">
                  <c:v>682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2487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D33C-4A1B-B895-7898DE0162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871029732"/>
        <c:axId val="1967946659"/>
      </c:barChart>
      <c:catAx>
        <c:axId val="18710297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967946659"/>
        <c:crosses val="autoZero"/>
        <c:auto val="0"/>
        <c:lblAlgn val="ctr"/>
        <c:lblOffset val="100"/>
        <c:noMultiLvlLbl val="0"/>
      </c:catAx>
      <c:valAx>
        <c:axId val="1967946659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871029732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Anticipation</a:t>
            </a:r>
          </a:p>
        </c:rich>
      </c:tx>
      <c:overlay val="1"/>
    </c:title>
    <c:autoTitleDeleted val="0"/>
    <c:plotArea>
      <c:layout/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0F436C"/>
              </a:solidFill>
            </c:spPr>
            <c:extLst>
              <c:ext xmlns:c16="http://schemas.microsoft.com/office/drawing/2014/chart" uri="{C3380CC4-5D6E-409C-BE32-E72D297353CC}">
                <c16:uniqueId val="{00000001-A477-4226-B4EA-56B6337BD45C}"/>
              </c:ext>
            </c:extLst>
          </c:dPt>
          <c:dPt>
            <c:idx val="1"/>
            <c:bubble3D val="0"/>
            <c:spPr>
              <a:solidFill>
                <a:srgbClr val="C9A774"/>
              </a:solidFill>
            </c:spPr>
            <c:extLst>
              <c:ext xmlns:c16="http://schemas.microsoft.com/office/drawing/2014/chart" uri="{C3380CC4-5D6E-409C-BE32-E72D297353CC}">
                <c16:uniqueId val="{00000003-A477-4226-B4EA-56B6337BD45C}"/>
              </c:ext>
            </c:extLst>
          </c:dPt>
          <c:dPt>
            <c:idx val="2"/>
            <c:bubble3D val="0"/>
            <c:spPr>
              <a:solidFill>
                <a:srgbClr val="F2F2F2"/>
              </a:solidFill>
            </c:spPr>
            <c:extLst>
              <c:ext xmlns:c16="http://schemas.microsoft.com/office/drawing/2014/chart" uri="{C3380CC4-5D6E-409C-BE32-E72D297353CC}">
                <c16:uniqueId val="{00000005-A477-4226-B4EA-56B6337BD45C}"/>
              </c:ext>
            </c:extLst>
          </c:dPt>
          <c:dPt>
            <c:idx val="3"/>
            <c:bubble3D val="0"/>
            <c:spPr>
              <a:solidFill>
                <a:srgbClr val="BFBFBF"/>
              </a:solidFill>
            </c:spPr>
            <c:extLst>
              <c:ext xmlns:c16="http://schemas.microsoft.com/office/drawing/2014/chart" uri="{C3380CC4-5D6E-409C-BE32-E72D297353CC}">
                <c16:uniqueId val="{00000007-A477-4226-B4EA-56B6337BD45C}"/>
              </c:ext>
            </c:extLst>
          </c:dPt>
          <c:dPt>
            <c:idx val="4"/>
            <c:bubble3D val="0"/>
            <c:spPr>
              <a:solidFill>
                <a:srgbClr val="A6A6A6"/>
              </a:solidFill>
            </c:spPr>
            <c:extLst>
              <c:ext xmlns:c16="http://schemas.microsoft.com/office/drawing/2014/chart" uri="{C3380CC4-5D6E-409C-BE32-E72D297353CC}">
                <c16:uniqueId val="{00000009-A477-4226-B4EA-56B6337BD45C}"/>
              </c:ext>
            </c:extLst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77-4226-B4EA-56B6337BD45C}"/>
                </c:ext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477-4226-B4EA-56B6337BD45C}"/>
                </c:ext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477-4226-B4EA-56B6337BD45C}"/>
                </c:ext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477-4226-B4EA-56B6337BD45C}"/>
                </c:ext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477-4226-B4EA-56B6337BD45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<c:ext xmlns:c15="http://schemas.microsoft.com/office/drawing/2012/chart" uri="{CE6537A1-D6FC-4f65-9D91-7224C49458BB}"/>
            </c:extLst>
          </c:dLbls>
          <c:cat>
            <c:strRef>
              <c:f>Sheet1!$A$1:$A$5</c:f>
              <c:strCache>
                <c:ptCount val="5"/>
                <c:pt idx="0">
                  <c:v>0-3 jours</c:v>
                </c:pt>
                <c:pt idx="1">
                  <c:v>4-7 jours</c:v>
                </c:pt>
                <c:pt idx="2">
                  <c:v>8-14 jours</c:v>
                </c:pt>
                <c:pt idx="3">
                  <c:v>15-20 jours</c:v>
                </c:pt>
                <c:pt idx="4">
                  <c:v>+ 20 jours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7</c:v>
                </c:pt>
                <c:pt idx="1">
                  <c:v>17</c:v>
                </c:pt>
                <c:pt idx="2">
                  <c:v>19</c:v>
                </c:pt>
                <c:pt idx="3">
                  <c:v>15</c:v>
                </c:pt>
                <c:pt idx="4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77-4226-B4EA-56B6337BD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overlay val="0"/>
    </c:legend>
    <c:plotVisOnly val="1"/>
    <c:dispBlanksAs val="zero"/>
    <c:showDLblsOverMax val="1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103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</c:f>
              <c:numCache>
                <c:formatCode>General</c:formatCode>
                <c:ptCount val="1"/>
                <c:pt idx="0">
                  <c:v>1</c:v>
                </c:pt>
              </c:numCache>
            </c:numRef>
          </c:cat>
          <c:val>
            <c:numRef>
              <c:f>Sheet1!$B$1</c:f>
              <c:numCache>
                <c:formatCode>General</c:formatCode>
                <c:ptCount val="1"/>
                <c:pt idx="0">
                  <c:v>103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6E66-4B86-814E-E2961F282C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</c:f>
              <c:numCache>
                <c:formatCode>General</c:formatCode>
                <c:ptCount val="1"/>
                <c:pt idx="0">
                  <c:v>1</c:v>
                </c:pt>
              </c:numCache>
            </c:numRef>
          </c:cat>
          <c:val>
            <c:numRef>
              <c:f>Sheet1!$C$1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6E66-4B86-814E-E2961F282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464119703"/>
        <c:axId val="1565297043"/>
      </c:barChart>
      <c:catAx>
        <c:axId val="4641197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565297043"/>
        <c:crosses val="autoZero"/>
        <c:auto val="0"/>
        <c:lblAlgn val="ctr"/>
        <c:lblOffset val="100"/>
        <c:noMultiLvlLbl val="0"/>
      </c:catAx>
      <c:valAx>
        <c:axId val="1565297043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464119703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103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</c:f>
              <c:numCache>
                <c:formatCode>General</c:formatCode>
                <c:ptCount val="1"/>
                <c:pt idx="0">
                  <c:v>1</c:v>
                </c:pt>
              </c:numCache>
            </c:numRef>
          </c:cat>
          <c:val>
            <c:numRef>
              <c:f>Sheet1!$B$1</c:f>
              <c:numCache>
                <c:formatCode>General</c:formatCode>
                <c:ptCount val="1"/>
                <c:pt idx="0">
                  <c:v>103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B8EB-4640-8A5C-2A5B8E6EF0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</c:f>
              <c:numCache>
                <c:formatCode>General</c:formatCode>
                <c:ptCount val="1"/>
                <c:pt idx="0">
                  <c:v>1</c:v>
                </c:pt>
              </c:numCache>
            </c:numRef>
          </c:cat>
          <c:val>
            <c:numRef>
              <c:f>Sheet1!$C$1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B8EB-4640-8A5C-2A5B8E6EF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509501315"/>
        <c:axId val="1297100808"/>
      </c:barChart>
      <c:catAx>
        <c:axId val="15095013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297100808"/>
        <c:crosses val="autoZero"/>
        <c:auto val="0"/>
        <c:lblAlgn val="ctr"/>
        <c:lblOffset val="100"/>
        <c:noMultiLvlLbl val="0"/>
      </c:catAx>
      <c:valAx>
        <c:axId val="1297100808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509501315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fr-FR" sz="1200" b="1"/>
              <a:t>Anticipation</a:t>
            </a:r>
          </a:p>
        </c:rich>
      </c:tx>
      <c:overlay val="1"/>
    </c:title>
    <c:autoTitleDeleted val="0"/>
    <c:plotArea>
      <c:layout/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0F436C"/>
              </a:solidFill>
            </c:spPr>
            <c:extLst>
              <c:ext xmlns:c16="http://schemas.microsoft.com/office/drawing/2014/chart" uri="{C3380CC4-5D6E-409C-BE32-E72D297353CC}">
                <c16:uniqueId val="{00000001-5D5B-4818-9793-BEC40F7CDBCC}"/>
              </c:ext>
            </c:extLst>
          </c:dPt>
          <c:dPt>
            <c:idx val="1"/>
            <c:bubble3D val="0"/>
            <c:spPr>
              <a:solidFill>
                <a:srgbClr val="C9A774"/>
              </a:solidFill>
            </c:spPr>
            <c:extLst>
              <c:ext xmlns:c16="http://schemas.microsoft.com/office/drawing/2014/chart" uri="{C3380CC4-5D6E-409C-BE32-E72D297353CC}">
                <c16:uniqueId val="{00000003-5D5B-4818-9793-BEC40F7CDBCC}"/>
              </c:ext>
            </c:extLst>
          </c:dPt>
          <c:dPt>
            <c:idx val="2"/>
            <c:bubble3D val="0"/>
            <c:spPr>
              <a:solidFill>
                <a:srgbClr val="F2F2F2"/>
              </a:solidFill>
            </c:spPr>
            <c:extLst>
              <c:ext xmlns:c16="http://schemas.microsoft.com/office/drawing/2014/chart" uri="{C3380CC4-5D6E-409C-BE32-E72D297353CC}">
                <c16:uniqueId val="{00000005-5D5B-4818-9793-BEC40F7CDBCC}"/>
              </c:ext>
            </c:extLst>
          </c:dPt>
          <c:dPt>
            <c:idx val="3"/>
            <c:bubble3D val="0"/>
            <c:spPr>
              <a:solidFill>
                <a:srgbClr val="BFBFBF"/>
              </a:solidFill>
            </c:spPr>
            <c:extLst>
              <c:ext xmlns:c16="http://schemas.microsoft.com/office/drawing/2014/chart" uri="{C3380CC4-5D6E-409C-BE32-E72D297353CC}">
                <c16:uniqueId val="{00000007-5D5B-4818-9793-BEC40F7CDBCC}"/>
              </c:ext>
            </c:extLst>
          </c:dPt>
          <c:dPt>
            <c:idx val="4"/>
            <c:bubble3D val="0"/>
            <c:spPr>
              <a:solidFill>
                <a:srgbClr val="A6A6A6"/>
              </a:solidFill>
            </c:spPr>
            <c:extLst>
              <c:ext xmlns:c16="http://schemas.microsoft.com/office/drawing/2014/chart" uri="{C3380CC4-5D6E-409C-BE32-E72D297353CC}">
                <c16:uniqueId val="{00000009-5D5B-4818-9793-BEC40F7CDBCC}"/>
              </c:ext>
            </c:extLst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5B-4818-9793-BEC40F7CDBCC}"/>
                </c:ext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5B-4818-9793-BEC40F7CDBCC}"/>
                </c:ext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5B-4818-9793-BEC40F7CDBCC}"/>
                </c:ext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5B-4818-9793-BEC40F7CDBCC}"/>
                </c:ext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5B-4818-9793-BEC40F7CDBC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<c:ext xmlns:c15="http://schemas.microsoft.com/office/drawing/2012/chart" uri="{CE6537A1-D6FC-4f65-9D91-7224C49458BB}"/>
            </c:extLst>
          </c:dLbls>
          <c:cat>
            <c:strRef>
              <c:f>Sheet1!$A$1:$A$5</c:f>
              <c:strCache>
                <c:ptCount val="5"/>
                <c:pt idx="0">
                  <c:v>0-3 jours</c:v>
                </c:pt>
                <c:pt idx="1">
                  <c:v>4-7 jours</c:v>
                </c:pt>
                <c:pt idx="2">
                  <c:v>8-14 jours</c:v>
                </c:pt>
                <c:pt idx="3">
                  <c:v>15-20 jours</c:v>
                </c:pt>
                <c:pt idx="4">
                  <c:v>+ 20 jours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D5B-4818-9793-BEC40F7CDB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overlay val="0"/>
    </c:legend>
    <c:plotVisOnly val="1"/>
    <c:dispBlanksAs val="zero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57887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strRef>
              <c:f>Sheet1!$A$1:$A$2</c:f>
              <c:strCache>
                <c:ptCount val="2"/>
                <c:pt idx="0">
                  <c:v>2nd</c:v>
                </c:pt>
                <c:pt idx="1">
                  <c:v>1ere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57887</c:v>
                </c:pt>
                <c:pt idx="1">
                  <c:v>2023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7288-4CD0-974C-4105414F1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76321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strRef>
              <c:f>Sheet1!$A$1:$A$2</c:f>
              <c:strCache>
                <c:ptCount val="2"/>
                <c:pt idx="0">
                  <c:v>2nd</c:v>
                </c:pt>
                <c:pt idx="1">
                  <c:v>1ere</c:v>
                </c:pt>
              </c:strCache>
            </c:strRef>
          </c:cat>
          <c:val>
            <c:numRef>
              <c:f>Sheet1!$C$1:$C$2</c:f>
              <c:numCache>
                <c:formatCode>General</c:formatCode>
                <c:ptCount val="2"/>
                <c:pt idx="0">
                  <c:v>76321</c:v>
                </c:pt>
                <c:pt idx="1">
                  <c:v>2605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7288-4CD0-974C-4105414F1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952275595"/>
        <c:axId val="1136917536"/>
      </c:barChart>
      <c:catAx>
        <c:axId val="195227559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136917536"/>
        <c:crosses val="autoZero"/>
        <c:auto val="0"/>
        <c:lblAlgn val="ctr"/>
        <c:lblOffset val="100"/>
        <c:noMultiLvlLbl val="0"/>
      </c:catAx>
      <c:valAx>
        <c:axId val="1136917536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952275595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57887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strRef>
              <c:f>Sheet1!$A$1:$A$2</c:f>
              <c:strCache>
                <c:ptCount val="2"/>
                <c:pt idx="0">
                  <c:v>2nd</c:v>
                </c:pt>
                <c:pt idx="1">
                  <c:v>1ere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57887</c:v>
                </c:pt>
                <c:pt idx="1">
                  <c:v>2023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43CD-4DFF-B46B-159E9D2DAB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76321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strRef>
              <c:f>Sheet1!$A$1:$A$2</c:f>
              <c:strCache>
                <c:ptCount val="2"/>
                <c:pt idx="0">
                  <c:v>2nd</c:v>
                </c:pt>
                <c:pt idx="1">
                  <c:v>1ere</c:v>
                </c:pt>
              </c:strCache>
            </c:strRef>
          </c:cat>
          <c:val>
            <c:numRef>
              <c:f>Sheet1!$C$1:$C$2</c:f>
              <c:numCache>
                <c:formatCode>General</c:formatCode>
                <c:ptCount val="2"/>
                <c:pt idx="0">
                  <c:v>76321</c:v>
                </c:pt>
                <c:pt idx="1">
                  <c:v>2605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43CD-4DFF-B46B-159E9D2DA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817910563"/>
        <c:axId val="1943206332"/>
      </c:barChart>
      <c:catAx>
        <c:axId val="81791056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943206332"/>
        <c:crosses val="autoZero"/>
        <c:auto val="0"/>
        <c:lblAlgn val="ctr"/>
        <c:lblOffset val="100"/>
        <c:noMultiLvlLbl val="0"/>
      </c:catAx>
      <c:valAx>
        <c:axId val="194320633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817910563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55194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Sheet1!$B$1:$B$5</c:f>
              <c:numCache>
                <c:formatCode>General</c:formatCode>
                <c:ptCount val="5"/>
                <c:pt idx="0">
                  <c:v>55194</c:v>
                </c:pt>
                <c:pt idx="1">
                  <c:v>3920</c:v>
                </c:pt>
                <c:pt idx="2">
                  <c:v>453</c:v>
                </c:pt>
                <c:pt idx="3">
                  <c:v>343</c:v>
                </c:pt>
                <c:pt idx="4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D695-4AF4-8975-333C2126B5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73521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Sheet1!$C$1:$C$5</c:f>
              <c:numCache>
                <c:formatCode>General</c:formatCode>
                <c:ptCount val="5"/>
                <c:pt idx="0">
                  <c:v>73521</c:v>
                </c:pt>
                <c:pt idx="1">
                  <c:v>4775</c:v>
                </c:pt>
                <c:pt idx="2">
                  <c:v>0</c:v>
                </c:pt>
                <c:pt idx="3">
                  <c:v>630</c:v>
                </c:pt>
                <c:pt idx="4">
                  <c:v>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D695-4AF4-8975-333C2126B5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794482630"/>
        <c:axId val="1039851758"/>
      </c:barChart>
      <c:catAx>
        <c:axId val="79448263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039851758"/>
        <c:crosses val="autoZero"/>
        <c:auto val="0"/>
        <c:lblAlgn val="ctr"/>
        <c:lblOffset val="100"/>
        <c:noMultiLvlLbl val="0"/>
      </c:catAx>
      <c:valAx>
        <c:axId val="1039851758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794482630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19029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19029</c:v>
                </c:pt>
                <c:pt idx="1">
                  <c:v>2684</c:v>
                </c:pt>
                <c:pt idx="2">
                  <c:v>2157</c:v>
                </c:pt>
                <c:pt idx="3">
                  <c:v>2155</c:v>
                </c:pt>
                <c:pt idx="4">
                  <c:v>2018</c:v>
                </c:pt>
                <c:pt idx="5">
                  <c:v>1994</c:v>
                </c:pt>
                <c:pt idx="6">
                  <c:v>1638</c:v>
                </c:pt>
                <c:pt idx="7">
                  <c:v>1505</c:v>
                </c:pt>
                <c:pt idx="8">
                  <c:v>1461</c:v>
                </c:pt>
                <c:pt idx="9">
                  <c:v>1348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74E3-4BBC-B56F-47DC2C1233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28223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28223</c:v>
                </c:pt>
                <c:pt idx="1">
                  <c:v>2898</c:v>
                </c:pt>
                <c:pt idx="2">
                  <c:v>2185</c:v>
                </c:pt>
                <c:pt idx="3">
                  <c:v>0</c:v>
                </c:pt>
                <c:pt idx="4">
                  <c:v>0</c:v>
                </c:pt>
                <c:pt idx="5">
                  <c:v>1087</c:v>
                </c:pt>
                <c:pt idx="6">
                  <c:v>2211</c:v>
                </c:pt>
                <c:pt idx="7">
                  <c:v>0</c:v>
                </c:pt>
                <c:pt idx="8">
                  <c:v>1417</c:v>
                </c:pt>
                <c:pt idx="9">
                  <c:v>4589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74E3-4BBC-B56F-47DC2C123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2126546896"/>
        <c:axId val="821988061"/>
      </c:barChart>
      <c:catAx>
        <c:axId val="2126546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821988061"/>
        <c:crosses val="autoZero"/>
        <c:auto val="0"/>
        <c:lblAlgn val="ctr"/>
        <c:lblOffset val="100"/>
        <c:noMultiLvlLbl val="0"/>
      </c:catAx>
      <c:valAx>
        <c:axId val="821988061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2126546896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Anticipation</a:t>
            </a:r>
          </a:p>
        </c:rich>
      </c:tx>
      <c:overlay val="1"/>
    </c:title>
    <c:autoTitleDeleted val="0"/>
    <c:plotArea>
      <c:layout/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0F436C"/>
              </a:solidFill>
            </c:spPr>
            <c:extLst>
              <c:ext xmlns:c16="http://schemas.microsoft.com/office/drawing/2014/chart" uri="{C3380CC4-5D6E-409C-BE32-E72D297353CC}">
                <c16:uniqueId val="{00000001-E2A7-4893-BEFF-1653A7B8F25A}"/>
              </c:ext>
            </c:extLst>
          </c:dPt>
          <c:dPt>
            <c:idx val="1"/>
            <c:bubble3D val="0"/>
            <c:spPr>
              <a:solidFill>
                <a:srgbClr val="C9A774"/>
              </a:solidFill>
            </c:spPr>
            <c:extLst>
              <c:ext xmlns:c16="http://schemas.microsoft.com/office/drawing/2014/chart" uri="{C3380CC4-5D6E-409C-BE32-E72D297353CC}">
                <c16:uniqueId val="{00000003-E2A7-4893-BEFF-1653A7B8F25A}"/>
              </c:ext>
            </c:extLst>
          </c:dPt>
          <c:dPt>
            <c:idx val="2"/>
            <c:bubble3D val="0"/>
            <c:spPr>
              <a:solidFill>
                <a:srgbClr val="F2F2F2"/>
              </a:solidFill>
            </c:spPr>
            <c:extLst>
              <c:ext xmlns:c16="http://schemas.microsoft.com/office/drawing/2014/chart" uri="{C3380CC4-5D6E-409C-BE32-E72D297353CC}">
                <c16:uniqueId val="{00000005-E2A7-4893-BEFF-1653A7B8F25A}"/>
              </c:ext>
            </c:extLst>
          </c:dPt>
          <c:dPt>
            <c:idx val="3"/>
            <c:bubble3D val="0"/>
            <c:spPr>
              <a:solidFill>
                <a:srgbClr val="BFBFBF"/>
              </a:solidFill>
            </c:spPr>
            <c:extLst>
              <c:ext xmlns:c16="http://schemas.microsoft.com/office/drawing/2014/chart" uri="{C3380CC4-5D6E-409C-BE32-E72D297353CC}">
                <c16:uniqueId val="{00000007-E2A7-4893-BEFF-1653A7B8F25A}"/>
              </c:ext>
            </c:extLst>
          </c:dPt>
          <c:dPt>
            <c:idx val="4"/>
            <c:bubble3D val="0"/>
            <c:spPr>
              <a:solidFill>
                <a:srgbClr val="A6A6A6"/>
              </a:solidFill>
            </c:spPr>
            <c:extLst>
              <c:ext xmlns:c16="http://schemas.microsoft.com/office/drawing/2014/chart" uri="{C3380CC4-5D6E-409C-BE32-E72D297353CC}">
                <c16:uniqueId val="{00000009-E2A7-4893-BEFF-1653A7B8F25A}"/>
              </c:ext>
            </c:extLst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A7-4893-BEFF-1653A7B8F25A}"/>
                </c:ext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A7-4893-BEFF-1653A7B8F25A}"/>
                </c:ext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A7-4893-BEFF-1653A7B8F25A}"/>
                </c:ext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2A7-4893-BEFF-1653A7B8F25A}"/>
                </c:ext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2A7-4893-BEFF-1653A7B8F25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>
              <c:ext xmlns:c15="http://schemas.microsoft.com/office/drawing/2012/chart" uri="{CE6537A1-D6FC-4f65-9D91-7224C49458BB}"/>
            </c:extLst>
          </c:dLbls>
          <c:cat>
            <c:strRef>
              <c:f>Sheet1!$A$1:$A$5</c:f>
              <c:strCache>
                <c:ptCount val="5"/>
                <c:pt idx="0">
                  <c:v>0-3 jours</c:v>
                </c:pt>
                <c:pt idx="1">
                  <c:v>4-7 jours</c:v>
                </c:pt>
                <c:pt idx="2">
                  <c:v>8-14 jours</c:v>
                </c:pt>
                <c:pt idx="3">
                  <c:v>15-20 jours</c:v>
                </c:pt>
                <c:pt idx="4">
                  <c:v>+ 20 jours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3</c:v>
                </c:pt>
                <c:pt idx="1">
                  <c:v>13</c:v>
                </c:pt>
                <c:pt idx="2">
                  <c:v>22</c:v>
                </c:pt>
                <c:pt idx="3">
                  <c:v>19</c:v>
                </c:pt>
                <c:pt idx="4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2A7-4893-BEFF-1653A7B8F2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000" smtId="4294967295"/>
            </a:pPr>
            <a:endParaRPr lang="fr-FR"/>
          </a:p>
        </c:txPr>
      </c:legendEntry>
      <c:overlay val="0"/>
    </c:legend>
    <c:plotVisOnly val="1"/>
    <c:dispBlanksAs val="zero"/>
    <c:showDLblsOverMax val="1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1997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strRef>
              <c:f>Sheet1!$A$1:$A$9</c:f>
              <c:strCache>
                <c:ptCount val="9"/>
                <c:pt idx="0">
                  <c:v>BUSINESS</c:v>
                </c:pt>
                <c:pt idx="1">
                  <c:v>ECO</c:v>
                </c:pt>
                <c:pt idx="2">
                  <c:v>ECONOMIC</c:v>
                </c:pt>
                <c:pt idx="3">
                  <c:v>ECO PREMIUM</c:v>
                </c:pt>
                <c:pt idx="4">
                  <c:v>FIRST</c:v>
                </c:pt>
                <c:pt idx="5">
                  <c:v>PREMIUM</c:v>
                </c:pt>
                <c:pt idx="6">
                  <c:v>Non affecté</c:v>
                </c:pt>
                <c:pt idx="7">
                  <c:v>NON AFFECTÉ</c:v>
                </c:pt>
                <c:pt idx="8">
                  <c:v>NON RENSEIGNÉ</c:v>
                </c:pt>
              </c:strCache>
            </c:strRef>
          </c:cat>
          <c:val>
            <c:numRef>
              <c:f>Sheet1!$B$1:$B$9</c:f>
              <c:numCache>
                <c:formatCode>General</c:formatCode>
                <c:ptCount val="9"/>
                <c:pt idx="0">
                  <c:v>1997</c:v>
                </c:pt>
                <c:pt idx="1">
                  <c:v>91647</c:v>
                </c:pt>
                <c:pt idx="2">
                  <c:v>77847</c:v>
                </c:pt>
                <c:pt idx="3">
                  <c:v>18838</c:v>
                </c:pt>
                <c:pt idx="4">
                  <c:v>611</c:v>
                </c:pt>
                <c:pt idx="5">
                  <c:v>7722</c:v>
                </c:pt>
                <c:pt idx="6">
                  <c:v>9941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7FF7-46B6-9BF4-9F2D0B21FE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strRef>
              <c:f>Sheet1!$A$1:$A$9</c:f>
              <c:strCache>
                <c:ptCount val="9"/>
                <c:pt idx="0">
                  <c:v>BUSINESS</c:v>
                </c:pt>
                <c:pt idx="1">
                  <c:v>ECO</c:v>
                </c:pt>
                <c:pt idx="2">
                  <c:v>ECONOMIC</c:v>
                </c:pt>
                <c:pt idx="3">
                  <c:v>ECO PREMIUM</c:v>
                </c:pt>
                <c:pt idx="4">
                  <c:v>FIRST</c:v>
                </c:pt>
                <c:pt idx="5">
                  <c:v>PREMIUM</c:v>
                </c:pt>
                <c:pt idx="6">
                  <c:v>Non affecté</c:v>
                </c:pt>
                <c:pt idx="7">
                  <c:v>NON AFFECTÉ</c:v>
                </c:pt>
                <c:pt idx="8">
                  <c:v>NON RENSEIGNÉ</c:v>
                </c:pt>
              </c:strCache>
            </c:strRef>
          </c:cat>
          <c:val>
            <c:numRef>
              <c:f>Sheet1!$C$1:$C$9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204441</c:v>
                </c:pt>
                <c:pt idx="3">
                  <c:v>0</c:v>
                </c:pt>
                <c:pt idx="4">
                  <c:v>911</c:v>
                </c:pt>
                <c:pt idx="5">
                  <c:v>22580</c:v>
                </c:pt>
                <c:pt idx="6">
                  <c:v>0</c:v>
                </c:pt>
                <c:pt idx="7">
                  <c:v>6778</c:v>
                </c:pt>
                <c:pt idx="8">
                  <c:v>-991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7FF7-46B6-9BF4-9F2D0B21FE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530065775"/>
        <c:axId val="2117423100"/>
      </c:barChart>
      <c:catAx>
        <c:axId val="15300657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2117423100"/>
        <c:crosses val="autoZero"/>
        <c:auto val="0"/>
        <c:lblAlgn val="ctr"/>
        <c:lblOffset val="100"/>
        <c:noMultiLvlLbl val="0"/>
      </c:catAx>
      <c:valAx>
        <c:axId val="2117423100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530065775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101119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strRef>
              <c:f>Sheet1!$A$1:$A$3</c:f>
              <c:strCache>
                <c:ptCount val="3"/>
                <c:pt idx="0">
                  <c:v>Tarif Agence</c:v>
                </c:pt>
                <c:pt idx="1">
                  <c:v>Tarif Public</c:v>
                </c:pt>
                <c:pt idx="2">
                  <c:v>Tarif Société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101119</c:v>
                </c:pt>
                <c:pt idx="1">
                  <c:v>105374</c:v>
                </c:pt>
                <c:pt idx="2">
                  <c:v>2112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FBF2-4805-B3A4-7E436F31F07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strRef>
              <c:f>Sheet1!$A$1:$A$3</c:f>
              <c:strCache>
                <c:ptCount val="3"/>
                <c:pt idx="0">
                  <c:v>Tarif Agence</c:v>
                </c:pt>
                <c:pt idx="1">
                  <c:v>Tarif Public</c:v>
                </c:pt>
                <c:pt idx="2">
                  <c:v>Tarif Société</c:v>
                </c:pt>
              </c:strCache>
            </c:strRef>
          </c:cat>
          <c:val>
            <c:numRef>
              <c:f>Sheet1!$C$1:$C$3</c:f>
              <c:numCache>
                <c:formatCode>General</c:formatCode>
                <c:ptCount val="3"/>
                <c:pt idx="0">
                  <c:v>0</c:v>
                </c:pt>
                <c:pt idx="1">
                  <c:v>221363</c:v>
                </c:pt>
                <c:pt idx="2">
                  <c:v>12357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FBF2-4805-B3A4-7E436F31F0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856970639"/>
        <c:axId val="1829924633"/>
      </c:barChart>
      <c:catAx>
        <c:axId val="185697063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829924633"/>
        <c:crosses val="autoZero"/>
        <c:auto val="0"/>
        <c:lblAlgn val="ctr"/>
        <c:lblOffset val="100"/>
        <c:noMultiLvlLbl val="0"/>
      </c:catAx>
      <c:valAx>
        <c:axId val="1829924633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1856970639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sz="1200" b="1"/>
              <a:t>Dépenses P1 vs dépenses P2 - €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126662</c:v>
                </c:pt>
              </c:strCache>
            </c:strRef>
          </c:tx>
          <c:spPr>
            <a:solidFill>
              <a:srgbClr val="0F436C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126662</c:v>
                </c:pt>
                <c:pt idx="1">
                  <c:v>12503</c:v>
                </c:pt>
                <c:pt idx="2">
                  <c:v>5329</c:v>
                </c:pt>
                <c:pt idx="3">
                  <c:v>5320</c:v>
                </c:pt>
                <c:pt idx="4">
                  <c:v>5249</c:v>
                </c:pt>
                <c:pt idx="5">
                  <c:v>4860</c:v>
                </c:pt>
                <c:pt idx="6">
                  <c:v>4114</c:v>
                </c:pt>
                <c:pt idx="7">
                  <c:v>3501</c:v>
                </c:pt>
                <c:pt idx="8">
                  <c:v>3188</c:v>
                </c:pt>
                <c:pt idx="9">
                  <c:v>3088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BB04-4565-8B19-125A3A4E21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160026</c:v>
                </c:pt>
              </c:strCache>
            </c:strRef>
          </c:tx>
          <c:spPr>
            <a:solidFill>
              <a:srgbClr val="C9A774"/>
            </a:solidFill>
          </c:spPr>
          <c:invertIfNegative val="1"/>
          <c:cat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Sheet1!$C$1:$C$10</c:f>
              <c:numCache>
                <c:formatCode>General</c:formatCode>
                <c:ptCount val="10"/>
                <c:pt idx="0">
                  <c:v>160026</c:v>
                </c:pt>
                <c:pt idx="1">
                  <c:v>8000</c:v>
                </c:pt>
                <c:pt idx="2">
                  <c:v>696</c:v>
                </c:pt>
                <c:pt idx="3">
                  <c:v>1390</c:v>
                </c:pt>
                <c:pt idx="4">
                  <c:v>1859</c:v>
                </c:pt>
                <c:pt idx="5">
                  <c:v>5236</c:v>
                </c:pt>
                <c:pt idx="6">
                  <c:v>4143</c:v>
                </c:pt>
                <c:pt idx="7">
                  <c:v>0</c:v>
                </c:pt>
                <c:pt idx="8">
                  <c:v>0</c:v>
                </c:pt>
                <c:pt idx="9">
                  <c:v>1646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BB04-4565-8B19-125A3A4E2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742855996"/>
        <c:axId val="1810181611"/>
      </c:barChart>
      <c:catAx>
        <c:axId val="7428559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smtId="4294967295"/>
            </a:pPr>
            <a:endParaRPr lang="fr-FR"/>
          </a:p>
        </c:txPr>
        <c:crossAx val="1810181611"/>
        <c:crosses val="autoZero"/>
        <c:auto val="0"/>
        <c:lblAlgn val="ctr"/>
        <c:lblOffset val="100"/>
        <c:noMultiLvlLbl val="0"/>
      </c:catAx>
      <c:valAx>
        <c:axId val="1810181611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 smtId="4294967295"/>
            </a:pPr>
            <a:endParaRPr lang="fr-FR"/>
          </a:p>
        </c:txPr>
        <c:crossAx val="742855996"/>
        <c:crosses val="autoZero"/>
        <c:crossBetween val="between"/>
      </c:valAx>
    </c:plotArea>
    <c:plotVisOnly val="1"/>
    <c:dispBlanksAs val="zero"/>
    <c:showDLblsOverMax val="1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CA96B6-FD35-4716-BAB5-09A722A13DF2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64C0C6-87C0-4E32-8E89-C8C5A3A58DE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CB5334-D0B2-4E55-9655-5DCF200B3375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F0AD00-0D30-49CF-80A9-B86C2880A1C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7C2106-628F-46A8-B285-E415066B792C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351712F-5FB9-4004-BCCC-D23EF328CC65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534EDCE-A27C-4664-AB75-0FC25FBA355D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0373F4C-7552-4C1E-B2A5-BA64E7AB868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7084990-8F55-4AD4-A44A-FC1FD640C550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5A798A7-5ED4-4277-9AB9-AFEBBAC18EB5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6CF1101-735B-46F7-913E-DA8F4DF75A98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New shape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New shape"/>
          <p:cNvSpPr txBox="1"/>
          <p:nvPr/>
        </p:nvSpPr>
        <p:spPr>
          <a:xfrm>
            <a:off x="457200" y="3429000"/>
            <a:ext cx="3657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800" b="1">
                <a:solidFill>
                  <a:prstClr val="black"/>
                </a:solidFill>
              </a:rPr>
              <a:t>Rapport d'analyse </a:t>
            </a:r>
          </a:p>
        </p:txBody>
      </p:sp>
      <p:sp>
        <p:nvSpPr>
          <p:cNvPr id="5" name="New shape"/>
          <p:cNvSpPr txBox="1"/>
          <p:nvPr/>
        </p:nvSpPr>
        <p:spPr>
          <a:xfrm>
            <a:off x="457200" y="5143500"/>
            <a:ext cx="36576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200" b="1">
                <a:solidFill>
                  <a:srgbClr val="000000"/>
                </a:solidFill>
              </a:rPr>
              <a:t>Période d'analyse : 01/01/2025 - 31/12/2025
Période de comparaison : 01/01/2024 - 31/12/2024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327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Axes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TROYES-PARIS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19 029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28 223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620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906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PARIS-BRUXELLES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2 684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2 898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PARIS-LONDON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2 157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2 185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TROYES-DARMSTADT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2 155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PARIS-NOGENT-SUR-SEINE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2 018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PARIS-BORDEAUX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1 994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1 087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STRASBOURG-PARIS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1 638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PARIS-COLOGNE (KÖLN)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1 505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PARIS-GRENOBLE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1 461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PARIS-MARSEILLE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4 589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top 10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35 991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42 611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1 070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autres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23 920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36 317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78 927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Top routes fer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6096000" cy="133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Catégorie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Anticipation* 
- j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0-3 jours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2 256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4-7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7 925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8-14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13 237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15-20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12 178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+20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565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24 314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80808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Fer anticipation</a:t>
            </a:r>
          </a:p>
        </p:txBody>
      </p:sp>
      <p:sp>
        <p:nvSpPr>
          <p:cNvPr id="7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  <p:sp>
        <p:nvSpPr>
          <p:cNvPr id="10" name="New shape"/>
          <p:cNvSpPr txBox="1"/>
          <p:nvPr/>
        </p:nvSpPr>
        <p:spPr>
          <a:xfrm>
            <a:off x="571500" y="5185833"/>
            <a:ext cx="571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500" b="1">
                <a:solidFill>
                  <a:srgbClr val="FFFFFF"/>
                </a:solidFill>
              </a:rPr>
              <a:t>Jours d'anticipation entre le départ et la réservation : 2</a:t>
            </a:r>
          </a:p>
        </p:txBody>
      </p:sp>
      <p:sp>
        <p:nvSpPr>
          <p:cNvPr id="11" name="New shape"/>
          <p:cNvSpPr txBox="1"/>
          <p:nvPr/>
        </p:nvSpPr>
        <p:spPr>
          <a:xfrm>
            <a:off x="571500" y="5704417"/>
            <a:ext cx="571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000">
                <a:solidFill>
                  <a:srgbClr val="000000"/>
                </a:solidFill>
              </a:rPr>
              <a:t>(*) Nombre de jours écoulé entre la date de réservation et la date de départ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New shape"/>
          <p:cNvSpPr txBox="1"/>
          <p:nvPr/>
        </p:nvSpPr>
        <p:spPr>
          <a:xfrm>
            <a:off x="698500" y="4667250"/>
            <a:ext cx="317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B - Air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191500" cy="395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Classe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Courrier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10">
                  <a:txBody>
                    <a:bodyPr/>
                    <a:lstStyle/>
                    <a:p>
                      <a:pPr algn="ctr"/>
                      <a:r>
                        <a:rPr sz="800"/>
                        <a:t>Europe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Business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1 998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400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43 103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Economic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24 669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74 237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-67%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254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First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2 309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4 723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700"/>
                        <a:t>Cabine Non renseigné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- 803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Total Air Europe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72 078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78 157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260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 rowSpan="5">
                  <a:txBody>
                    <a:bodyPr/>
                    <a:lstStyle/>
                    <a:p>
                      <a:r>
                        <a:rPr sz="800"/>
                        <a:t>Air 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Business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47 060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1 094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Economic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51 879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125 577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741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18 839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2 093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First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air (1/3)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1143000"/>
          <a:ext cx="8191500" cy="437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Classe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Courrier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5">
                  <a:txBody>
                    <a:bodyPr/>
                    <a:lstStyle/>
                    <a:p>
                      <a:pPr algn="ctr"/>
                      <a:r>
                        <a:rPr sz="800"/>
                        <a:t>International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Premium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7 723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22 580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-66%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1 613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7 470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534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2 056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700"/>
                        <a:t>Cabine Non renseigné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- 188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- 100%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700"/>
                        <a:t>Total Air International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133 582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150 936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898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 rowSpan="10">
                  <a:txBody>
                    <a:bodyPr/>
                    <a:lstStyle/>
                    <a:p>
                      <a:pPr algn="ctr"/>
                      <a:r>
                        <a:rPr sz="800"/>
                        <a:t>National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Business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Cabine Economic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4 627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260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Eco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First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Cabine 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700"/>
                        <a:t>Cabine Non renseigné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Total Air National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2 947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4 627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air (2/3)</a:t>
            </a:r>
          </a:p>
        </p:txBody>
      </p:sp>
      <p:sp>
        <p:nvSpPr>
          <p:cNvPr id="6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1143000"/>
          <a:ext cx="8191500" cy="58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Classe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Courrier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 Dépenses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233 721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491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540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476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air (3/3)</a:t>
            </a:r>
          </a:p>
        </p:txBody>
      </p:sp>
      <p:sp>
        <p:nvSpPr>
          <p:cNvPr id="6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98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Tarif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Tarif agence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101 120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48%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738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Tarif public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105 374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221 364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Tarif société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12 357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-83%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-63%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772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233 721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air par tarif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Compagnies aériennes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AIR FRANCE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126 662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160 026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61%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749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648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LUFTHANSA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12 503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8 000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AER LINGUS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5 329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666%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VIETNAM AIRLINES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5 320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1 390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283%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LOT-POLISH AIRLINES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5 249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1 859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182%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TRANSAVIA AIRLINES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4 860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5 236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115%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AIR BALTIC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4 114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4 143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JAPAN AIR LINES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3 501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3 501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CHINA EASTERN AIRLINES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3 188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3 188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EMIRATES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3 088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3 088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top 10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173 819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182 999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271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641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autres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34 788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50 722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233 721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Top fournisseurs air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Axes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SHANGHAI-PARIS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24 304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38 769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1 279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PARIS-MONTREAL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20 988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3 706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466%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PARIS-LOME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14 787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17 044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1 065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PARIS-CLUJ NAPOCA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14 324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9 679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PARIS-NSIMALEN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13 222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17 114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1 202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815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PARIS-HO CHI MINH CITY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6 496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10 611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RABAT-PARIS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6 209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8 977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RIGA-PARIS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5 375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6 490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SOFIA-PARIS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5 210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3 923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PARIS-HANOI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4 848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top 10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115 769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116 319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autres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92 837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117 402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390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233 721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Top routes air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6096000" cy="133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Catégorie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Anticipation* 
- j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0-3 jours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-6 784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4-7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7 477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8-14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11 836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15-20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15 581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+20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180 497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80808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Air anticipation</a:t>
            </a:r>
          </a:p>
        </p:txBody>
      </p:sp>
      <p:sp>
        <p:nvSpPr>
          <p:cNvPr id="7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  <p:sp>
        <p:nvSpPr>
          <p:cNvPr id="10" name="New shape"/>
          <p:cNvSpPr txBox="1"/>
          <p:nvPr/>
        </p:nvSpPr>
        <p:spPr>
          <a:xfrm>
            <a:off x="571500" y="5185833"/>
            <a:ext cx="571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500" b="1">
                <a:solidFill>
                  <a:srgbClr val="FFFFFF"/>
                </a:solidFill>
              </a:rPr>
              <a:t>Jours d'anticipation entre le départ et la réservation : 16</a:t>
            </a:r>
          </a:p>
        </p:txBody>
      </p:sp>
      <p:sp>
        <p:nvSpPr>
          <p:cNvPr id="11" name="New shape"/>
          <p:cNvSpPr txBox="1"/>
          <p:nvPr/>
        </p:nvSpPr>
        <p:spPr>
          <a:xfrm>
            <a:off x="571500" y="5704417"/>
            <a:ext cx="571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000">
                <a:solidFill>
                  <a:srgbClr val="000000"/>
                </a:solidFill>
              </a:rPr>
              <a:t>(*) Nombre de jours écoulé entre la date de réservation et la date de départ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Sommaire</a:t>
            </a:r>
          </a:p>
        </p:txBody>
      </p:sp>
      <p:sp>
        <p:nvSpPr>
          <p:cNvPr id="3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  <p:sp>
        <p:nvSpPr>
          <p:cNvPr id="6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sp>
        <p:nvSpPr>
          <p:cNvPr id="8" name="New shape"/>
          <p:cNvSpPr txBox="1"/>
          <p:nvPr/>
        </p:nvSpPr>
        <p:spPr>
          <a:xfrm>
            <a:off x="1066800" y="1619250"/>
            <a:ext cx="3810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400">
                <a:solidFill>
                  <a:srgbClr val="000000"/>
                </a:solidFill>
              </a:rPr>
              <a:t>A - Fer</a:t>
            </a:r>
          </a:p>
        </p:txBody>
      </p:sp>
      <p:sp>
        <p:nvSpPr>
          <p:cNvPr id="9" name="New shape"/>
          <p:cNvSpPr txBox="1"/>
          <p:nvPr/>
        </p:nvSpPr>
        <p:spPr>
          <a:xfrm>
            <a:off x="6807200" y="1619250"/>
            <a:ext cx="635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10" name="New shape"/>
          <p:cNvSpPr/>
          <p:nvPr/>
        </p:nvSpPr>
        <p:spPr>
          <a:xfrm>
            <a:off x="1066800" y="2226469"/>
            <a:ext cx="63754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New shape"/>
          <p:cNvSpPr txBox="1"/>
          <p:nvPr/>
        </p:nvSpPr>
        <p:spPr>
          <a:xfrm>
            <a:off x="1066800" y="2428875"/>
            <a:ext cx="3810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400">
                <a:solidFill>
                  <a:srgbClr val="000000"/>
                </a:solidFill>
              </a:rPr>
              <a:t>B - Air</a:t>
            </a:r>
          </a:p>
        </p:txBody>
      </p:sp>
      <p:sp>
        <p:nvSpPr>
          <p:cNvPr id="12" name="New shape"/>
          <p:cNvSpPr txBox="1"/>
          <p:nvPr/>
        </p:nvSpPr>
        <p:spPr>
          <a:xfrm>
            <a:off x="6807200" y="2428875"/>
            <a:ext cx="635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13" name="New shape"/>
          <p:cNvSpPr/>
          <p:nvPr/>
        </p:nvSpPr>
        <p:spPr>
          <a:xfrm>
            <a:off x="1066800" y="3036094"/>
            <a:ext cx="63754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New shape"/>
          <p:cNvSpPr txBox="1"/>
          <p:nvPr/>
        </p:nvSpPr>
        <p:spPr>
          <a:xfrm>
            <a:off x="1066800" y="3238500"/>
            <a:ext cx="3810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400">
                <a:solidFill>
                  <a:srgbClr val="000000"/>
                </a:solidFill>
              </a:rPr>
              <a:t>C - Hôtel</a:t>
            </a:r>
          </a:p>
        </p:txBody>
      </p:sp>
      <p:sp>
        <p:nvSpPr>
          <p:cNvPr id="15" name="New shape"/>
          <p:cNvSpPr txBox="1"/>
          <p:nvPr/>
        </p:nvSpPr>
        <p:spPr>
          <a:xfrm>
            <a:off x="6807200" y="3238500"/>
            <a:ext cx="635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16" name="New shape"/>
          <p:cNvSpPr/>
          <p:nvPr/>
        </p:nvSpPr>
        <p:spPr>
          <a:xfrm>
            <a:off x="1066800" y="3845719"/>
            <a:ext cx="63754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New shape"/>
          <p:cNvSpPr txBox="1"/>
          <p:nvPr/>
        </p:nvSpPr>
        <p:spPr>
          <a:xfrm>
            <a:off x="1066800" y="4048125"/>
            <a:ext cx="3810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400">
                <a:solidFill>
                  <a:srgbClr val="000000"/>
                </a:solidFill>
              </a:rPr>
              <a:t>D - Location de voitures</a:t>
            </a:r>
          </a:p>
        </p:txBody>
      </p:sp>
      <p:sp>
        <p:nvSpPr>
          <p:cNvPr id="18" name="New shape"/>
          <p:cNvSpPr txBox="1"/>
          <p:nvPr/>
        </p:nvSpPr>
        <p:spPr>
          <a:xfrm>
            <a:off x="6807200" y="4048125"/>
            <a:ext cx="635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>
                <a:solidFill>
                  <a:srgbClr val="000000"/>
                </a:solidFill>
              </a:rPr>
              <a:t>22</a:t>
            </a:r>
          </a:p>
        </p:txBody>
      </p:sp>
      <p:sp>
        <p:nvSpPr>
          <p:cNvPr id="19" name="New shape"/>
          <p:cNvSpPr/>
          <p:nvPr/>
        </p:nvSpPr>
        <p:spPr>
          <a:xfrm>
            <a:off x="1066800" y="4655344"/>
            <a:ext cx="63754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New shape"/>
          <p:cNvSpPr txBox="1"/>
          <p:nvPr/>
        </p:nvSpPr>
        <p:spPr>
          <a:xfrm>
            <a:off x="1066800" y="4857750"/>
            <a:ext cx="3810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2400">
                <a:solidFill>
                  <a:srgbClr val="000000"/>
                </a:solidFill>
              </a:rPr>
              <a:t>E - Divers</a:t>
            </a:r>
          </a:p>
        </p:txBody>
      </p:sp>
      <p:sp>
        <p:nvSpPr>
          <p:cNvPr id="21" name="New shape"/>
          <p:cNvSpPr txBox="1"/>
          <p:nvPr/>
        </p:nvSpPr>
        <p:spPr>
          <a:xfrm>
            <a:off x="6807200" y="4857750"/>
            <a:ext cx="635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400">
                <a:solidFill>
                  <a:srgbClr val="000000"/>
                </a:solidFill>
              </a:rPr>
              <a:t>26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New shape"/>
          <p:cNvSpPr txBox="1"/>
          <p:nvPr/>
        </p:nvSpPr>
        <p:spPr>
          <a:xfrm>
            <a:off x="698500" y="4667250"/>
            <a:ext cx="317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C - Hôtel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427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4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3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26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26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61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Hôtel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Nuitées P1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Nuitées P2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Nuitées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Location BRIT HOTEL LES COMTES DE CHAMPAGNE CENTR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4 827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7 460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CREO MUNICH CITY KURNBERGSTRAE 29  MUNCHEN__81369 00 49 89 20940248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2 356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ACE HOTEL TROYES RUE D'AUXERRE LE BAS DE LA FOURCHE AUX MOINES  TROYES__10120 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2 100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BRIT HOTEL LES COMTES DE CHAMPAGNE CENTR 56 RUE DE LA MONNAIE  TROYES__10000  33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1 924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IBIS BUDGET ANTIBES SOPHIA ANTIPOLIS 2740 CHEMIN DE ST BERNARD  VALLAURIS__06220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1 824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Location HOTEL IBIS PARIS BASTILLE OPERA 11EME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1 783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Location QUALITY HOTEL PRINSEN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1 401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Location SERCOTEL CARLOS III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1 395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Location B&amp;B HOTEL TROYES CENTRE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1 373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558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157%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HOTEL GARNI VILLA FONTANA VIA FELICE E GREGORIO FONTANA  11  TRENTO__38122 00 39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top 10 hôtels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20 324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8 020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153%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autres hôtels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49 384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59 116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hôtels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67 136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728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hôtel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Destination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Nuitées P1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Nuitées P2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Nuitées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TROYES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18 079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13 851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31%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PARIS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10 694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6 476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METZ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3 141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MUNCHEN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2 356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TRONDHEIM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GRENOBLE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2 253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267%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VERSAILLES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1 897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BOLZANO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1 853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ANTIBES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1 824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STRASBOURG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2 487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top 10 Destinations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46 182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24 491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266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700"/>
                        <a:t>Total autres Destinations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23 526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42 645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254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Destinations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67 136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728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Hôtel top destination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6096000" cy="133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Catégorie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Anticipation* 
- j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0-3 jours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2 242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4-7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9 916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8-14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11 696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15-20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9 370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+20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36 485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80808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Hôtel anticipation</a:t>
            </a:r>
          </a:p>
        </p:txBody>
      </p:sp>
      <p:sp>
        <p:nvSpPr>
          <p:cNvPr id="7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  <p:sp>
        <p:nvSpPr>
          <p:cNvPr id="10" name="New shape"/>
          <p:cNvSpPr txBox="1"/>
          <p:nvPr/>
        </p:nvSpPr>
        <p:spPr>
          <a:xfrm>
            <a:off x="571500" y="5185833"/>
            <a:ext cx="571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500" b="1">
                <a:solidFill>
                  <a:srgbClr val="FFFFFF"/>
                </a:solidFill>
              </a:rPr>
              <a:t>Jours d'anticipation entre le départ et la réservation : 10</a:t>
            </a:r>
          </a:p>
        </p:txBody>
      </p:sp>
      <p:sp>
        <p:nvSpPr>
          <p:cNvPr id="11" name="New shape"/>
          <p:cNvSpPr txBox="1"/>
          <p:nvPr/>
        </p:nvSpPr>
        <p:spPr>
          <a:xfrm>
            <a:off x="571500" y="5704417"/>
            <a:ext cx="571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000">
                <a:solidFill>
                  <a:srgbClr val="000000"/>
                </a:solidFill>
              </a:rPr>
              <a:t>(*) Nombre de jours écoulé entre la date de réservation et la date de départ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New shape"/>
          <p:cNvSpPr txBox="1"/>
          <p:nvPr/>
        </p:nvSpPr>
        <p:spPr>
          <a:xfrm>
            <a:off x="698500" y="4667250"/>
            <a:ext cx="317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D - Location de voitures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Loueurs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Nb jours P1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Nb jours P2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jours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HERTZ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99%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loueurs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location de voitures</a:t>
            </a:r>
          </a:p>
        </p:txBody>
      </p:sp>
      <p:sp>
        <p:nvSpPr>
          <p:cNvPr id="9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58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Catégorie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Nb jours P1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Nb jours P2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jours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Catégories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35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par catégorie de véhicule</a:t>
            </a:r>
          </a:p>
        </p:txBody>
      </p:sp>
      <p:sp>
        <p:nvSpPr>
          <p:cNvPr id="9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6096000" cy="133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Catégorie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Anticipation* 
- j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0-3 jours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4-7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8-14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15-20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Cat 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+20 jours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80808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Location de voitures anticipation</a:t>
            </a:r>
          </a:p>
        </p:txBody>
      </p:sp>
      <p:sp>
        <p:nvSpPr>
          <p:cNvPr id="7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  <p:sp>
        <p:nvSpPr>
          <p:cNvPr id="10" name="New shape"/>
          <p:cNvSpPr txBox="1"/>
          <p:nvPr/>
        </p:nvSpPr>
        <p:spPr>
          <a:xfrm>
            <a:off x="571500" y="5185833"/>
            <a:ext cx="571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500" b="1">
                <a:solidFill>
                  <a:srgbClr val="FFFFFF"/>
                </a:solidFill>
              </a:rPr>
              <a:t>Jours d'anticipation entre le départ et la réservation : 1</a:t>
            </a:r>
          </a:p>
        </p:txBody>
      </p:sp>
      <p:sp>
        <p:nvSpPr>
          <p:cNvPr id="11" name="New shape"/>
          <p:cNvSpPr txBox="1"/>
          <p:nvPr/>
        </p:nvSpPr>
        <p:spPr>
          <a:xfrm>
            <a:off x="571500" y="5704417"/>
            <a:ext cx="571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000">
                <a:solidFill>
                  <a:srgbClr val="000000"/>
                </a:solidFill>
              </a:rPr>
              <a:t>(*) Nombre de jours écoulé entre la date de réservation et la date de départ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854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204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Activité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Fer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78 927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18%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1 710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Air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233 721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476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Hotel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67 136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Loc. voitures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 b="1"/>
                        <a:t>Total dépenses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338 330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379 784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-11%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3 635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4 529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-20%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93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New Table"/>
          <p:cNvGraphicFramePr>
            <a:graphicFrameLocks noGrp="1"/>
          </p:cNvGraphicFramePr>
          <p:nvPr/>
        </p:nvGraphicFramePr>
        <p:xfrm>
          <a:off x="571500" y="5486400"/>
          <a:ext cx="7810500" cy="105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Activité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Frais HT online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1 572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1 720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-9%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1 422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1 767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/>
                        <a:t>Frais HT offline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-54%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255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r>
                        <a:rPr sz="800" b="1"/>
                        <a:t>Total frais HT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1 858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2 344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-21%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1 586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2 022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9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1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globale</a:t>
            </a:r>
          </a:p>
        </p:txBody>
      </p:sp>
      <p:sp>
        <p:nvSpPr>
          <p:cNvPr id="12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4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1143000"/>
          <a:ext cx="8255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7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5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Niveau 3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Niveau 2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Niveau 1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Niveau 0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3">
                  <a:txBody>
                    <a:bodyPr/>
                    <a:lstStyle/>
                    <a:p>
                      <a:r>
                        <a:rPr sz="800"/>
                        <a:t>GRP UTT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sz="800"/>
                        <a:t>GRP UTT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GRP UTT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600"/>
                        <a:t>UNIVERSITÉ DE TECHNOLOGIE DE TROYES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338 330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379 784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3 635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4 529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GRP UTT 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338 330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379 784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3 635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sz="800"/>
                        <a:t>GRP UTT Total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338 330</a:t>
                      </a:r>
                    </a:p>
                  </a:txBody>
                  <a:tcPr marL="25400" marR="25400" marT="25400" marB="2540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379 784</a:t>
                      </a:r>
                    </a:p>
                  </a:txBody>
                  <a:tcPr marL="25400" marR="25400" marT="25400" marB="2540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3 635</a:t>
                      </a:r>
                    </a:p>
                  </a:txBody>
                  <a:tcPr marL="25400" marR="25400" marT="25400" marB="2540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4 529</a:t>
                      </a:r>
                    </a:p>
                  </a:txBody>
                  <a:tcPr marL="25400" marR="25400" marT="25400" marB="25400"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r"/>
                      <a:r>
                        <a:rPr sz="800"/>
                        <a:t>GRP UTT Total</a:t>
                      </a:r>
                    </a:p>
                  </a:txBody>
                  <a:tcPr marL="25400" marR="25400" marT="25400" marB="25400"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338 330</a:t>
                      </a:r>
                    </a:p>
                  </a:txBody>
                  <a:tcPr marL="25400" marR="25400" marT="25400" marB="25400"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379 784</a:t>
                      </a:r>
                    </a:p>
                  </a:txBody>
                  <a:tcPr marL="25400" marR="25400" marT="25400" marB="25400"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3 635</a:t>
                      </a:r>
                    </a:p>
                  </a:txBody>
                  <a:tcPr marL="25400" marR="25400" marT="25400" marB="25400"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4 529</a:t>
                      </a:r>
                    </a:p>
                  </a:txBody>
                  <a:tcPr marL="25400" marR="25400" marT="25400" marB="25400"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r"/>
                      <a:r>
                        <a:rPr sz="800"/>
                        <a:t>Total Dépenses</a:t>
                      </a:r>
                    </a:p>
                  </a:txBody>
                  <a:tcPr marL="25400" marR="25400" marT="25400" marB="25400"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338 330</a:t>
                      </a:r>
                    </a:p>
                  </a:txBody>
                  <a:tcPr marL="25400" marR="25400" marT="25400" marB="25400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379 784</a:t>
                      </a:r>
                    </a:p>
                  </a:txBody>
                  <a:tcPr marL="25400" marR="25400" marT="25400" marB="25400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3 635</a:t>
                      </a:r>
                    </a:p>
                  </a:txBody>
                  <a:tcPr marL="25400" marR="25400" marT="25400" marB="25400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4 529</a:t>
                      </a:r>
                    </a:p>
                  </a:txBody>
                  <a:tcPr marL="25400" marR="25400" marT="25400" marB="25400"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entité</a:t>
            </a:r>
          </a:p>
        </p:txBody>
      </p:sp>
      <p:sp>
        <p:nvSpPr>
          <p:cNvPr id="6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1143000"/>
          <a:ext cx="8255000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Activité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Type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Transactions Online 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Transactions Offline 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Transactions total 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Taux d'adoption 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Volume online 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Volume offline 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Volume total 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Taux d'adoption 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7">
                  <a:txBody>
                    <a:bodyPr/>
                    <a:lstStyle/>
                    <a:p>
                      <a:r>
                        <a:rPr sz="800"/>
                        <a:t>Air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Business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1 998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1 998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Eco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332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96 818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-5 171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91 647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Eco 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18 839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18 839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Economic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63 235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14 612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77 847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First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Non affecté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1 043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231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67 185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12 327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79 513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Premium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7 723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7 723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sz="800"/>
                        <a:t>Sous total Aérien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196 774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11 833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sz="800"/>
                        <a:t>Fer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2 670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119 822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sz="800"/>
                        <a:t>Hotel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654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69 708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139 417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sz="800"/>
                        <a:t>Loc. voitures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208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sz="800"/>
                        <a:t>Total général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2 706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3 249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100 383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29 340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129 723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canal de réservation</a:t>
            </a:r>
          </a:p>
        </p:txBody>
      </p:sp>
      <p:sp>
        <p:nvSpPr>
          <p:cNvPr id="6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New shape"/>
          <p:cNvSpPr txBox="1"/>
          <p:nvPr/>
        </p:nvSpPr>
        <p:spPr>
          <a:xfrm>
            <a:off x="698500" y="4667250"/>
            <a:ext cx="317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A - Fer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191500" cy="162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Classe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Courrier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3">
                  <a:txBody>
                    <a:bodyPr/>
                    <a:lstStyle/>
                    <a:p>
                      <a:pPr algn="ctr"/>
                      <a:r>
                        <a:rPr sz="800"/>
                        <a:t>Train 2nd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National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46 502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62 756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1 221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1 533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93%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38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Europe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10 255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11 710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Train 2nd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57 887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76 321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 rowSpan="3">
                  <a:txBody>
                    <a:bodyPr/>
                    <a:lstStyle/>
                    <a:p>
                      <a:pPr algn="ctr"/>
                      <a:r>
                        <a:rPr sz="800"/>
                        <a:t>Train 1ere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National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1 179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1 474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58%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Europe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344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146%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150%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172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Train 1ere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2 024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 Dépenses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78 927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fer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191500" cy="162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Classe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Courrier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 rowSpan="3">
                  <a:txBody>
                    <a:bodyPr/>
                    <a:lstStyle/>
                    <a:p>
                      <a:pPr algn="ctr"/>
                      <a:r>
                        <a:rPr sz="800"/>
                        <a:t>Train 2nd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Loisir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53 149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69 922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1 271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1 613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-21%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Pro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4 738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6 400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Train 2nd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57 887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76 321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1 319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1 688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 rowSpan="3">
                  <a:txBody>
                    <a:bodyPr/>
                    <a:lstStyle/>
                    <a:p>
                      <a:pPr algn="ctr"/>
                      <a:r>
                        <a:rPr sz="800"/>
                        <a:t>Train 1ere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Loisir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1 600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2 240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69%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800"/>
                        <a:t>Pro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366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25%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31%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C0C0C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Train 1ere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2 024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2 606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sz="800"/>
                        <a:t>Total Dépenses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800"/>
                    </a:p>
                  </a:txBody>
                  <a:tcPr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78 927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000000"/>
                      </a:solidFill>
                    </a:lnT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Synthèse par classe fer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/>
          <p:cNvSpPr/>
          <p:nvPr/>
        </p:nvSpPr>
        <p:spPr>
          <a:xfrm>
            <a:off x="0" y="0"/>
            <a:ext cx="254000" cy="6858000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New shape"/>
          <p:cNvSpPr txBox="1"/>
          <p:nvPr/>
        </p:nvSpPr>
        <p:spPr>
          <a:xfrm>
            <a:off x="25400" y="3048000"/>
            <a:ext cx="1905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sz="1000" b="1">
                <a:solidFill>
                  <a:srgbClr val="000000"/>
                </a:solidFill>
              </a:rPr>
              <a:t>Confidentiel</a:t>
            </a:r>
          </a:p>
        </p:txBody>
      </p:sp>
      <p:graphicFrame>
        <p:nvGraphicFramePr>
          <p:cNvPr id="4" name="New Table"/>
          <p:cNvGraphicFramePr>
            <a:graphicFrameLocks noGrp="1"/>
          </p:cNvGraphicFramePr>
          <p:nvPr/>
        </p:nvGraphicFramePr>
        <p:xfrm>
          <a:off x="571500" y="3429000"/>
          <a:ext cx="8255000" cy="145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Rang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Compagnies ferroviaires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Dépenses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Dépenses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P1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Tickets P2 
- #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% Tickets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P1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ATP P2 
- €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b="1"/>
                        <a:t>Evolution 
- %</a:t>
                      </a:r>
                    </a:p>
                  </a:txBody>
                  <a:tcPr marL="25400" marR="25400" marT="25400" marB="25400" anchorCtr="1">
                    <a:solidFill>
                      <a:srgbClr val="0F43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SNCF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55 194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73 521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-25%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92%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1 296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1 622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-20%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97%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43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-6%</a:t>
                      </a:r>
                    </a:p>
                  </a:txBody>
                  <a:tcPr marL="25400" marR="25400" marT="25400" marB="25400"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TRAINLINE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3 920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4 775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-18%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7%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-63%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121%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DEUTSCHE BAHN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OUIGO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343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630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-46%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49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63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C0C0C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ACP RAIL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C0C0C0"/>
                      </a:solidFill>
                    </a:lnT>
                    <a:lnB w="1270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600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800"/>
                        <a:t>Total Compagnies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59 911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78 927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-24%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1 335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1 710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-22%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100%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45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46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i="1"/>
                        <a:t>-3%</a:t>
                      </a:r>
                    </a:p>
                  </a:txBody>
                  <a:tcPr marL="25400" marR="25400" marT="25400" marB="25400">
                    <a:lnT w="12700">
                      <a:solidFill>
                        <a:srgbClr val="808080"/>
                      </a:solidFill>
                    </a:lnT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Object"/>
          <p:cNvGraphicFramePr/>
          <p:nvPr/>
        </p:nvGraphicFramePr>
        <p:xfrm>
          <a:off x="1397000" y="939800"/>
          <a:ext cx="6350000" cy="215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New shape"/>
          <p:cNvSpPr/>
          <p:nvPr/>
        </p:nvSpPr>
        <p:spPr>
          <a:xfrm>
            <a:off x="7899400" y="1663700"/>
            <a:ext cx="190500" cy="190500"/>
          </a:xfrm>
          <a:prstGeom prst="rect">
            <a:avLst/>
          </a:prstGeom>
          <a:solidFill>
            <a:srgbClr val="0F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New shape"/>
          <p:cNvSpPr txBox="1"/>
          <p:nvPr/>
        </p:nvSpPr>
        <p:spPr>
          <a:xfrm>
            <a:off x="7899400" y="16637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</a:t>
            </a:r>
          </a:p>
        </p:txBody>
      </p:sp>
      <p:sp>
        <p:nvSpPr>
          <p:cNvPr id="8" name="New shape"/>
          <p:cNvSpPr/>
          <p:nvPr/>
        </p:nvSpPr>
        <p:spPr>
          <a:xfrm>
            <a:off x="7899400" y="2222500"/>
            <a:ext cx="190500" cy="190500"/>
          </a:xfrm>
          <a:prstGeom prst="rect">
            <a:avLst/>
          </a:prstGeom>
          <a:solidFill>
            <a:srgbClr val="C9A7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New shape"/>
          <p:cNvSpPr txBox="1"/>
          <p:nvPr/>
        </p:nvSpPr>
        <p:spPr>
          <a:xfrm>
            <a:off x="7899400" y="2222500"/>
            <a:ext cx="571500" cy="19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P2</a:t>
            </a:r>
          </a:p>
        </p:txBody>
      </p:sp>
      <p:sp>
        <p:nvSpPr>
          <p:cNvPr id="10" name="New shape"/>
          <p:cNvSpPr txBox="1"/>
          <p:nvPr/>
        </p:nvSpPr>
        <p:spPr>
          <a:xfrm>
            <a:off x="762000" y="63500"/>
            <a:ext cx="7620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800" b="1">
                <a:solidFill>
                  <a:srgbClr val="000000"/>
                </a:solidFill>
              </a:rPr>
              <a:t>Top fournisseurs fer</a:t>
            </a:r>
          </a:p>
        </p:txBody>
      </p:sp>
      <p:sp>
        <p:nvSpPr>
          <p:cNvPr id="11" name="New shape"/>
          <p:cNvSpPr/>
          <p:nvPr/>
        </p:nvSpPr>
        <p:spPr>
          <a:xfrm>
            <a:off x="254000" y="762000"/>
            <a:ext cx="8890000" cy="0"/>
          </a:xfrm>
          <a:prstGeom prst="line">
            <a:avLst/>
          </a:prstGeom>
          <a:ln w="127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New shape"/>
          <p:cNvSpPr txBox="1"/>
          <p:nvPr/>
        </p:nvSpPr>
        <p:spPr>
          <a:xfrm>
            <a:off x="7493000" y="63500"/>
            <a:ext cx="1651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900">
                <a:solidFill>
                  <a:srgbClr val="000000"/>
                </a:solidFill>
              </a:rPr>
              <a:t>P1 : 01/01/2025 - 31/12/2025
P2 : 01/01/2024 - 31/12/2024</a:t>
            </a: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00" y="184150"/>
            <a:ext cx="1270000" cy="393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5.14 unknown"/>
  <p:tag name="AS_RELEASE_DATE" val="2024.12.31"/>
  <p:tag name="AS_TITLE" val="Aspose.Slides for Java"/>
  <p:tag name="AS_VERSION" val="24.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F436C"/>
      </a:accent1>
      <a:accent2>
        <a:srgbClr val="C9A774"/>
      </a:accent2>
      <a:accent3>
        <a:srgbClr val="F2F2F2"/>
      </a:accent3>
      <a:accent4>
        <a:srgbClr val="BFBFBF"/>
      </a:accent4>
      <a:accent5>
        <a:srgbClr val="A6A6A6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4880</Words>
  <Application>Microsoft Office PowerPoint</Application>
  <PresentationFormat>Affichage à l'écran (4:3)</PresentationFormat>
  <Paragraphs>2300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 MASSA</dc:creator>
  <cp:lastModifiedBy>Adeline MASSA</cp:lastModifiedBy>
  <cp:revision>2</cp:revision>
  <cp:lastPrinted>2026-01-20T17:35:22Z</cp:lastPrinted>
  <dcterms:created xsi:type="dcterms:W3CDTF">2026-01-20T16:35:22Z</dcterms:created>
  <dcterms:modified xsi:type="dcterms:W3CDTF">2026-01-20T16:37:29Z</dcterms:modified>
</cp:coreProperties>
</file>