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5" r:id="rId13"/>
    <p:sldId id="269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4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E6B32B-3B69-47C4-BED8-3F437AD305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B6F97B6-3D3F-4484-8B93-01406A4A41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CF882C-38A6-4B0B-92E4-F259F595F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50750A-1429-443C-9AF9-984088CDE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5EBF61-7891-4B26-8055-FEBAE592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456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844125-F991-413E-85C7-428DBF39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3ECA1E-D1D2-461C-9C78-9C97CB9D0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2E5AD1E-844F-4B21-ACE5-04912A093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90C869-1F6B-4E03-A86F-8AE26DC2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243DA1-9730-4CEE-AB7C-A44F7E48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7988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B89D1E5-FCC8-41E5-9C92-471EFEB08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88F192-108E-42BC-A9A8-91EF0159E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9801C-2968-43F8-9E26-58E8A170D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B685C0-F844-4507-93B0-D0D91A72E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14F784-B818-4B70-B5D9-83D3F8850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23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7A6582-1284-4026-8EC3-F16E3016F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63A746-D6D2-41AE-9923-A669B741B4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D9753F-735E-4524-8DFB-6108EA3AE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A2894-527B-4FE8-940F-FACE3FE4C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FA3955-37B1-436F-8ECC-5D471F31B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13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F8F955-A9E3-45B5-A411-F55E5EAD4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7EF70F-C8EF-46B8-9B33-3F43EC4D5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CED1C9-7C84-4289-86CD-73905DCD5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87BBFF-AE43-4468-9123-9AE758BF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F85C8A-FB43-4545-AAC7-31180B31A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92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2310C1-C4BF-481A-85FB-0AA8D0CF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FA8D09-F87B-47CB-841B-3F3A3A3B61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20CEB30-2FE6-4E58-BADF-06829767F3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5D2CE31-138C-45EC-9D77-2089AD9E7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F7A7B20-044B-4ECD-A2BB-AEE296199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E5185CA-C151-445A-BDE9-07A8A9068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905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6C96B-7484-4409-BF40-296EBECA5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1D30A2-F48A-4271-B0D4-0E568B910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30EAF76-7166-41CF-9143-B070344533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E250FEA-5DF2-43CE-B5C2-25C7C9368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FF80E8B-C94B-4D96-8747-A52C0CEC75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D52A7DE-7230-4590-87EF-C03F3E10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47AA103-E210-498E-A084-C0F2C434E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B34409D-EF58-4534-A36B-1537380E1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848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C23874-048C-415B-B2EF-E80961312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35D76F0-24A1-48F6-BCCB-E793E1A99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F780E7-4F55-4301-9C55-E6E73CFDF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B05688C-DE23-49EF-80E8-89F9171EF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425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CFBDCAC-765A-4342-AFA8-BF8862E1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D35A9A2-D0D7-42F9-AB88-7497F8427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F35C71-9C22-4353-91DC-134635D7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811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1640A-3DF3-4A0B-A3AC-F8BCD5BB4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439AAA-7C20-42A2-A372-77669FDBC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71F5E21-BB28-4C1D-873F-13B70EA99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30F10E-B76E-410B-B167-D0C2D577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16B8468-827F-4707-BE33-756E6D36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B8CD33-9E8A-41B1-AFA4-23E042FD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1465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933F35-6DDD-4DE8-A123-A23B5949A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9051FFA-1F1F-46E2-9537-8516D60BCE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242DCA3-B650-47D9-A372-6713BD7BD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8657584-BD95-4F57-870F-333B18759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FB554E-4E5C-44A7-92EA-9D2793CBB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B7764A-65A6-410A-9836-C30578222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685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535F925-C429-4FB4-BA08-7A024E84F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E740BF-A624-4E20-9721-17BAA103A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A17F5A-906E-4499-9E5E-E0B9DE3D92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4B2BB-AF1E-4D88-B7B2-AD13E813A704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5229B0-A289-4D52-93CA-631195A084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E85A83-A6B3-4EDF-BADF-1B9234B28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A9F21-2204-44E1-AB3F-304BEDB121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37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youtu.be/59hpNs5yTY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youtu.be/8ZPQEneSd4M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705B1E-BA0F-4615-90CE-C4211BEF4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41B8086-A376-431A-8AD8-A6DC81BA3C1D}"/>
              </a:ext>
            </a:extLst>
          </p:cNvPr>
          <p:cNvSpPr txBox="1"/>
          <p:nvPr/>
        </p:nvSpPr>
        <p:spPr>
          <a:xfrm>
            <a:off x="1151792" y="6477062"/>
            <a:ext cx="1601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mardi 14 OCTOBRE 2025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50A1B3-9078-448C-8A63-ED7475FB35CD}"/>
              </a:ext>
            </a:extLst>
          </p:cNvPr>
          <p:cNvSpPr/>
          <p:nvPr/>
        </p:nvSpPr>
        <p:spPr>
          <a:xfrm>
            <a:off x="1151792" y="6128238"/>
            <a:ext cx="2813539" cy="383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E2A5EF0-24E4-4621-AD63-4B06BF510682}"/>
              </a:ext>
            </a:extLst>
          </p:cNvPr>
          <p:cNvSpPr txBox="1"/>
          <p:nvPr/>
        </p:nvSpPr>
        <p:spPr>
          <a:xfrm>
            <a:off x="1151792" y="6065347"/>
            <a:ext cx="1879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2"/>
                </a:solidFill>
                <a:highlight>
                  <a:srgbClr val="0000FF"/>
                </a:highlight>
              </a:rPr>
              <a:t>DRCI présentation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950151-BA64-4B61-8009-27E0FF8F6DF1}"/>
              </a:ext>
            </a:extLst>
          </p:cNvPr>
          <p:cNvSpPr/>
          <p:nvPr/>
        </p:nvSpPr>
        <p:spPr>
          <a:xfrm>
            <a:off x="10146323" y="6065347"/>
            <a:ext cx="1503485" cy="18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61AA2D-7926-43F5-9290-E51B825F7DF2}"/>
              </a:ext>
            </a:extLst>
          </p:cNvPr>
          <p:cNvSpPr txBox="1"/>
          <p:nvPr/>
        </p:nvSpPr>
        <p:spPr>
          <a:xfrm>
            <a:off x="10187143" y="5974349"/>
            <a:ext cx="14187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500" dirty="0">
                <a:solidFill>
                  <a:srgbClr val="204256"/>
                </a:solidFill>
              </a:rPr>
              <a:t>Agathe HILAIRE</a:t>
            </a:r>
          </a:p>
        </p:txBody>
      </p:sp>
    </p:spTree>
    <p:extLst>
      <p:ext uri="{BB962C8B-B14F-4D97-AF65-F5344CB8AC3E}">
        <p14:creationId xmlns:p14="http://schemas.microsoft.com/office/powerpoint/2010/main" val="2700226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AAA0C9-BC3B-447F-82C1-9ACB1F302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2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A61367C-EB95-4B6D-9AD3-910219FCC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8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C0B19C-D41C-40E0-8337-315A515A6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b="1" dirty="0">
                <a:solidFill>
                  <a:srgbClr val="000000"/>
                </a:solidFill>
                <a:effectLst/>
                <a:latin typeface="Marianne" panose="02000000000000000000" pitchFamily="50" charset="0"/>
                <a:ea typeface="Calibri" panose="020F0502020204030204" pitchFamily="34" charset="0"/>
              </a:rPr>
              <a:t>Comité de pilotage CO’CIME</a:t>
            </a:r>
            <a:br>
              <a:rPr lang="fr-FR" sz="4000" dirty="0">
                <a:solidFill>
                  <a:srgbClr val="000000"/>
                </a:solidFill>
                <a:effectLst/>
                <a:latin typeface="Marianne" panose="02000000000000000000" pitchFamily="50" charset="0"/>
                <a:ea typeface="Calibri" panose="020F0502020204030204" pitchFamily="34" charset="0"/>
              </a:rPr>
            </a:br>
            <a:r>
              <a:rPr lang="fr-FR" sz="2800" dirty="0">
                <a:solidFill>
                  <a:srgbClr val="000000"/>
                </a:solidFill>
                <a:effectLst/>
                <a:latin typeface="Marianne" panose="02000000000000000000" pitchFamily="50" charset="0"/>
                <a:ea typeface="Calibri" panose="020F0502020204030204" pitchFamily="34" charset="0"/>
              </a:rPr>
              <a:t>Prochaine date : mercredi 15 octobre 10h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C22077-F2B0-4C3B-8B18-70E4C4020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1" y="1825625"/>
            <a:ext cx="6615953" cy="46672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1200" dirty="0">
                <a:effectLst/>
                <a:latin typeface="Marianne" panose="02000000000000000000" pitchFamily="50" charset="0"/>
                <a:ea typeface="Calibri" panose="020F0502020204030204" pitchFamily="34" charset="0"/>
              </a:rPr>
              <a:t> 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2400" u="sng" dirty="0">
                <a:solidFill>
                  <a:schemeClr val="bg2"/>
                </a:solidFill>
                <a:effectLst/>
                <a:highlight>
                  <a:srgbClr val="000080"/>
                </a:highlight>
                <a:latin typeface="Marianne" panose="02000000000000000000" pitchFamily="50" charset="0"/>
                <a:ea typeface="Calibri" panose="020F0502020204030204" pitchFamily="34" charset="0"/>
              </a:rPr>
              <a:t>Pour information</a:t>
            </a:r>
            <a:endParaRPr lang="fr-FR" sz="2400" dirty="0">
              <a:solidFill>
                <a:schemeClr val="bg2"/>
              </a:solidFill>
              <a:effectLst/>
              <a:highlight>
                <a:srgbClr val="00008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r-FR" sz="2000" b="1" dirty="0">
                <a:effectLst/>
                <a:latin typeface="Marianne" panose="02000000000000000000" pitchFamily="50" charset="0"/>
                <a:ea typeface="Times New Roman" panose="02020603050405020304" pitchFamily="18" charset="0"/>
              </a:rPr>
              <a:t>Rappel de la méthodologie relative au choix des projets </a:t>
            </a: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r-FR" sz="2000" b="1" dirty="0">
                <a:effectLst/>
                <a:latin typeface="Marianne" panose="02000000000000000000" pitchFamily="50" charset="0"/>
                <a:ea typeface="Times New Roman" panose="02020603050405020304" pitchFamily="18" charset="0"/>
              </a:rPr>
              <a:t>Retours des permanences de présentation des projets</a:t>
            </a:r>
          </a:p>
          <a:p>
            <a:pPr marL="0" lvl="0" indent="0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2400" u="sng" dirty="0">
                <a:solidFill>
                  <a:schemeClr val="bg2"/>
                </a:solidFill>
                <a:effectLst/>
                <a:highlight>
                  <a:srgbClr val="000080"/>
                </a:highlight>
                <a:latin typeface="Marianne" panose="02000000000000000000" pitchFamily="50" charset="0"/>
                <a:ea typeface="Calibri" panose="020F0502020204030204" pitchFamily="34" charset="0"/>
              </a:rPr>
              <a:t>Pour validation</a:t>
            </a:r>
            <a:r>
              <a:rPr lang="fr-FR" sz="2400" dirty="0">
                <a:solidFill>
                  <a:schemeClr val="bg2"/>
                </a:solidFill>
                <a:effectLst/>
                <a:highlight>
                  <a:srgbClr val="000080"/>
                </a:highlight>
                <a:latin typeface="Marianne" panose="02000000000000000000" pitchFamily="50" charset="0"/>
                <a:ea typeface="Calibri" panose="020F0502020204030204" pitchFamily="34" charset="0"/>
              </a:rPr>
              <a:t> </a:t>
            </a:r>
            <a:endParaRPr lang="fr-FR" sz="24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r-FR" sz="2000" b="1" dirty="0">
                <a:latin typeface="Marianne" panose="02000000000000000000" pitchFamily="50" charset="0"/>
              </a:rPr>
              <a:t>Synthèse des demandes des commissions techniques du 1er tour de dialogue aux candidats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fr-FR" sz="2000" b="1" dirty="0">
                <a:latin typeface="Marianne" panose="02000000000000000000" pitchFamily="50" charset="0"/>
              </a:rPr>
              <a:t>Préparation des échanges avec les groupements candidats, en vue de l’évolution de leurs projets au 2e tour</a:t>
            </a:r>
            <a:r>
              <a:rPr lang="fr-FR" sz="1600" dirty="0">
                <a:effectLst/>
                <a:latin typeface="Marianne" panose="02000000000000000000" pitchFamily="50" charset="0"/>
                <a:ea typeface="Times New Roman" panose="02020603050405020304" pitchFamily="18" charset="0"/>
              </a:rPr>
              <a:t>.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fr-FR" sz="1600" i="1" dirty="0">
                <a:effectLst/>
                <a:latin typeface="Marianne" panose="02000000000000000000" pitchFamily="50" charset="0"/>
                <a:ea typeface="Calibri" panose="020F0502020204030204" pitchFamily="34" charset="0"/>
              </a:rPr>
              <a:t>Seront présents nos conseils accompagnant le projet : Vincent Sainte Marie Gauthier – Embase et le cabinet Clém</a:t>
            </a:r>
            <a:r>
              <a:rPr lang="fr-FR" sz="1200" i="1" dirty="0">
                <a:effectLst/>
                <a:latin typeface="Marianne" panose="02000000000000000000" pitchFamily="50" charset="0"/>
                <a:ea typeface="Calibri" panose="020F0502020204030204" pitchFamily="34" charset="0"/>
              </a:rPr>
              <a:t>ent - Maître Rayssac.</a:t>
            </a:r>
            <a:endParaRPr lang="fr-FR" sz="16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sz="40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809CFEB-4926-426F-AD4C-70BB226217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t="72308" r="71947" b="3076"/>
          <a:stretch/>
        </p:blipFill>
        <p:spPr>
          <a:xfrm>
            <a:off x="9601200" y="0"/>
            <a:ext cx="1881554" cy="168812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B724691-630C-48EE-8AE2-E6A015F5E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50" t="11629" r="8845" b="3245"/>
          <a:stretch/>
        </p:blipFill>
        <p:spPr>
          <a:xfrm>
            <a:off x="7055224" y="2599721"/>
            <a:ext cx="4948568" cy="332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87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5731ABF-CC57-445E-9438-6900CEC3B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12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268E449-57BE-45FB-9C2C-6F089299E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204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32441BB-0E63-42D0-AF13-5BB505A2E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97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hlinkClick r:id="rId2"/>
            <a:extLst>
              <a:ext uri="{FF2B5EF4-FFF2-40B4-BE49-F238E27FC236}">
                <a16:creationId xmlns:a16="http://schemas.microsoft.com/office/drawing/2014/main" id="{03CC07E0-0205-4C01-AB58-34EC20A47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0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B76E0B-A1DB-4AD1-9BA5-7C4BBDAD8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Espace réservé du contenu 10">
            <a:extLst>
              <a:ext uri="{FF2B5EF4-FFF2-40B4-BE49-F238E27FC236}">
                <a16:creationId xmlns:a16="http://schemas.microsoft.com/office/drawing/2014/main" id="{BD5ABEDC-CAC7-49BE-B5C5-8F20D0A89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8" y="143949"/>
            <a:ext cx="2844343" cy="9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974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E4F9EF8-0FFF-400C-89BC-86B54E4EA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7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096E59-B6FF-4FAF-878E-B886C5BB0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29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hlinkClick r:id="rId2"/>
            <a:extLst>
              <a:ext uri="{FF2B5EF4-FFF2-40B4-BE49-F238E27FC236}">
                <a16:creationId xmlns:a16="http://schemas.microsoft.com/office/drawing/2014/main" id="{8C5E3AAA-7FD5-4ED3-9900-8A30A5196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4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47E3B8-CB6C-4A09-B218-1A55C88BD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8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BBD844-D330-4804-BA0F-813D6B0C1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Espace réservé du contenu 10">
            <a:extLst>
              <a:ext uri="{FF2B5EF4-FFF2-40B4-BE49-F238E27FC236}">
                <a16:creationId xmlns:a16="http://schemas.microsoft.com/office/drawing/2014/main" id="{2F500255-FD28-4F2A-AD3E-DF215EF8A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8" y="143949"/>
            <a:ext cx="2844343" cy="9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91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FFC2BE1-C2BD-4F72-A587-F1C0C2444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97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18667D-0C0D-4B42-9B52-B7101B2193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B0926E-7629-4A25-BCBD-6B1864296D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437A40-C283-4ECF-A0B6-8A8F4C9F4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672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95</Words>
  <Application>Microsoft Office PowerPoint</Application>
  <PresentationFormat>Grand écran</PresentationFormat>
  <Paragraphs>13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Marianne</vt:lpstr>
      <vt:lpstr>Symbol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Comité de pilotage CO’CIME Prochaine date : mercredi 15 octobre 10h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Jarret, Yannick</dc:creator>
  <cp:lastModifiedBy>Bes, Catherine</cp:lastModifiedBy>
  <cp:revision>28</cp:revision>
  <dcterms:created xsi:type="dcterms:W3CDTF">2024-09-24T19:25:27Z</dcterms:created>
  <dcterms:modified xsi:type="dcterms:W3CDTF">2026-01-22T13:39:45Z</dcterms:modified>
</cp:coreProperties>
</file>