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4"/>
  </p:sldMasterIdLst>
  <p:notesMasterIdLst>
    <p:notesMasterId r:id="rId21"/>
  </p:notesMasterIdLst>
  <p:sldIdLst>
    <p:sldId id="256" r:id="rId5"/>
    <p:sldId id="263" r:id="rId6"/>
    <p:sldId id="268" r:id="rId7"/>
    <p:sldId id="258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</p:sldIdLst>
  <p:sldSz cx="9144000" cy="6858000" type="screen4x3"/>
  <p:notesSz cx="9926638" cy="679767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3AB9900-01FA-3A2F-A468-2E3740D7CC02}" name="hello@jorj.co" initials="he" userId="S::urn:spo:guest#hello@jorj.co::" providerId="AD"/>
  <p188:author id="{9241C80F-A5F7-379C-81B0-FC275846DAC2}" name="Marion CHIQUET" initials="MC" userId="S::mchiquet@cdcequipage.fr::fd27cdaf-7c15-4809-90c9-6d2e8bf050f4" providerId="AD"/>
  <p188:author id="{9ED6767C-B343-C24A-5D76-23C675A0684A}" name="Mélanie JORDAN" initials="MJ" userId="b975db7ff39a4b7a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45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394CE38-CA38-4575-958F-858339E56257}" v="2" dt="2025-07-30T12:13:54.5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Style clair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597"/>
    <p:restoredTop sz="94737"/>
  </p:normalViewPr>
  <p:slideViewPr>
    <p:cSldViewPr>
      <p:cViewPr varScale="1">
        <p:scale>
          <a:sx n="109" d="100"/>
          <a:sy n="109" d="100"/>
        </p:scale>
        <p:origin x="1240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on CHIQUET" userId="fd27cdaf-7c15-4809-90c9-6d2e8bf050f4" providerId="ADAL" clId="{6394CE38-CA38-4575-958F-858339E56257}"/>
    <pc:docChg chg="custSel modSld">
      <pc:chgData name="Marion CHIQUET" userId="fd27cdaf-7c15-4809-90c9-6d2e8bf050f4" providerId="ADAL" clId="{6394CE38-CA38-4575-958F-858339E56257}" dt="2025-07-30T12:15:30.143" v="141" actId="20577"/>
      <pc:docMkLst>
        <pc:docMk/>
      </pc:docMkLst>
      <pc:sldChg chg="addSp delSp modSp mod">
        <pc:chgData name="Marion CHIQUET" userId="fd27cdaf-7c15-4809-90c9-6d2e8bf050f4" providerId="ADAL" clId="{6394CE38-CA38-4575-958F-858339E56257}" dt="2025-07-30T12:13:49.351" v="130" actId="1076"/>
        <pc:sldMkLst>
          <pc:docMk/>
          <pc:sldMk cId="0" sldId="256"/>
        </pc:sldMkLst>
        <pc:spChg chg="mod">
          <ac:chgData name="Marion CHIQUET" userId="fd27cdaf-7c15-4809-90c9-6d2e8bf050f4" providerId="ADAL" clId="{6394CE38-CA38-4575-958F-858339E56257}" dt="2025-07-30T12:12:41.766" v="123" actId="20577"/>
          <ac:spMkLst>
            <pc:docMk/>
            <pc:sldMk cId="0" sldId="256"/>
            <ac:spMk id="84" creationId="{00000000-0000-0000-0000-000000000000}"/>
          </ac:spMkLst>
        </pc:spChg>
        <pc:spChg chg="mod">
          <ac:chgData name="Marion CHIQUET" userId="fd27cdaf-7c15-4809-90c9-6d2e8bf050f4" providerId="ADAL" clId="{6394CE38-CA38-4575-958F-858339E56257}" dt="2025-07-30T12:13:14.180" v="125" actId="6549"/>
          <ac:spMkLst>
            <pc:docMk/>
            <pc:sldMk cId="0" sldId="256"/>
            <ac:spMk id="85" creationId="{00000000-0000-0000-0000-000000000000}"/>
          </ac:spMkLst>
        </pc:spChg>
        <pc:picChg chg="add mod">
          <ac:chgData name="Marion CHIQUET" userId="fd27cdaf-7c15-4809-90c9-6d2e8bf050f4" providerId="ADAL" clId="{6394CE38-CA38-4575-958F-858339E56257}" dt="2025-07-30T12:13:49.351" v="130" actId="1076"/>
          <ac:picMkLst>
            <pc:docMk/>
            <pc:sldMk cId="0" sldId="256"/>
            <ac:picMk id="2" creationId="{D9BBBF02-F543-8F06-0049-563CC96167AE}"/>
          </ac:picMkLst>
        </pc:picChg>
        <pc:picChg chg="del mod">
          <ac:chgData name="Marion CHIQUET" userId="fd27cdaf-7c15-4809-90c9-6d2e8bf050f4" providerId="ADAL" clId="{6394CE38-CA38-4575-958F-858339E56257}" dt="2025-07-30T12:11:44.775" v="1" actId="478"/>
          <ac:picMkLst>
            <pc:docMk/>
            <pc:sldMk cId="0" sldId="256"/>
            <ac:picMk id="4" creationId="{FDECD81B-670C-D483-7631-F316E9787228}"/>
          </ac:picMkLst>
        </pc:picChg>
      </pc:sldChg>
      <pc:sldChg chg="addSp delSp modSp mod">
        <pc:chgData name="Marion CHIQUET" userId="fd27cdaf-7c15-4809-90c9-6d2e8bf050f4" providerId="ADAL" clId="{6394CE38-CA38-4575-958F-858339E56257}" dt="2025-07-30T12:15:30.143" v="141" actId="20577"/>
        <pc:sldMkLst>
          <pc:docMk/>
          <pc:sldMk cId="2690684961" sldId="263"/>
        </pc:sldMkLst>
        <pc:spChg chg="mod">
          <ac:chgData name="Marion CHIQUET" userId="fd27cdaf-7c15-4809-90c9-6d2e8bf050f4" providerId="ADAL" clId="{6394CE38-CA38-4575-958F-858339E56257}" dt="2025-07-30T12:15:30.143" v="141" actId="20577"/>
          <ac:spMkLst>
            <pc:docMk/>
            <pc:sldMk cId="2690684961" sldId="263"/>
            <ac:spMk id="3" creationId="{5EC2763E-89AE-AD12-4953-4ADF842C2702}"/>
          </ac:spMkLst>
        </pc:spChg>
        <pc:picChg chg="add mod">
          <ac:chgData name="Marion CHIQUET" userId="fd27cdaf-7c15-4809-90c9-6d2e8bf050f4" providerId="ADAL" clId="{6394CE38-CA38-4575-958F-858339E56257}" dt="2025-07-30T12:14:00.809" v="135" actId="1076"/>
          <ac:picMkLst>
            <pc:docMk/>
            <pc:sldMk cId="2690684961" sldId="263"/>
            <ac:picMk id="2" creationId="{BC6432A2-5D92-57F9-6713-7BDA24C4D3C3}"/>
          </ac:picMkLst>
        </pc:picChg>
        <pc:picChg chg="del">
          <ac:chgData name="Marion CHIQUET" userId="fd27cdaf-7c15-4809-90c9-6d2e8bf050f4" providerId="ADAL" clId="{6394CE38-CA38-4575-958F-858339E56257}" dt="2025-07-30T12:13:53.324" v="131" actId="478"/>
          <ac:picMkLst>
            <pc:docMk/>
            <pc:sldMk cId="2690684961" sldId="263"/>
            <ac:picMk id="5" creationId="{FDECD81B-670C-D483-7631-F316E978722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Cliquez pour modifier le format des notes</a:t>
            </a:r>
          </a:p>
        </p:txBody>
      </p:sp>
      <p:sp>
        <p:nvSpPr>
          <p:cNvPr id="80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&lt;en-tête&gt;</a:t>
            </a:r>
          </a:p>
        </p:txBody>
      </p:sp>
      <p:sp>
        <p:nvSpPr>
          <p:cNvPr id="81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&lt;date/heure&gt;</a:t>
            </a:r>
          </a:p>
        </p:txBody>
      </p:sp>
      <p:sp>
        <p:nvSpPr>
          <p:cNvPr id="82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&lt;pied de page&gt;</a:t>
            </a:r>
          </a:p>
        </p:txBody>
      </p:sp>
      <p:sp>
        <p:nvSpPr>
          <p:cNvPr id="83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13D98B8B-883F-4116-AAEC-16A3883D8D11}" type="slidenum"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‹N°›</a:t>
            </a:fld>
            <a:endParaRPr lang="fr-FR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03456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body"/>
          </p:nvPr>
        </p:nvSpPr>
        <p:spPr>
          <a:xfrm>
            <a:off x="992520" y="3228840"/>
            <a:ext cx="7940880" cy="3058560"/>
          </a:xfrm>
          <a:prstGeom prst="rect">
            <a:avLst/>
          </a:prstGeom>
        </p:spPr>
        <p:txBody>
          <a:bodyPr/>
          <a:lstStyle/>
          <a:p>
            <a:endParaRPr lang="fr-FR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0" name="TextShape 2"/>
          <p:cNvSpPr txBox="1"/>
          <p:nvPr/>
        </p:nvSpPr>
        <p:spPr>
          <a:xfrm>
            <a:off x="5622840" y="6456600"/>
            <a:ext cx="4301280" cy="33948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5819E226-19BE-4903-B294-72B6006DF55C}" type="slidenum">
              <a:rPr lang="fr-FR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1</a:t>
            </a:fld>
            <a:endParaRPr lang="fr-FR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body"/>
          </p:nvPr>
        </p:nvSpPr>
        <p:spPr>
          <a:xfrm>
            <a:off x="992520" y="3228840"/>
            <a:ext cx="7940880" cy="3058560"/>
          </a:xfrm>
          <a:prstGeom prst="rect">
            <a:avLst/>
          </a:prstGeom>
        </p:spPr>
        <p:txBody>
          <a:bodyPr/>
          <a:lstStyle/>
          <a:p>
            <a:endParaRPr lang="fr-FR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0" name="TextShape 2"/>
          <p:cNvSpPr txBox="1"/>
          <p:nvPr/>
        </p:nvSpPr>
        <p:spPr>
          <a:xfrm>
            <a:off x="5622840" y="6456600"/>
            <a:ext cx="4301280" cy="33948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5819E226-19BE-4903-B294-72B6006DF55C}" type="slidenum">
              <a:rPr lang="fr-FR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2</a:t>
            </a:fld>
            <a:endParaRPr lang="fr-FR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62793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body"/>
          </p:nvPr>
        </p:nvSpPr>
        <p:spPr>
          <a:xfrm>
            <a:off x="992520" y="3228840"/>
            <a:ext cx="7940880" cy="3058560"/>
          </a:xfrm>
          <a:prstGeom prst="rect">
            <a:avLst/>
          </a:prstGeom>
        </p:spPr>
        <p:txBody>
          <a:bodyPr/>
          <a:lstStyle/>
          <a:p>
            <a:endParaRPr lang="fr-FR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2" name="TextShape 2"/>
          <p:cNvSpPr txBox="1"/>
          <p:nvPr/>
        </p:nvSpPr>
        <p:spPr>
          <a:xfrm>
            <a:off x="5622840" y="6456600"/>
            <a:ext cx="4301280" cy="33948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5A0C7794-CC65-4BA7-87F5-06C63F285848}" type="slidenum">
              <a:rPr lang="fr-FR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3</a:t>
            </a:fld>
            <a:endParaRPr lang="fr-FR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652508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5AAADA-A0F1-A289-CF78-701638B324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>
            <a:extLst>
              <a:ext uri="{FF2B5EF4-FFF2-40B4-BE49-F238E27FC236}">
                <a16:creationId xmlns:a16="http://schemas.microsoft.com/office/drawing/2014/main" id="{1EAB3025-133D-63F8-09AF-593C7045AA81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992520" y="3228840"/>
            <a:ext cx="7940880" cy="3058560"/>
          </a:xfrm>
          <a:prstGeom prst="rect">
            <a:avLst/>
          </a:prstGeom>
        </p:spPr>
        <p:txBody>
          <a:bodyPr/>
          <a:lstStyle/>
          <a:p>
            <a:endParaRPr lang="fr-FR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2" name="TextShape 2">
            <a:extLst>
              <a:ext uri="{FF2B5EF4-FFF2-40B4-BE49-F238E27FC236}">
                <a16:creationId xmlns:a16="http://schemas.microsoft.com/office/drawing/2014/main" id="{289B3648-315A-D0D3-FFF3-385D6F0294E1}"/>
              </a:ext>
            </a:extLst>
          </p:cNvPr>
          <p:cNvSpPr txBox="1"/>
          <p:nvPr/>
        </p:nvSpPr>
        <p:spPr>
          <a:xfrm>
            <a:off x="5622840" y="6456600"/>
            <a:ext cx="4301280" cy="33948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5A0C7794-CC65-4BA7-87F5-06C63F285848}" type="slidenum">
              <a:rPr lang="fr-FR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5</a:t>
            </a:fld>
            <a:endParaRPr lang="fr-FR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318774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E5625B-7577-2588-645F-75A49B14A1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>
            <a:extLst>
              <a:ext uri="{FF2B5EF4-FFF2-40B4-BE49-F238E27FC236}">
                <a16:creationId xmlns:a16="http://schemas.microsoft.com/office/drawing/2014/main" id="{0B6662CA-7D29-EE60-FCB8-DA2105749296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992520" y="3228840"/>
            <a:ext cx="7940880" cy="3058560"/>
          </a:xfrm>
          <a:prstGeom prst="rect">
            <a:avLst/>
          </a:prstGeom>
        </p:spPr>
        <p:txBody>
          <a:bodyPr/>
          <a:lstStyle/>
          <a:p>
            <a:endParaRPr lang="fr-FR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2" name="TextShape 2">
            <a:extLst>
              <a:ext uri="{FF2B5EF4-FFF2-40B4-BE49-F238E27FC236}">
                <a16:creationId xmlns:a16="http://schemas.microsoft.com/office/drawing/2014/main" id="{0161E63F-5577-4580-B71A-D0CBAFD69956}"/>
              </a:ext>
            </a:extLst>
          </p:cNvPr>
          <p:cNvSpPr txBox="1"/>
          <p:nvPr/>
        </p:nvSpPr>
        <p:spPr>
          <a:xfrm>
            <a:off x="5622840" y="6456600"/>
            <a:ext cx="4301280" cy="33948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5A0C7794-CC65-4BA7-87F5-06C63F285848}" type="slidenum">
              <a:rPr lang="fr-FR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7</a:t>
            </a:fld>
            <a:endParaRPr lang="fr-FR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789725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65F330-4866-6D40-500F-F4FB6C6DD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>
            <a:extLst>
              <a:ext uri="{FF2B5EF4-FFF2-40B4-BE49-F238E27FC236}">
                <a16:creationId xmlns:a16="http://schemas.microsoft.com/office/drawing/2014/main" id="{85F4E278-8E40-B964-5B4B-D33D98CCED54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992520" y="3228840"/>
            <a:ext cx="7940880" cy="3058560"/>
          </a:xfrm>
          <a:prstGeom prst="rect">
            <a:avLst/>
          </a:prstGeom>
        </p:spPr>
        <p:txBody>
          <a:bodyPr/>
          <a:lstStyle/>
          <a:p>
            <a:endParaRPr lang="fr-FR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2" name="TextShape 2">
            <a:extLst>
              <a:ext uri="{FF2B5EF4-FFF2-40B4-BE49-F238E27FC236}">
                <a16:creationId xmlns:a16="http://schemas.microsoft.com/office/drawing/2014/main" id="{EE562A68-777F-AF5E-C3EF-A384D2746100}"/>
              </a:ext>
            </a:extLst>
          </p:cNvPr>
          <p:cNvSpPr txBox="1"/>
          <p:nvPr/>
        </p:nvSpPr>
        <p:spPr>
          <a:xfrm>
            <a:off x="5622840" y="6456600"/>
            <a:ext cx="4301280" cy="33948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5A0C7794-CC65-4BA7-87F5-06C63F285848}" type="slidenum">
              <a:rPr lang="fr-FR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9</a:t>
            </a:fld>
            <a:endParaRPr lang="fr-FR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56167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DA863D-CF45-3B92-A568-38D7CA0AA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>
            <a:extLst>
              <a:ext uri="{FF2B5EF4-FFF2-40B4-BE49-F238E27FC236}">
                <a16:creationId xmlns:a16="http://schemas.microsoft.com/office/drawing/2014/main" id="{81741BF7-DD2A-998D-EBF6-ABCC5153C8BA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992520" y="3228840"/>
            <a:ext cx="7940880" cy="3058560"/>
          </a:xfrm>
          <a:prstGeom prst="rect">
            <a:avLst/>
          </a:prstGeom>
        </p:spPr>
        <p:txBody>
          <a:bodyPr/>
          <a:lstStyle/>
          <a:p>
            <a:endParaRPr lang="fr-FR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2" name="TextShape 2">
            <a:extLst>
              <a:ext uri="{FF2B5EF4-FFF2-40B4-BE49-F238E27FC236}">
                <a16:creationId xmlns:a16="http://schemas.microsoft.com/office/drawing/2014/main" id="{BC68B418-0113-BE6A-A35A-550294AC3E45}"/>
              </a:ext>
            </a:extLst>
          </p:cNvPr>
          <p:cNvSpPr txBox="1"/>
          <p:nvPr/>
        </p:nvSpPr>
        <p:spPr>
          <a:xfrm>
            <a:off x="5622840" y="6456600"/>
            <a:ext cx="4301280" cy="33948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5A0C7794-CC65-4BA7-87F5-06C63F285848}" type="slidenum">
              <a:rPr lang="fr-FR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11</a:t>
            </a:fld>
            <a:endParaRPr lang="fr-FR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019160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A59C00-E4B5-CB9C-52AC-7A017713EF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>
            <a:extLst>
              <a:ext uri="{FF2B5EF4-FFF2-40B4-BE49-F238E27FC236}">
                <a16:creationId xmlns:a16="http://schemas.microsoft.com/office/drawing/2014/main" id="{4ED6D53E-5240-A53A-5F0A-CAF65FD73BEB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992520" y="3228840"/>
            <a:ext cx="7940880" cy="3058560"/>
          </a:xfrm>
          <a:prstGeom prst="rect">
            <a:avLst/>
          </a:prstGeom>
        </p:spPr>
        <p:txBody>
          <a:bodyPr/>
          <a:lstStyle/>
          <a:p>
            <a:endParaRPr lang="fr-FR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2" name="TextShape 2">
            <a:extLst>
              <a:ext uri="{FF2B5EF4-FFF2-40B4-BE49-F238E27FC236}">
                <a16:creationId xmlns:a16="http://schemas.microsoft.com/office/drawing/2014/main" id="{D808052C-1949-8055-9D64-D56FFF71EAB2}"/>
              </a:ext>
            </a:extLst>
          </p:cNvPr>
          <p:cNvSpPr txBox="1"/>
          <p:nvPr/>
        </p:nvSpPr>
        <p:spPr>
          <a:xfrm>
            <a:off x="5622840" y="6456600"/>
            <a:ext cx="4301280" cy="33948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5A0C7794-CC65-4BA7-87F5-06C63F285848}" type="slidenum">
              <a:rPr lang="fr-FR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13</a:t>
            </a:fld>
            <a:endParaRPr lang="fr-FR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0274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2E8689-683A-2D18-6FA3-1DDA47A2F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>
            <a:extLst>
              <a:ext uri="{FF2B5EF4-FFF2-40B4-BE49-F238E27FC236}">
                <a16:creationId xmlns:a16="http://schemas.microsoft.com/office/drawing/2014/main" id="{480B2EBA-3FD3-728C-6938-0D696B1E39C8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992520" y="3228840"/>
            <a:ext cx="7940880" cy="3058560"/>
          </a:xfrm>
          <a:prstGeom prst="rect">
            <a:avLst/>
          </a:prstGeom>
        </p:spPr>
        <p:txBody>
          <a:bodyPr/>
          <a:lstStyle/>
          <a:p>
            <a:endParaRPr lang="fr-FR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2" name="TextShape 2">
            <a:extLst>
              <a:ext uri="{FF2B5EF4-FFF2-40B4-BE49-F238E27FC236}">
                <a16:creationId xmlns:a16="http://schemas.microsoft.com/office/drawing/2014/main" id="{498F112F-95F4-DB6F-A47A-3A42140BC8DA}"/>
              </a:ext>
            </a:extLst>
          </p:cNvPr>
          <p:cNvSpPr txBox="1"/>
          <p:nvPr/>
        </p:nvSpPr>
        <p:spPr>
          <a:xfrm>
            <a:off x="5622840" y="6456600"/>
            <a:ext cx="4301280" cy="33948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5A0C7794-CC65-4BA7-87F5-06C63F285848}" type="slidenum">
              <a:rPr lang="fr-FR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15</a:t>
            </a:fld>
            <a:endParaRPr lang="fr-FR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31127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7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8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2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fr-FR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5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Modifiez le style du titre</a:t>
            </a:r>
            <a:endParaRPr lang="fr-FR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lang="fr-FR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Modifiez les styles du texte du masque</a:t>
            </a:r>
          </a:p>
          <a:p>
            <a:pPr marL="743040" lvl="1" indent="-285480">
              <a:lnSpc>
                <a:spcPct val="100000"/>
              </a:lnSpc>
              <a:buClr>
                <a:srgbClr val="000000"/>
              </a:buClr>
              <a:buFont typeface="Symbol" charset="2"/>
              <a:buChar char=""/>
            </a:pPr>
            <a:r>
              <a:rPr lang="fr-FR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Deuxième niveau</a:t>
            </a:r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lang="fr-FR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Troisième niveau</a:t>
            </a:r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600200" lvl="3" indent="-228240">
              <a:lnSpc>
                <a:spcPct val="100000"/>
              </a:lnSpc>
              <a:buClr>
                <a:srgbClr val="000000"/>
              </a:buClr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Quatrième niveau</a:t>
            </a:r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057400" lvl="4" indent="-228240">
              <a:lnSpc>
                <a:spcPct val="100000"/>
              </a:lnSpc>
              <a:buClr>
                <a:srgbClr val="000000"/>
              </a:buClr>
              <a:buFont typeface="StarSymbol"/>
              <a:buChar char="»"/>
            </a:pPr>
            <a:r>
              <a:rPr lang="fr-FR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Cinquième niveau</a:t>
            </a:r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Shape 1"/>
          <p:cNvSpPr txBox="1"/>
          <p:nvPr/>
        </p:nvSpPr>
        <p:spPr>
          <a:xfrm>
            <a:off x="360" y="1916280"/>
            <a:ext cx="9143640" cy="1800200"/>
          </a:xfrm>
          <a:prstGeom prst="rect">
            <a:avLst/>
          </a:prstGeom>
          <a:solidFill>
            <a:srgbClr val="304563"/>
          </a:solidFill>
          <a:ln>
            <a:noFill/>
          </a:ln>
        </p:spPr>
        <p:txBody>
          <a:bodyPr anchor="ctr"/>
          <a:lstStyle/>
          <a:p>
            <a:pPr algn="ctr"/>
            <a:r>
              <a:rPr lang="fr-FR" sz="2400" b="1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</a:rPr>
              <a:t>MARCHÉ GLOBAL SECTORIEL POUR LA CONSTRUCTION DE 90 LOGEMENTS AU PROFIT DE LA GENDARMERIE DES TRANSPORTS AÉRIENS (GTA) À ATHIS MONS</a:t>
            </a:r>
          </a:p>
        </p:txBody>
      </p:sp>
      <p:sp>
        <p:nvSpPr>
          <p:cNvPr id="85" name="CustomShape 2"/>
          <p:cNvSpPr/>
          <p:nvPr/>
        </p:nvSpPr>
        <p:spPr>
          <a:xfrm>
            <a:off x="600986" y="3933056"/>
            <a:ext cx="7772040" cy="201622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3800" b="1" strike="noStrike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Cadre de présentation des références</a:t>
            </a:r>
          </a:p>
          <a:p>
            <a:pPr algn="ctr">
              <a:lnSpc>
                <a:spcPct val="100000"/>
              </a:lnSpc>
            </a:pPr>
            <a:r>
              <a:rPr lang="fr-FR" sz="2400" b="1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Annexe 2 au Règlement de consultation</a:t>
            </a:r>
            <a:endParaRPr lang="fr-FR" sz="2400" b="1" strike="noStrike" spc="-1" dirty="0">
              <a:solidFill>
                <a:srgbClr val="304563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97F5B58E-D4D6-ED38-3F7C-7254E4841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8338" y="6268726"/>
            <a:ext cx="7446963" cy="2769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>
            <a:spAutoFit/>
          </a:bodyPr>
          <a:lstStyle>
            <a:lvl1pPr marL="228600" indent="-228600" defTabSz="106045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79388" indent="-171450" defTabSz="10604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0604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06045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06045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fr-FR" altLang="fr-FR" sz="1200" b="1" u="sng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 document doit être impérativement complété par le candidat et joint au dossier de candidature</a:t>
            </a:r>
          </a:p>
        </p:txBody>
      </p:sp>
      <p:pic>
        <p:nvPicPr>
          <p:cNvPr id="5" name="Image 4" descr="Une image contenant texte, Police, logo, Bleu électrique&#10;&#10;Le contenu généré par l’IA peut être incorrect.">
            <a:extLst>
              <a:ext uri="{FF2B5EF4-FFF2-40B4-BE49-F238E27FC236}">
                <a16:creationId xmlns:a16="http://schemas.microsoft.com/office/drawing/2014/main" id="{A7BCC731-F558-B063-D510-5BBC8B75E7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006" y="338733"/>
            <a:ext cx="2032000" cy="128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A94B06-152D-CC19-A7AE-B3FB7F9A9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" name="Table 1">
            <a:extLst>
              <a:ext uri="{FF2B5EF4-FFF2-40B4-BE49-F238E27FC236}">
                <a16:creationId xmlns:a16="http://schemas.microsoft.com/office/drawing/2014/main" id="{4C432972-3E55-5472-DD3B-D89E3A01B7C9}"/>
              </a:ext>
            </a:extLst>
          </p:cNvPr>
          <p:cNvGraphicFramePr/>
          <p:nvPr/>
        </p:nvGraphicFramePr>
        <p:xfrm>
          <a:off x="323528" y="981000"/>
          <a:ext cx="8496944" cy="5688088"/>
        </p:xfrm>
        <a:graphic>
          <a:graphicData uri="http://schemas.openxmlformats.org/drawingml/2006/table">
            <a:tbl>
              <a:tblPr/>
              <a:tblGrid>
                <a:gridCol w="8496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88088">
                <a:tc>
                  <a:txBody>
                    <a:bodyPr/>
                    <a:lstStyle/>
                    <a:p>
                      <a:pPr marL="0" indent="0">
                        <a:tabLst>
                          <a:tab pos="2962275" algn="l"/>
                        </a:tabLst>
                      </a:pPr>
                      <a:r>
                        <a:rPr lang="fr-FR" dirty="0">
                          <a:solidFill>
                            <a:srgbClr val="304563"/>
                          </a:solidFill>
                        </a:rPr>
                        <a:t>visuels</a:t>
                      </a:r>
                    </a:p>
                  </a:txBody>
                  <a:tcPr marL="91080" marR="910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2" name="CustomShape 5">
            <a:extLst>
              <a:ext uri="{FF2B5EF4-FFF2-40B4-BE49-F238E27FC236}">
                <a16:creationId xmlns:a16="http://schemas.microsoft.com/office/drawing/2014/main" id="{69AFA0F7-5BBD-CD65-15B7-978DB0F4E3B2}"/>
              </a:ext>
            </a:extLst>
          </p:cNvPr>
          <p:cNvSpPr/>
          <p:nvPr/>
        </p:nvSpPr>
        <p:spPr>
          <a:xfrm>
            <a:off x="323528" y="188912"/>
            <a:ext cx="8496944" cy="7920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fr-FR" sz="2000" b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Nom du candidat :</a:t>
            </a:r>
            <a:r>
              <a:rPr lang="fr-FR" sz="20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                                          </a:t>
            </a:r>
            <a:r>
              <a:rPr lang="fr-FR" sz="2000" b="0" i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Référence n°4 : architecte  </a:t>
            </a:r>
          </a:p>
        </p:txBody>
      </p:sp>
    </p:spTree>
    <p:extLst>
      <p:ext uri="{BB962C8B-B14F-4D97-AF65-F5344CB8AC3E}">
        <p14:creationId xmlns:p14="http://schemas.microsoft.com/office/powerpoint/2010/main" val="2772582791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3F976D-0CE6-C260-F67A-6D5C5F039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DBECF50-8D63-FEC4-9E27-3DBB7F754450}"/>
              </a:ext>
            </a:extLst>
          </p:cNvPr>
          <p:cNvGraphicFramePr/>
          <p:nvPr/>
        </p:nvGraphicFramePr>
        <p:xfrm>
          <a:off x="179512" y="764703"/>
          <a:ext cx="8784977" cy="5927259"/>
        </p:xfrm>
        <a:graphic>
          <a:graphicData uri="http://schemas.openxmlformats.org/drawingml/2006/table">
            <a:tbl>
              <a:tblPr firstRow="1" bandRow="1">
                <a:solidFill>
                  <a:schemeClr val="accent1">
                    <a:lumMod val="20000"/>
                    <a:lumOff val="80000"/>
                  </a:schemeClr>
                </a:solidFill>
              </a:tblPr>
              <a:tblGrid>
                <a:gridCol w="30963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88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86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1" strike="noStrike" cap="all" spc="6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DESIGNATION</a:t>
                      </a:r>
                    </a:p>
                  </a:txBody>
                  <a:tcPr marL="106786" marR="106786" marT="106786" marB="10678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 sz="1100" b="1" strike="noStrike" cap="all" spc="6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106786" marR="106786" marT="106786" marB="10678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Nom et nature de l’opération : </a:t>
                      </a: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Microsoft YaHei"/>
                        </a:rPr>
                        <a:t>Lieu de l’opération : 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417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Nom du Maitre d’Ouvrage et son interlocuteur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3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+mn-ea"/>
                          <a:cs typeface="+mn-cs"/>
                        </a:rPr>
                        <a:t>Préciser les membres du groupement qui ont collaborés sur cette opération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70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+mn-ea"/>
                          <a:cs typeface="+mn-cs"/>
                        </a:rPr>
                        <a:t>Stade précis d’avancement de l’opération (APS, APD,….;DET ou livré) : 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Date de réalisation des travaux : </a:t>
                      </a: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Microsoft YaHei"/>
                        </a:rPr>
                        <a:t>Coût HT des travaux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7639736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Durée des travaux : </a:t>
                      </a: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 sz="1100" b="0" strike="noStrike" cap="none" spc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815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</a:rPr>
                        <a:t>Descriptif sommaire de l’opération : 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La complexité, les enjeux et le contenu de la mission réalisée : 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8146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Les points communs avec la présente opération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962173"/>
                  </a:ext>
                </a:extLst>
              </a:tr>
            </a:tbl>
          </a:graphicData>
        </a:graphic>
      </p:graphicFrame>
      <p:sp>
        <p:nvSpPr>
          <p:cNvPr id="5" name="CustomShape 5">
            <a:extLst>
              <a:ext uri="{FF2B5EF4-FFF2-40B4-BE49-F238E27FC236}">
                <a16:creationId xmlns:a16="http://schemas.microsoft.com/office/drawing/2014/main" id="{955ACD42-B1DF-867A-D5B3-4AFF010EB3DB}"/>
              </a:ext>
            </a:extLst>
          </p:cNvPr>
          <p:cNvSpPr/>
          <p:nvPr/>
        </p:nvSpPr>
        <p:spPr>
          <a:xfrm>
            <a:off x="323528" y="44624"/>
            <a:ext cx="8496944" cy="7920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fr-FR" sz="2000" b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Nom du candidat :</a:t>
            </a:r>
            <a:r>
              <a:rPr lang="fr-FR" sz="20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                                         </a:t>
            </a:r>
            <a:r>
              <a:rPr lang="fr-FR" sz="2000" b="0" i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Référence n°5 : paysagiste</a:t>
            </a:r>
          </a:p>
        </p:txBody>
      </p:sp>
    </p:spTree>
    <p:extLst>
      <p:ext uri="{BB962C8B-B14F-4D97-AF65-F5344CB8AC3E}">
        <p14:creationId xmlns:p14="http://schemas.microsoft.com/office/powerpoint/2010/main" val="2984211241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077B55-8EF9-1639-88ED-66754E420A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" name="Table 1">
            <a:extLst>
              <a:ext uri="{FF2B5EF4-FFF2-40B4-BE49-F238E27FC236}">
                <a16:creationId xmlns:a16="http://schemas.microsoft.com/office/drawing/2014/main" id="{0B979C98-9AA1-5D76-6E2C-E0326491555B}"/>
              </a:ext>
            </a:extLst>
          </p:cNvPr>
          <p:cNvGraphicFramePr/>
          <p:nvPr/>
        </p:nvGraphicFramePr>
        <p:xfrm>
          <a:off x="323528" y="981000"/>
          <a:ext cx="8496944" cy="5688088"/>
        </p:xfrm>
        <a:graphic>
          <a:graphicData uri="http://schemas.openxmlformats.org/drawingml/2006/table">
            <a:tbl>
              <a:tblPr/>
              <a:tblGrid>
                <a:gridCol w="8496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88088">
                <a:tc>
                  <a:txBody>
                    <a:bodyPr/>
                    <a:lstStyle/>
                    <a:p>
                      <a:pPr marL="0" indent="0">
                        <a:tabLst>
                          <a:tab pos="2962275" algn="l"/>
                        </a:tabLst>
                      </a:pPr>
                      <a:r>
                        <a:rPr lang="fr-FR" dirty="0">
                          <a:solidFill>
                            <a:srgbClr val="304563"/>
                          </a:solidFill>
                        </a:rPr>
                        <a:t>visuels</a:t>
                      </a:r>
                    </a:p>
                  </a:txBody>
                  <a:tcPr marL="91080" marR="910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2" name="CustomShape 5">
            <a:extLst>
              <a:ext uri="{FF2B5EF4-FFF2-40B4-BE49-F238E27FC236}">
                <a16:creationId xmlns:a16="http://schemas.microsoft.com/office/drawing/2014/main" id="{01B1955A-CEB1-6214-5B1C-CB13C5670BE1}"/>
              </a:ext>
            </a:extLst>
          </p:cNvPr>
          <p:cNvSpPr/>
          <p:nvPr/>
        </p:nvSpPr>
        <p:spPr>
          <a:xfrm>
            <a:off x="323528" y="188912"/>
            <a:ext cx="8496944" cy="7920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fr-FR" sz="2000" b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Nom du candidat :</a:t>
            </a:r>
            <a:r>
              <a:rPr lang="fr-FR" sz="20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                                          </a:t>
            </a:r>
            <a:r>
              <a:rPr lang="fr-FR" sz="2000" b="0" i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Référence n°5 : paysagiste  </a:t>
            </a:r>
          </a:p>
        </p:txBody>
      </p:sp>
    </p:spTree>
    <p:extLst>
      <p:ext uri="{BB962C8B-B14F-4D97-AF65-F5344CB8AC3E}">
        <p14:creationId xmlns:p14="http://schemas.microsoft.com/office/powerpoint/2010/main" val="192454270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547669-EA70-655D-3D3C-679B16648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DA30FFD-FD8B-E4F5-BDBF-0935D2EFF7E1}"/>
              </a:ext>
            </a:extLst>
          </p:cNvPr>
          <p:cNvGraphicFramePr/>
          <p:nvPr/>
        </p:nvGraphicFramePr>
        <p:xfrm>
          <a:off x="179512" y="764703"/>
          <a:ext cx="8784977" cy="5927259"/>
        </p:xfrm>
        <a:graphic>
          <a:graphicData uri="http://schemas.openxmlformats.org/drawingml/2006/table">
            <a:tbl>
              <a:tblPr firstRow="1" bandRow="1">
                <a:solidFill>
                  <a:schemeClr val="accent1">
                    <a:lumMod val="20000"/>
                    <a:lumOff val="80000"/>
                  </a:schemeClr>
                </a:solidFill>
              </a:tblPr>
              <a:tblGrid>
                <a:gridCol w="30963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88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86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1" strike="noStrike" cap="all" spc="6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DESIGNATION</a:t>
                      </a:r>
                    </a:p>
                  </a:txBody>
                  <a:tcPr marL="106786" marR="106786" marT="106786" marB="10678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 sz="1100" b="1" strike="noStrike" cap="all" spc="6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106786" marR="106786" marT="106786" marB="10678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Nom et nature de l’opération : </a:t>
                      </a: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Microsoft YaHei"/>
                        </a:rPr>
                        <a:t>Lieu de l’opération : 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417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Nom du Maitre d’Ouvrage et son interlocuteur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3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+mn-ea"/>
                          <a:cs typeface="+mn-cs"/>
                        </a:rPr>
                        <a:t>Préciser les membres du groupement qui ont collaborés sur cette opération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70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+mn-ea"/>
                          <a:cs typeface="+mn-cs"/>
                        </a:rPr>
                        <a:t>Stade précis d’avancement de l’opération (APS, APD,….;DET ou livré) : 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Date de réalisation des travaux : </a:t>
                      </a: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Microsoft YaHei"/>
                        </a:rPr>
                        <a:t>Coût HT des travaux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7639736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Durée des travaux : </a:t>
                      </a: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 sz="1100" b="0" strike="noStrike" cap="none" spc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815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</a:rPr>
                        <a:t>Descriptif sommaire de l’opération : 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La complexité, les enjeux et le contenu de la mission réalisée : 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8146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Les points communs avec la présente opération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962173"/>
                  </a:ext>
                </a:extLst>
              </a:tr>
            </a:tbl>
          </a:graphicData>
        </a:graphic>
      </p:graphicFrame>
      <p:sp>
        <p:nvSpPr>
          <p:cNvPr id="5" name="CustomShape 5">
            <a:extLst>
              <a:ext uri="{FF2B5EF4-FFF2-40B4-BE49-F238E27FC236}">
                <a16:creationId xmlns:a16="http://schemas.microsoft.com/office/drawing/2014/main" id="{34917F65-6B47-61A2-0832-BB1DFB91C7C9}"/>
              </a:ext>
            </a:extLst>
          </p:cNvPr>
          <p:cNvSpPr/>
          <p:nvPr/>
        </p:nvSpPr>
        <p:spPr>
          <a:xfrm>
            <a:off x="323528" y="44624"/>
            <a:ext cx="8496944" cy="7920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fr-FR" sz="2000" b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Nom du candidat :</a:t>
            </a:r>
            <a:r>
              <a:rPr lang="fr-FR" sz="20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                                    </a:t>
            </a:r>
            <a:r>
              <a:rPr lang="fr-FR" sz="2000" b="0" i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Référence n°6 : environnement</a:t>
            </a:r>
          </a:p>
        </p:txBody>
      </p:sp>
    </p:spTree>
    <p:extLst>
      <p:ext uri="{BB962C8B-B14F-4D97-AF65-F5344CB8AC3E}">
        <p14:creationId xmlns:p14="http://schemas.microsoft.com/office/powerpoint/2010/main" val="196832854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698E6F-D6BD-63D0-94C9-2428C1AC1C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" name="Table 1">
            <a:extLst>
              <a:ext uri="{FF2B5EF4-FFF2-40B4-BE49-F238E27FC236}">
                <a16:creationId xmlns:a16="http://schemas.microsoft.com/office/drawing/2014/main" id="{46BD12DB-4137-59B2-ECE5-B70A8569F2D3}"/>
              </a:ext>
            </a:extLst>
          </p:cNvPr>
          <p:cNvGraphicFramePr/>
          <p:nvPr/>
        </p:nvGraphicFramePr>
        <p:xfrm>
          <a:off x="323528" y="981000"/>
          <a:ext cx="8496944" cy="5688088"/>
        </p:xfrm>
        <a:graphic>
          <a:graphicData uri="http://schemas.openxmlformats.org/drawingml/2006/table">
            <a:tbl>
              <a:tblPr/>
              <a:tblGrid>
                <a:gridCol w="8496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88088">
                <a:tc>
                  <a:txBody>
                    <a:bodyPr/>
                    <a:lstStyle/>
                    <a:p>
                      <a:pPr marL="0" indent="0">
                        <a:tabLst>
                          <a:tab pos="2962275" algn="l"/>
                        </a:tabLst>
                      </a:pPr>
                      <a:r>
                        <a:rPr lang="fr-FR" dirty="0">
                          <a:solidFill>
                            <a:srgbClr val="304563"/>
                          </a:solidFill>
                        </a:rPr>
                        <a:t>visuels</a:t>
                      </a:r>
                    </a:p>
                  </a:txBody>
                  <a:tcPr marL="91080" marR="910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2" name="CustomShape 5">
            <a:extLst>
              <a:ext uri="{FF2B5EF4-FFF2-40B4-BE49-F238E27FC236}">
                <a16:creationId xmlns:a16="http://schemas.microsoft.com/office/drawing/2014/main" id="{8E98CD35-134B-959B-162F-CF56549C9022}"/>
              </a:ext>
            </a:extLst>
          </p:cNvPr>
          <p:cNvSpPr/>
          <p:nvPr/>
        </p:nvSpPr>
        <p:spPr>
          <a:xfrm>
            <a:off x="323528" y="188912"/>
            <a:ext cx="8496944" cy="7920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fr-FR" sz="2000" b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Nom du candidat :</a:t>
            </a:r>
            <a:r>
              <a:rPr lang="fr-FR" sz="20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                                    </a:t>
            </a:r>
            <a:r>
              <a:rPr lang="fr-FR" sz="2000" b="0" i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Référence n°6 : environnement  </a:t>
            </a:r>
          </a:p>
        </p:txBody>
      </p:sp>
    </p:spTree>
    <p:extLst>
      <p:ext uri="{BB962C8B-B14F-4D97-AF65-F5344CB8AC3E}">
        <p14:creationId xmlns:p14="http://schemas.microsoft.com/office/powerpoint/2010/main" val="340780802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6C6556-AD85-1048-4BEA-191D5913AF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5982BA5-A47B-12CB-2AC9-E265AF6BA166}"/>
              </a:ext>
            </a:extLst>
          </p:cNvPr>
          <p:cNvGraphicFramePr/>
          <p:nvPr/>
        </p:nvGraphicFramePr>
        <p:xfrm>
          <a:off x="179512" y="764703"/>
          <a:ext cx="8784977" cy="5927259"/>
        </p:xfrm>
        <a:graphic>
          <a:graphicData uri="http://schemas.openxmlformats.org/drawingml/2006/table">
            <a:tbl>
              <a:tblPr firstRow="1" bandRow="1">
                <a:solidFill>
                  <a:schemeClr val="accent1">
                    <a:lumMod val="20000"/>
                    <a:lumOff val="80000"/>
                  </a:schemeClr>
                </a:solidFill>
              </a:tblPr>
              <a:tblGrid>
                <a:gridCol w="30963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88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86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1" strike="noStrike" cap="all" spc="6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DESIGNATION</a:t>
                      </a:r>
                    </a:p>
                  </a:txBody>
                  <a:tcPr marL="106786" marR="106786" marT="106786" marB="10678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 sz="1100" b="1" strike="noStrike" cap="all" spc="6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106786" marR="106786" marT="106786" marB="10678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Nom et nature de l’opération : </a:t>
                      </a: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Microsoft YaHei"/>
                        </a:rPr>
                        <a:t>Lieu de l’opération : 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417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Nom du Maitre d’Ouvrage et son interlocuteur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3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+mn-ea"/>
                          <a:cs typeface="+mn-cs"/>
                        </a:rPr>
                        <a:t>Préciser les membres du groupement qui ont collaborés sur cette opération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70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+mn-ea"/>
                          <a:cs typeface="+mn-cs"/>
                        </a:rPr>
                        <a:t>Stade précis d’avancement de l’opération (APS, APD,….;DET ou livré) : 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Date de réalisation des travaux : </a:t>
                      </a: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Microsoft YaHei"/>
                        </a:rPr>
                        <a:t>Coût HT des travaux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7639736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Durée des travaux : </a:t>
                      </a: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 sz="1100" b="0" strike="noStrike" cap="none" spc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815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</a:rPr>
                        <a:t>Descriptif sommaire de l’opération : 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La complexité, les enjeux et le contenu de la mission réalisée : 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8146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Les points communs avec la présente opération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962173"/>
                  </a:ext>
                </a:extLst>
              </a:tr>
            </a:tbl>
          </a:graphicData>
        </a:graphic>
      </p:graphicFrame>
      <p:sp>
        <p:nvSpPr>
          <p:cNvPr id="5" name="CustomShape 5">
            <a:extLst>
              <a:ext uri="{FF2B5EF4-FFF2-40B4-BE49-F238E27FC236}">
                <a16:creationId xmlns:a16="http://schemas.microsoft.com/office/drawing/2014/main" id="{123620E2-A86A-10D5-A869-529040BC7DD3}"/>
              </a:ext>
            </a:extLst>
          </p:cNvPr>
          <p:cNvSpPr/>
          <p:nvPr/>
        </p:nvSpPr>
        <p:spPr>
          <a:xfrm>
            <a:off x="323528" y="44624"/>
            <a:ext cx="8496944" cy="7920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fr-FR" sz="2000" b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Nom du candidat :</a:t>
            </a:r>
            <a:r>
              <a:rPr lang="fr-FR" sz="20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                                    </a:t>
            </a:r>
            <a:r>
              <a:rPr lang="fr-FR" sz="2000" b="0" i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Référence n°7 : </a:t>
            </a:r>
            <a:r>
              <a:rPr lang="fr-FR" sz="2000" i="1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mainteneur</a:t>
            </a:r>
            <a:endParaRPr lang="fr-FR" sz="2000" b="0" i="1" strike="noStrike" kern="1200" spc="-1" dirty="0">
              <a:solidFill>
                <a:srgbClr val="304563"/>
              </a:solidFill>
              <a:uFill>
                <a:solidFill>
                  <a:srgbClr val="FFFFFF"/>
                </a:solidFill>
              </a:u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65214505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01CC5-A3ED-BBD6-72B1-C283B3AC0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" name="Table 1">
            <a:extLst>
              <a:ext uri="{FF2B5EF4-FFF2-40B4-BE49-F238E27FC236}">
                <a16:creationId xmlns:a16="http://schemas.microsoft.com/office/drawing/2014/main" id="{93F60BF2-46A3-5D87-FF6E-94332A6293A7}"/>
              </a:ext>
            </a:extLst>
          </p:cNvPr>
          <p:cNvGraphicFramePr/>
          <p:nvPr/>
        </p:nvGraphicFramePr>
        <p:xfrm>
          <a:off x="323528" y="981000"/>
          <a:ext cx="8496944" cy="5688088"/>
        </p:xfrm>
        <a:graphic>
          <a:graphicData uri="http://schemas.openxmlformats.org/drawingml/2006/table">
            <a:tbl>
              <a:tblPr/>
              <a:tblGrid>
                <a:gridCol w="8496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88088">
                <a:tc>
                  <a:txBody>
                    <a:bodyPr/>
                    <a:lstStyle/>
                    <a:p>
                      <a:pPr marL="0" indent="0">
                        <a:tabLst>
                          <a:tab pos="2962275" algn="l"/>
                        </a:tabLst>
                      </a:pPr>
                      <a:r>
                        <a:rPr lang="fr-FR" dirty="0">
                          <a:solidFill>
                            <a:srgbClr val="304563"/>
                          </a:solidFill>
                        </a:rPr>
                        <a:t>visuels</a:t>
                      </a:r>
                    </a:p>
                  </a:txBody>
                  <a:tcPr marL="91080" marR="910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2" name="CustomShape 5">
            <a:extLst>
              <a:ext uri="{FF2B5EF4-FFF2-40B4-BE49-F238E27FC236}">
                <a16:creationId xmlns:a16="http://schemas.microsoft.com/office/drawing/2014/main" id="{B0AF84F0-9C76-9224-3799-FA94D926C19C}"/>
              </a:ext>
            </a:extLst>
          </p:cNvPr>
          <p:cNvSpPr/>
          <p:nvPr/>
        </p:nvSpPr>
        <p:spPr>
          <a:xfrm>
            <a:off x="323528" y="188912"/>
            <a:ext cx="8496944" cy="7920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fr-FR" sz="2000" b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Nom du candidat :</a:t>
            </a:r>
            <a:r>
              <a:rPr lang="fr-FR" sz="20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                                    </a:t>
            </a:r>
            <a:r>
              <a:rPr lang="fr-FR" sz="2000" b="0" i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Référence n°7 : mainteneur  </a:t>
            </a:r>
          </a:p>
        </p:txBody>
      </p:sp>
    </p:spTree>
    <p:extLst>
      <p:ext uri="{BB962C8B-B14F-4D97-AF65-F5344CB8AC3E}">
        <p14:creationId xmlns:p14="http://schemas.microsoft.com/office/powerpoint/2010/main" val="771859959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2">
            <a:extLst>
              <a:ext uri="{FF2B5EF4-FFF2-40B4-BE49-F238E27FC236}">
                <a16:creationId xmlns:a16="http://schemas.microsoft.com/office/drawing/2014/main" id="{5EC2763E-89AE-AD12-4953-4ADF842C27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32" y="1793442"/>
            <a:ext cx="8784976" cy="4800648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txBody>
          <a:bodyPr wrap="square" lIns="106021" tIns="53010" rIns="106021" bIns="53010">
            <a:spAutoFit/>
          </a:bodyPr>
          <a:lstStyle>
            <a:lvl1pPr marL="228600" indent="-228600"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862013" indent="-171450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28600" marR="0" lvl="0" indent="0" algn="just" defTabSz="106045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fr-FR" altLang="fr-FR" sz="1000" b="1" i="0" u="none" strike="noStrike" kern="0" cap="none" spc="0" normalizeH="0" baseline="0" noProof="0" dirty="0">
                <a:ln>
                  <a:noFill/>
                </a:ln>
                <a:solidFill>
                  <a:srgbClr val="3045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Présenter </a:t>
            </a:r>
            <a:r>
              <a:rPr kumimoji="0" lang="fr-FR" altLang="fr-FR" sz="1000" b="1" i="0" u="sng" strike="noStrike" kern="0" cap="none" spc="0" normalizeH="0" baseline="0" noProof="0" dirty="0">
                <a:ln>
                  <a:noFill/>
                </a:ln>
                <a:solidFill>
                  <a:srgbClr val="3045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des références similaires à l’objet du </a:t>
            </a:r>
            <a:r>
              <a:rPr kumimoji="0" lang="fr-FR" altLang="fr-FR" sz="1000" b="1" i="0" u="sng" strike="noStrike" kern="0" cap="none" spc="0" normalizeH="0" baseline="0" noProof="0">
                <a:ln>
                  <a:noFill/>
                </a:ln>
                <a:solidFill>
                  <a:srgbClr val="3045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marché </a:t>
            </a:r>
            <a:r>
              <a:rPr kumimoji="0" lang="fr-FR" altLang="fr-FR" sz="1000" b="1" i="0" u="none" strike="noStrike" kern="0" cap="none" spc="0" normalizeH="0" baseline="0" noProof="0">
                <a:ln>
                  <a:noFill/>
                </a:ln>
                <a:solidFill>
                  <a:srgbClr val="3045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kumimoji="0" lang="fr-FR" altLang="fr-FR" sz="1000" b="1" i="0" u="none" strike="noStrike" kern="0" cap="none" spc="0" normalizeH="0" baseline="0" noProof="0" dirty="0">
                <a:ln>
                  <a:noFill/>
                </a:ln>
                <a:solidFill>
                  <a:srgbClr val="3045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illustrées par des photos, perspectives, plans… pour des opérations de nature, d’importance et de complexité équivalentes) en indiquant :</a:t>
            </a:r>
          </a:p>
          <a:p>
            <a:pPr marL="228600" marR="0" lvl="0" indent="-228600" defTabSz="106045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304563"/>
                </a:solidFill>
                <a:effectLst/>
                <a:uLnTx/>
                <a:uFillTx/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Le nom et la nature de l’ouvrage (description du/des programmes) et son adresse ;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304563"/>
                </a:solidFill>
                <a:effectLst/>
                <a:uLnTx/>
                <a:uFillTx/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Le lieu de l’opération ;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304563"/>
                </a:solidFill>
                <a:effectLst/>
                <a:uLnTx/>
                <a:uFillTx/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Le nom du maitre d’ouvrage et de l’interlocuteur ;</a:t>
            </a:r>
          </a:p>
          <a:p>
            <a:pPr marL="228600" marR="0" lvl="0" indent="-228600" defTabSz="106045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fr-FR" altLang="fr-FR" sz="1000" kern="0" dirty="0">
                <a:solidFill>
                  <a:srgbClr val="304563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Dans le cas de références relatives à plusieurs membres du groupement, préciser les membres impliqués ;</a:t>
            </a:r>
          </a:p>
          <a:p>
            <a:pPr marL="228600" marR="0" lvl="0" indent="-228600" defTabSz="106045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304563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 stade précis d’avancement de l’opération (APS, APD, .. DET, LIVRE) ;</a:t>
            </a:r>
          </a:p>
          <a:p>
            <a:pPr marL="228600" marR="0" lvl="0" indent="-228600" defTabSz="106045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fr-FR" sz="1000" kern="0" dirty="0">
                <a:solidFill>
                  <a:srgbClr val="30456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 date de réalisation des travaux ;</a:t>
            </a:r>
          </a:p>
          <a:p>
            <a:pPr marL="228600" marR="0" lvl="0" indent="-228600" defTabSz="106045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304563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 coût HT des travaux ;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kumimoji="0" 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304563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 durée des travaux ;</a:t>
            </a:r>
          </a:p>
          <a:p>
            <a:pPr marL="228600" marR="0" lvl="0" indent="-228600" defTabSz="106045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304563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 descriptif sommaire de l’opération ;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kumimoji="0" 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3045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La complexité, les enjeux et le contenu de la mission réalisée ;</a:t>
            </a:r>
          </a:p>
          <a:p>
            <a:pPr marL="228600" marR="0" lvl="0" indent="-228600" defTabSz="106045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304563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 points communs avec la présente consultation ;</a:t>
            </a:r>
          </a:p>
          <a:p>
            <a:pPr marL="0" marR="0" lvl="0" indent="0" defTabSz="106045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kumimoji="0" lang="fr-FR" altLang="fr-FR" sz="1000" b="1" i="0" u="none" strike="noStrike" kern="0" cap="none" spc="0" normalizeH="0" baseline="0" noProof="0" dirty="0">
              <a:ln>
                <a:noFill/>
              </a:ln>
              <a:solidFill>
                <a:srgbClr val="304563"/>
              </a:solidFill>
              <a:effectLst/>
              <a:uLnTx/>
              <a:uFillTx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R="0" lvl="0" defTabSz="106045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Þ"/>
              <a:tabLst/>
              <a:defRPr/>
            </a:pPr>
            <a:r>
              <a:rPr kumimoji="0" lang="fr-FR" altLang="fr-FR" sz="1000" b="1" i="0" u="sng" strike="noStrike" kern="0" cap="none" spc="0" normalizeH="0" baseline="0" noProof="0" dirty="0">
                <a:ln>
                  <a:noFill/>
                </a:ln>
                <a:solidFill>
                  <a:srgbClr val="304563"/>
                </a:solidFill>
                <a:effectLst/>
                <a:uLnTx/>
                <a:uFillTx/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Il ne sera pas accepté les références relatives à des concours pour lesquels le candidat n’a pas été retenu.</a:t>
            </a:r>
          </a:p>
          <a:p>
            <a:pPr marL="0" marR="0" lvl="0" indent="0" defTabSz="106045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kumimoji="0" lang="fr-FR" altLang="fr-FR" sz="1000" b="1" i="0" u="sng" strike="noStrike" kern="0" cap="none" spc="0" normalizeH="0" baseline="0" noProof="0" dirty="0">
              <a:ln>
                <a:noFill/>
              </a:ln>
              <a:solidFill>
                <a:srgbClr val="304563"/>
              </a:solidFill>
              <a:effectLst/>
              <a:uLnTx/>
              <a:uFillTx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L="0" marR="0" lvl="0" indent="0" defTabSz="106045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fr-FR" altLang="fr-FR" sz="1000" b="1" i="0" u="none" strike="noStrike" kern="0" cap="none" spc="0" normalizeH="0" baseline="0" noProof="0" dirty="0">
                <a:ln>
                  <a:noFill/>
                </a:ln>
                <a:solidFill>
                  <a:srgbClr val="304563"/>
                </a:solidFill>
                <a:effectLst/>
                <a:uLnTx/>
                <a:uFillTx/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Les références communes à plusieurs membres d’un même groupement seront favorablement appréciées.</a:t>
            </a:r>
          </a:p>
          <a:p>
            <a:pPr marL="0" indent="0" eaLnBrk="1" fontAlgn="base" hangingPunct="1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fr-FR" altLang="fr-FR" sz="1000" b="1" kern="0" dirty="0">
                <a:solidFill>
                  <a:srgbClr val="304563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En cas de groupement, le candidat peut s’appuyer sur une référence de l’un des membres du groupements pourvu que celle-ci soit similaire/équivalente à la mission de maitrise d’œuvre objet du présent marché. Les références communes entre les membres du groupement sont à privilégier. </a:t>
            </a:r>
          </a:p>
          <a:p>
            <a:pPr marL="0" marR="0" lvl="0" indent="0" defTabSz="106045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lang="fr-FR" altLang="fr-FR" sz="1000" b="1" kern="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La partie « visuels », est un espace d’expression libre qui peut s’exprimer sous forme de photos, plans, croquis. Le candidat sera vigilant quant à la lisibilité de ces informations dans l’espace dédié. </a:t>
            </a:r>
            <a:endParaRPr kumimoji="0" lang="fr-FR" altLang="fr-FR" sz="1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4" name="Text Box 40">
            <a:extLst>
              <a:ext uri="{FF2B5EF4-FFF2-40B4-BE49-F238E27FC236}">
                <a16:creationId xmlns:a16="http://schemas.microsoft.com/office/drawing/2014/main" id="{B1F23D77-1171-6A3E-6D65-E6888D1A55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32" y="1396946"/>
            <a:ext cx="8784976" cy="29172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06021" tIns="53010" rIns="106021" bIns="53010" anchor="ctr">
            <a:spAutoFit/>
          </a:bodyPr>
          <a:lstStyle>
            <a:lvl1pPr defTabSz="106045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0604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0604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06045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06045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fr-FR" altLang="fr-FR" sz="1200" b="1" i="0" u="sng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REFERENCES PORTANT SUR DES PRESTATIONS </a:t>
            </a:r>
            <a:r>
              <a:rPr lang="fr-FR" altLang="fr-FR" sz="1200" b="1" u="sng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NATURE, D’IMPORTANCE ET DE </a:t>
            </a:r>
            <a:r>
              <a:rPr lang="fr-FR" altLang="fr-FR" sz="1200" b="1" u="sng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COMPLEXITE EQUIVALENTE </a:t>
            </a:r>
            <a:r>
              <a:rPr lang="fr-FR" altLang="fr-FR" sz="1200" b="1" i="0" u="sng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lang="fr-FR" altLang="fr-FR" sz="1200" b="1" i="0" u="sng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L’OBJET DU MARCHE</a:t>
            </a:r>
            <a:endParaRPr lang="fr-FR" altLang="fr-FR" sz="1200" b="1" i="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age 4" descr="Une image contenant texte, Police, logo, Bleu électrique&#10;&#10;Le contenu généré par l’IA peut être incorrect.">
            <a:extLst>
              <a:ext uri="{FF2B5EF4-FFF2-40B4-BE49-F238E27FC236}">
                <a16:creationId xmlns:a16="http://schemas.microsoft.com/office/drawing/2014/main" id="{874326DE-6D72-665F-F72F-03CF7C26B6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61859"/>
            <a:ext cx="2032000" cy="128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684961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E107EFE-ADD8-7F32-93F6-0FC32E33EC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996284"/>
              </p:ext>
            </p:extLst>
          </p:nvPr>
        </p:nvGraphicFramePr>
        <p:xfrm>
          <a:off x="179512" y="764703"/>
          <a:ext cx="8784977" cy="5927259"/>
        </p:xfrm>
        <a:graphic>
          <a:graphicData uri="http://schemas.openxmlformats.org/drawingml/2006/table">
            <a:tbl>
              <a:tblPr firstRow="1" bandRow="1">
                <a:solidFill>
                  <a:schemeClr val="accent1">
                    <a:lumMod val="20000"/>
                    <a:lumOff val="80000"/>
                  </a:schemeClr>
                </a:solidFill>
              </a:tblPr>
              <a:tblGrid>
                <a:gridCol w="30963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88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86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1" strike="noStrike" cap="all" spc="6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DESIGNATION</a:t>
                      </a:r>
                    </a:p>
                  </a:txBody>
                  <a:tcPr marL="106786" marR="106786" marT="106786" marB="10678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 sz="1100" b="1" strike="noStrike" cap="all" spc="6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106786" marR="106786" marT="106786" marB="10678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Nom et nature de l’opération : </a:t>
                      </a: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Microsoft YaHei"/>
                        </a:rPr>
                        <a:t>Lieu de l’opération : 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417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Nom du Maitre d’Ouvrage et son interlocuteur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3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+mn-ea"/>
                          <a:cs typeface="+mn-cs"/>
                        </a:rPr>
                        <a:t>Préciser les membres du groupement qui ont collaborés sur cette opération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70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+mn-ea"/>
                          <a:cs typeface="+mn-cs"/>
                        </a:rPr>
                        <a:t>Stade précis d’avancement de l’opération (APS, APD,….;DET ou livré) : 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Date de réalisation des travaux : </a:t>
                      </a: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Microsoft YaHei"/>
                        </a:rPr>
                        <a:t>Coût HT des travaux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7639736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Durée des travaux : </a:t>
                      </a: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 sz="1100" b="0" strike="noStrike" cap="none" spc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815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</a:rPr>
                        <a:t>Descriptif sommaire de l’opération : 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La complexité, les enjeux et le contenu de la mission réalisée : 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8146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Les points communs avec la présente opération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962173"/>
                  </a:ext>
                </a:extLst>
              </a:tr>
            </a:tbl>
          </a:graphicData>
        </a:graphic>
      </p:graphicFrame>
      <p:sp>
        <p:nvSpPr>
          <p:cNvPr id="5" name="CustomShape 5">
            <a:extLst>
              <a:ext uri="{FF2B5EF4-FFF2-40B4-BE49-F238E27FC236}">
                <a16:creationId xmlns:a16="http://schemas.microsoft.com/office/drawing/2014/main" id="{7AEF4DBC-2C4F-3318-1E3B-0020E328EAE9}"/>
              </a:ext>
            </a:extLst>
          </p:cNvPr>
          <p:cNvSpPr/>
          <p:nvPr/>
        </p:nvSpPr>
        <p:spPr>
          <a:xfrm>
            <a:off x="323528" y="44624"/>
            <a:ext cx="8496944" cy="7920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fr-FR" sz="2000" b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Nom du candidat :</a:t>
            </a:r>
            <a:r>
              <a:rPr lang="fr-FR" sz="20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                                         </a:t>
            </a:r>
            <a:r>
              <a:rPr lang="fr-FR" sz="2000" b="0" i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Référence n°1 : mandataire</a:t>
            </a:r>
          </a:p>
        </p:txBody>
      </p:sp>
    </p:spTree>
    <p:extLst>
      <p:ext uri="{BB962C8B-B14F-4D97-AF65-F5344CB8AC3E}">
        <p14:creationId xmlns:p14="http://schemas.microsoft.com/office/powerpoint/2010/main" val="1898617019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" name="Table 1"/>
          <p:cNvGraphicFramePr/>
          <p:nvPr>
            <p:extLst>
              <p:ext uri="{D42A27DB-BD31-4B8C-83A1-F6EECF244321}">
                <p14:modId xmlns:p14="http://schemas.microsoft.com/office/powerpoint/2010/main" val="1099943862"/>
              </p:ext>
            </p:extLst>
          </p:nvPr>
        </p:nvGraphicFramePr>
        <p:xfrm>
          <a:off x="323528" y="981000"/>
          <a:ext cx="8496944" cy="5688088"/>
        </p:xfrm>
        <a:graphic>
          <a:graphicData uri="http://schemas.openxmlformats.org/drawingml/2006/table">
            <a:tbl>
              <a:tblPr/>
              <a:tblGrid>
                <a:gridCol w="8496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88088">
                <a:tc>
                  <a:txBody>
                    <a:bodyPr/>
                    <a:lstStyle/>
                    <a:p>
                      <a:pPr marL="0" indent="0">
                        <a:tabLst>
                          <a:tab pos="2962275" algn="l"/>
                        </a:tabLst>
                      </a:pPr>
                      <a:r>
                        <a:rPr lang="fr-FR" dirty="0">
                          <a:solidFill>
                            <a:srgbClr val="304563"/>
                          </a:solidFill>
                        </a:rPr>
                        <a:t>visuels</a:t>
                      </a:r>
                    </a:p>
                  </a:txBody>
                  <a:tcPr marL="91080" marR="910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2" name="CustomShape 5"/>
          <p:cNvSpPr/>
          <p:nvPr/>
        </p:nvSpPr>
        <p:spPr>
          <a:xfrm>
            <a:off x="323528" y="188912"/>
            <a:ext cx="8496944" cy="7920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fr-FR" sz="2000" b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Nom du candidat :</a:t>
            </a:r>
            <a:r>
              <a:rPr lang="fr-FR" sz="20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                                          </a:t>
            </a:r>
            <a:r>
              <a:rPr lang="fr-FR" sz="2000" b="0" i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Référence n°1 : mandataire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5F9940-414A-753F-675D-81C468550E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C849713-FD30-8C74-80F9-5E629F135CAE}"/>
              </a:ext>
            </a:extLst>
          </p:cNvPr>
          <p:cNvGraphicFramePr/>
          <p:nvPr/>
        </p:nvGraphicFramePr>
        <p:xfrm>
          <a:off x="179512" y="764703"/>
          <a:ext cx="8784977" cy="5927259"/>
        </p:xfrm>
        <a:graphic>
          <a:graphicData uri="http://schemas.openxmlformats.org/drawingml/2006/table">
            <a:tbl>
              <a:tblPr firstRow="1" bandRow="1">
                <a:solidFill>
                  <a:schemeClr val="accent1">
                    <a:lumMod val="20000"/>
                    <a:lumOff val="80000"/>
                  </a:schemeClr>
                </a:solidFill>
              </a:tblPr>
              <a:tblGrid>
                <a:gridCol w="30963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88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86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1" strike="noStrike" cap="all" spc="6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DESIGNATION</a:t>
                      </a:r>
                    </a:p>
                  </a:txBody>
                  <a:tcPr marL="106786" marR="106786" marT="106786" marB="10678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 sz="1100" b="1" strike="noStrike" cap="all" spc="6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106786" marR="106786" marT="106786" marB="10678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Nom et nature de l’opération : </a:t>
                      </a: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Microsoft YaHei"/>
                        </a:rPr>
                        <a:t>Lieu de l’opération : 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417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Nom du Maitre d’Ouvrage et son interlocuteur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3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+mn-ea"/>
                          <a:cs typeface="+mn-cs"/>
                        </a:rPr>
                        <a:t>Préciser les membres du groupement qui ont collaborés sur cette opération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70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+mn-ea"/>
                          <a:cs typeface="+mn-cs"/>
                        </a:rPr>
                        <a:t>Stade précis d’avancement de l’opération (APS, APD,….;DET ou livré) : 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Date de réalisation des travaux : </a:t>
                      </a: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Microsoft YaHei"/>
                        </a:rPr>
                        <a:t>Coût HT des travaux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7639736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Durée des travaux : </a:t>
                      </a: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 sz="1100" b="0" strike="noStrike" cap="none" spc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815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</a:rPr>
                        <a:t>Descriptif sommaire de l’opération : 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La complexité, les enjeux et le contenu de la mission réalisée : 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8146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Les points communs avec la présente opération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962173"/>
                  </a:ext>
                </a:extLst>
              </a:tr>
            </a:tbl>
          </a:graphicData>
        </a:graphic>
      </p:graphicFrame>
      <p:sp>
        <p:nvSpPr>
          <p:cNvPr id="5" name="CustomShape 5">
            <a:extLst>
              <a:ext uri="{FF2B5EF4-FFF2-40B4-BE49-F238E27FC236}">
                <a16:creationId xmlns:a16="http://schemas.microsoft.com/office/drawing/2014/main" id="{B63B6C16-7EFE-FFA3-17F2-C85D988CADF7}"/>
              </a:ext>
            </a:extLst>
          </p:cNvPr>
          <p:cNvSpPr/>
          <p:nvPr/>
        </p:nvSpPr>
        <p:spPr>
          <a:xfrm>
            <a:off x="323528" y="44624"/>
            <a:ext cx="8496944" cy="7920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fr-FR" sz="2000" b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Nom du candidat :</a:t>
            </a:r>
            <a:r>
              <a:rPr lang="fr-FR" sz="20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                                         </a:t>
            </a:r>
            <a:r>
              <a:rPr lang="fr-FR" sz="2000" b="0" i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Référence n°2 : mandataire</a:t>
            </a:r>
          </a:p>
        </p:txBody>
      </p:sp>
    </p:spTree>
    <p:extLst>
      <p:ext uri="{BB962C8B-B14F-4D97-AF65-F5344CB8AC3E}">
        <p14:creationId xmlns:p14="http://schemas.microsoft.com/office/powerpoint/2010/main" val="5642227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CF9660-14D0-CD60-2221-A81987418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" name="Table 1">
            <a:extLst>
              <a:ext uri="{FF2B5EF4-FFF2-40B4-BE49-F238E27FC236}">
                <a16:creationId xmlns:a16="http://schemas.microsoft.com/office/drawing/2014/main" id="{B9186377-F2BB-34D9-17E0-E72E49480D82}"/>
              </a:ext>
            </a:extLst>
          </p:cNvPr>
          <p:cNvGraphicFramePr/>
          <p:nvPr/>
        </p:nvGraphicFramePr>
        <p:xfrm>
          <a:off x="323528" y="981000"/>
          <a:ext cx="8496944" cy="5688088"/>
        </p:xfrm>
        <a:graphic>
          <a:graphicData uri="http://schemas.openxmlformats.org/drawingml/2006/table">
            <a:tbl>
              <a:tblPr/>
              <a:tblGrid>
                <a:gridCol w="8496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88088">
                <a:tc>
                  <a:txBody>
                    <a:bodyPr/>
                    <a:lstStyle/>
                    <a:p>
                      <a:pPr marL="0" indent="0">
                        <a:tabLst>
                          <a:tab pos="2962275" algn="l"/>
                        </a:tabLst>
                      </a:pPr>
                      <a:r>
                        <a:rPr lang="fr-FR" dirty="0">
                          <a:solidFill>
                            <a:srgbClr val="304563"/>
                          </a:solidFill>
                        </a:rPr>
                        <a:t>visuels</a:t>
                      </a:r>
                    </a:p>
                  </a:txBody>
                  <a:tcPr marL="91080" marR="910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2" name="CustomShape 5">
            <a:extLst>
              <a:ext uri="{FF2B5EF4-FFF2-40B4-BE49-F238E27FC236}">
                <a16:creationId xmlns:a16="http://schemas.microsoft.com/office/drawing/2014/main" id="{DE564548-2BB7-99FF-5607-2249913D5344}"/>
              </a:ext>
            </a:extLst>
          </p:cNvPr>
          <p:cNvSpPr/>
          <p:nvPr/>
        </p:nvSpPr>
        <p:spPr>
          <a:xfrm>
            <a:off x="323528" y="188912"/>
            <a:ext cx="8496944" cy="7920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fr-FR" sz="2000" b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Nom du candidat :</a:t>
            </a:r>
            <a:r>
              <a:rPr lang="fr-FR" sz="20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                                          </a:t>
            </a:r>
            <a:r>
              <a:rPr lang="fr-FR" sz="2000" b="0" i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Référence n°2 : mandataire  </a:t>
            </a:r>
          </a:p>
        </p:txBody>
      </p:sp>
    </p:spTree>
    <p:extLst>
      <p:ext uri="{BB962C8B-B14F-4D97-AF65-F5344CB8AC3E}">
        <p14:creationId xmlns:p14="http://schemas.microsoft.com/office/powerpoint/2010/main" val="228074862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E217B1-EAA0-C6FC-DAF8-FDE45B759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83554EE-CFFD-494B-A272-1C6216EE4129}"/>
              </a:ext>
            </a:extLst>
          </p:cNvPr>
          <p:cNvGraphicFramePr/>
          <p:nvPr/>
        </p:nvGraphicFramePr>
        <p:xfrm>
          <a:off x="179512" y="764703"/>
          <a:ext cx="8784977" cy="5927259"/>
        </p:xfrm>
        <a:graphic>
          <a:graphicData uri="http://schemas.openxmlformats.org/drawingml/2006/table">
            <a:tbl>
              <a:tblPr firstRow="1" bandRow="1">
                <a:solidFill>
                  <a:schemeClr val="accent1">
                    <a:lumMod val="20000"/>
                    <a:lumOff val="80000"/>
                  </a:schemeClr>
                </a:solidFill>
              </a:tblPr>
              <a:tblGrid>
                <a:gridCol w="30963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88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86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1" strike="noStrike" cap="all" spc="6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DESIGNATION</a:t>
                      </a:r>
                    </a:p>
                  </a:txBody>
                  <a:tcPr marL="106786" marR="106786" marT="106786" marB="10678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 sz="1100" b="1" strike="noStrike" cap="all" spc="6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106786" marR="106786" marT="106786" marB="10678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Nom et nature de l’opération : </a:t>
                      </a: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Microsoft YaHei"/>
                        </a:rPr>
                        <a:t>Lieu de l’opération : 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417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Nom du Maitre d’Ouvrage et son interlocuteur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3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+mn-ea"/>
                          <a:cs typeface="+mn-cs"/>
                        </a:rPr>
                        <a:t>Préciser les membres du groupement qui ont collaborés sur cette opération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70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+mn-ea"/>
                          <a:cs typeface="+mn-cs"/>
                        </a:rPr>
                        <a:t>Stade précis d’avancement de l’opération (APS, APD,….;DET ou livré) : 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Date de réalisation des travaux : </a:t>
                      </a: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Microsoft YaHei"/>
                        </a:rPr>
                        <a:t>Coût HT des travaux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7639736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Durée des travaux : </a:t>
                      </a: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 sz="1100" b="0" strike="noStrike" cap="none" spc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815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</a:rPr>
                        <a:t>Descriptif sommaire de l’opération : 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La complexité, les enjeux et le contenu de la mission réalisée : 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8146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Les points communs avec la présente opération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962173"/>
                  </a:ext>
                </a:extLst>
              </a:tr>
            </a:tbl>
          </a:graphicData>
        </a:graphic>
      </p:graphicFrame>
      <p:sp>
        <p:nvSpPr>
          <p:cNvPr id="5" name="CustomShape 5">
            <a:extLst>
              <a:ext uri="{FF2B5EF4-FFF2-40B4-BE49-F238E27FC236}">
                <a16:creationId xmlns:a16="http://schemas.microsoft.com/office/drawing/2014/main" id="{3A006E1A-B495-D7C5-5EA2-95CE1362E498}"/>
              </a:ext>
            </a:extLst>
          </p:cNvPr>
          <p:cNvSpPr/>
          <p:nvPr/>
        </p:nvSpPr>
        <p:spPr>
          <a:xfrm>
            <a:off x="323528" y="44624"/>
            <a:ext cx="8496944" cy="7920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fr-FR" sz="2000" b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Nom du candidat :</a:t>
            </a:r>
            <a:r>
              <a:rPr lang="fr-FR" sz="20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                                         </a:t>
            </a:r>
            <a:r>
              <a:rPr lang="fr-FR" sz="2000" b="0" i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Référence n°3 : architecte</a:t>
            </a:r>
          </a:p>
        </p:txBody>
      </p:sp>
    </p:spTree>
    <p:extLst>
      <p:ext uri="{BB962C8B-B14F-4D97-AF65-F5344CB8AC3E}">
        <p14:creationId xmlns:p14="http://schemas.microsoft.com/office/powerpoint/2010/main" val="327122495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E122C4-5AF4-EC89-A3EE-6ED5EEA033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" name="Table 1">
            <a:extLst>
              <a:ext uri="{FF2B5EF4-FFF2-40B4-BE49-F238E27FC236}">
                <a16:creationId xmlns:a16="http://schemas.microsoft.com/office/drawing/2014/main" id="{DBCF0CD8-4ECE-32A8-2E38-ABDC69804E0B}"/>
              </a:ext>
            </a:extLst>
          </p:cNvPr>
          <p:cNvGraphicFramePr/>
          <p:nvPr/>
        </p:nvGraphicFramePr>
        <p:xfrm>
          <a:off x="323528" y="981000"/>
          <a:ext cx="8496944" cy="5688088"/>
        </p:xfrm>
        <a:graphic>
          <a:graphicData uri="http://schemas.openxmlformats.org/drawingml/2006/table">
            <a:tbl>
              <a:tblPr/>
              <a:tblGrid>
                <a:gridCol w="8496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88088">
                <a:tc>
                  <a:txBody>
                    <a:bodyPr/>
                    <a:lstStyle/>
                    <a:p>
                      <a:pPr marL="0" indent="0">
                        <a:tabLst>
                          <a:tab pos="2962275" algn="l"/>
                        </a:tabLst>
                      </a:pPr>
                      <a:r>
                        <a:rPr lang="fr-FR" dirty="0">
                          <a:solidFill>
                            <a:srgbClr val="304563"/>
                          </a:solidFill>
                        </a:rPr>
                        <a:t>visuels</a:t>
                      </a:r>
                    </a:p>
                  </a:txBody>
                  <a:tcPr marL="91080" marR="910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2" name="CustomShape 5">
            <a:extLst>
              <a:ext uri="{FF2B5EF4-FFF2-40B4-BE49-F238E27FC236}">
                <a16:creationId xmlns:a16="http://schemas.microsoft.com/office/drawing/2014/main" id="{9E42C08C-0500-86A5-9CE7-9C3CC24D8422}"/>
              </a:ext>
            </a:extLst>
          </p:cNvPr>
          <p:cNvSpPr/>
          <p:nvPr/>
        </p:nvSpPr>
        <p:spPr>
          <a:xfrm>
            <a:off x="323528" y="188912"/>
            <a:ext cx="8496944" cy="7920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fr-FR" sz="2000" b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Nom du candidat :</a:t>
            </a:r>
            <a:r>
              <a:rPr lang="fr-FR" sz="20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                                          </a:t>
            </a:r>
            <a:r>
              <a:rPr lang="fr-FR" sz="2000" b="0" i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Référence n°3 : architecte  </a:t>
            </a:r>
          </a:p>
        </p:txBody>
      </p:sp>
    </p:spTree>
    <p:extLst>
      <p:ext uri="{BB962C8B-B14F-4D97-AF65-F5344CB8AC3E}">
        <p14:creationId xmlns:p14="http://schemas.microsoft.com/office/powerpoint/2010/main" val="491914655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6CFAA6-BA39-71E8-8DEF-88357AEF31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8694B40-09D5-B2BC-A5B6-3FA7F977D55C}"/>
              </a:ext>
            </a:extLst>
          </p:cNvPr>
          <p:cNvGraphicFramePr/>
          <p:nvPr/>
        </p:nvGraphicFramePr>
        <p:xfrm>
          <a:off x="179512" y="764703"/>
          <a:ext cx="8784977" cy="5927259"/>
        </p:xfrm>
        <a:graphic>
          <a:graphicData uri="http://schemas.openxmlformats.org/drawingml/2006/table">
            <a:tbl>
              <a:tblPr firstRow="1" bandRow="1">
                <a:solidFill>
                  <a:schemeClr val="accent1">
                    <a:lumMod val="20000"/>
                    <a:lumOff val="80000"/>
                  </a:schemeClr>
                </a:solidFill>
              </a:tblPr>
              <a:tblGrid>
                <a:gridCol w="30963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88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86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1" strike="noStrike" cap="all" spc="6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DESIGNATION</a:t>
                      </a:r>
                    </a:p>
                  </a:txBody>
                  <a:tcPr marL="106786" marR="106786" marT="106786" marB="10678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 sz="1100" b="1" strike="noStrike" cap="all" spc="6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106786" marR="106786" marT="106786" marB="10678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Nom et nature de l’opération : </a:t>
                      </a: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Microsoft YaHei"/>
                        </a:rPr>
                        <a:t>Lieu de l’opération : 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417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Nom du Maitre d’Ouvrage et son interlocuteur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3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+mn-ea"/>
                          <a:cs typeface="+mn-cs"/>
                        </a:rPr>
                        <a:t>Préciser les membres du groupement qui ont collaborés sur cette opération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70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+mn-ea"/>
                          <a:cs typeface="+mn-cs"/>
                        </a:rPr>
                        <a:t>Stade précis d’avancement de l’opération (APS, APD,….;DET ou livré) : 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Date de réalisation des travaux : </a:t>
                      </a: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ea typeface="Microsoft YaHei"/>
                        </a:rPr>
                        <a:t>Coût HT des travaux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7639736"/>
                  </a:ext>
                </a:extLst>
              </a:tr>
              <a:tr h="308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Durée des travaux : </a:t>
                      </a: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 sz="1100" b="0" strike="noStrike" cap="none" spc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815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</a:rPr>
                        <a:t>Descriptif sommaire de l’opération : 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lang="fr-FR" sz="1100" b="0" strike="noStrike" cap="none" spc="0" dirty="0">
                        <a:solidFill>
                          <a:srgbClr val="304563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La complexité, les enjeux et le contenu de la mission réalisée : 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8146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100" b="0" strike="noStrike" cap="none" spc="0" dirty="0">
                          <a:solidFill>
                            <a:srgbClr val="304563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Les points communs avec la présente opération :</a:t>
                      </a: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strike="noStrike" cap="none" spc="0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  <a:ea typeface="Microsoft YaHei"/>
                      </a:endParaRPr>
                    </a:p>
                  </a:txBody>
                  <a:tcPr marL="71190" marR="71190" marT="35595" marB="711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962173"/>
                  </a:ext>
                </a:extLst>
              </a:tr>
            </a:tbl>
          </a:graphicData>
        </a:graphic>
      </p:graphicFrame>
      <p:sp>
        <p:nvSpPr>
          <p:cNvPr id="5" name="CustomShape 5">
            <a:extLst>
              <a:ext uri="{FF2B5EF4-FFF2-40B4-BE49-F238E27FC236}">
                <a16:creationId xmlns:a16="http://schemas.microsoft.com/office/drawing/2014/main" id="{F8B4CCD1-18F2-13E7-F91E-0131823B87BD}"/>
              </a:ext>
            </a:extLst>
          </p:cNvPr>
          <p:cNvSpPr/>
          <p:nvPr/>
        </p:nvSpPr>
        <p:spPr>
          <a:xfrm>
            <a:off x="323528" y="44624"/>
            <a:ext cx="8496944" cy="7920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fr-FR" sz="2000" b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Nom du candidat :</a:t>
            </a:r>
            <a:r>
              <a:rPr lang="fr-FR" sz="20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                                         </a:t>
            </a:r>
            <a:r>
              <a:rPr lang="fr-FR" sz="2000" b="0" i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Référence n°</a:t>
            </a:r>
            <a:r>
              <a:rPr lang="fr-FR" sz="2000" i="1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4</a:t>
            </a:r>
            <a:r>
              <a:rPr lang="fr-FR" sz="2000" b="0" i="1" strike="noStrike" kern="1200" spc="-1" dirty="0">
                <a:solidFill>
                  <a:srgbClr val="304563"/>
                </a:solidFill>
                <a:uFill>
                  <a:solidFill>
                    <a:srgbClr val="FFFFFF"/>
                  </a:solidFill>
                </a:uFill>
                <a:ea typeface="+mj-ea"/>
                <a:cs typeface="+mj-cs"/>
              </a:rPr>
              <a:t> : architecte</a:t>
            </a:r>
          </a:p>
        </p:txBody>
      </p:sp>
    </p:spTree>
    <p:extLst>
      <p:ext uri="{BB962C8B-B14F-4D97-AF65-F5344CB8AC3E}">
        <p14:creationId xmlns:p14="http://schemas.microsoft.com/office/powerpoint/2010/main" val="1334994150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C3525432FF2D34F8A2D2C936B61F128" ma:contentTypeVersion="17" ma:contentTypeDescription="Crée un document." ma:contentTypeScope="" ma:versionID="0053d99f4513adf2b8fdc6bab57b725f">
  <xsd:schema xmlns:xsd="http://www.w3.org/2001/XMLSchema" xmlns:xs="http://www.w3.org/2001/XMLSchema" xmlns:p="http://schemas.microsoft.com/office/2006/metadata/properties" xmlns:ns2="7ad1c8e2-b3e6-44a8-bb39-fd6471a52630" xmlns:ns3="55816d0e-69f9-4704-83e8-628f2d49b335" targetNamespace="http://schemas.microsoft.com/office/2006/metadata/properties" ma:root="true" ma:fieldsID="24af75f5c995e3545d9cce50fda05aca" ns2:_="" ns3:_="">
    <xsd:import namespace="7ad1c8e2-b3e6-44a8-bb39-fd6471a52630"/>
    <xsd:import namespace="55816d0e-69f9-4704-83e8-628f2d49b3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d1c8e2-b3e6-44a8-bb39-fd6471a526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Balises d’images" ma:readOnly="false" ma:fieldId="{5cf76f15-5ced-4ddc-b409-7134ff3c332f}" ma:taxonomyMulti="true" ma:sspId="bd0df7f0-440b-43dc-9ad5-6ae5319105a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816d0e-69f9-4704-83e8-628f2d49b335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0049ce1f-4b76-4f81-a6be-f19ccda0d08f}" ma:internalName="TaxCatchAll" ma:showField="CatchAllData" ma:web="55816d0e-69f9-4704-83e8-628f2d49b33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d1c8e2-b3e6-44a8-bb39-fd6471a52630">
      <Terms xmlns="http://schemas.microsoft.com/office/infopath/2007/PartnerControls"/>
    </lcf76f155ced4ddcb4097134ff3c332f>
    <TaxCatchAll xmlns="55816d0e-69f9-4704-83e8-628f2d49b335" xsi:nil="true"/>
  </documentManagement>
</p:properties>
</file>

<file path=customXml/itemProps1.xml><?xml version="1.0" encoding="utf-8"?>
<ds:datastoreItem xmlns:ds="http://schemas.openxmlformats.org/officeDocument/2006/customXml" ds:itemID="{41C9FEF4-89E0-4E1F-B024-E636D11B079B}"/>
</file>

<file path=customXml/itemProps2.xml><?xml version="1.0" encoding="utf-8"?>
<ds:datastoreItem xmlns:ds="http://schemas.openxmlformats.org/officeDocument/2006/customXml" ds:itemID="{8AA3FB2D-CABB-449B-B23E-DBE49673737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0989650-68CB-4086-9011-C3A909FDB506}">
  <ds:schemaRefs>
    <ds:schemaRef ds:uri="http://schemas.microsoft.com/office/2006/metadata/properties"/>
    <ds:schemaRef ds:uri="http://schemas.microsoft.com/office/infopath/2007/PartnerControls"/>
    <ds:schemaRef ds:uri="7ad1c8e2-b3e6-44a8-bb39-fd6471a52630"/>
    <ds:schemaRef ds:uri="55816d0e-69f9-4704-83e8-628f2d49b335"/>
  </ds:schemaRefs>
</ds:datastoreItem>
</file>

<file path=docMetadata/LabelInfo.xml><?xml version="1.0" encoding="utf-8"?>
<clbl:labelList xmlns:clbl="http://schemas.microsoft.com/office/2020/mipLabelMetadata">
  <clbl:label id="{acf86b4c-2d75-456f-a040-d29f89e5bdb8}" enabled="0" method="" siteId="{acf86b4c-2d75-456f-a040-d29f89e5bdb8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1093</Words>
  <Application>Microsoft Macintosh PowerPoint</Application>
  <PresentationFormat>Affichage à l'écran (4:3)</PresentationFormat>
  <Paragraphs>137</Paragraphs>
  <Slides>16</Slides>
  <Notes>9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3" baseType="lpstr">
      <vt:lpstr>Arial</vt:lpstr>
      <vt:lpstr>Calibri</vt:lpstr>
      <vt:lpstr>StarSymbol</vt:lpstr>
      <vt:lpstr>Symbol</vt:lpstr>
      <vt:lpstr>Times New Roman</vt:lpstr>
      <vt:lpstr>Wingdings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Organistation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Nom</dc:creator>
  <cp:lastModifiedBy>Mélanie JORDAN</cp:lastModifiedBy>
  <cp:revision>341</cp:revision>
  <cp:lastPrinted>2018-12-06T14:23:19Z</cp:lastPrinted>
  <dcterms:created xsi:type="dcterms:W3CDTF">2008-03-18T09:59:51Z</dcterms:created>
  <dcterms:modified xsi:type="dcterms:W3CDTF">2026-01-13T14:20:16Z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Company">
    <vt:lpwstr>Organistation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4</vt:i4>
  </property>
  <property fmtid="{D5CDD505-2E9C-101B-9397-08002B2CF9AE}" pid="9" name="PresentationFormat">
    <vt:lpwstr>Affichage à l'écran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7</vt:i4>
  </property>
  <property fmtid="{D5CDD505-2E9C-101B-9397-08002B2CF9AE}" pid="13" name="ContentTypeId">
    <vt:lpwstr>0x0101009C3525432FF2D34F8A2D2C936B61F128</vt:lpwstr>
  </property>
  <property fmtid="{D5CDD505-2E9C-101B-9397-08002B2CF9AE}" pid="14" name="MediaServiceImageTags">
    <vt:lpwstr/>
  </property>
</Properties>
</file>