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9.xml" ContentType="application/vnd.openxmlformats-officedocument.presentationml.notes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20.xml" ContentType="application/vnd.openxmlformats-officedocument.presentationml.slide+xml"/>
  <Override PartName="/ppt/charts/colors2.xml" ContentType="application/vnd.ms-office.chartcolorstyle+xml"/>
  <Override PartName="/ppt/slides/slide11.xml" ContentType="application/vnd.openxmlformats-officedocument.presentationml.slide+xml"/>
  <Override PartName="/ppt/charts/chart2.xml" ContentType="application/vnd.openxmlformats-officedocument.drawingml.chart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charts/style1.xml" ContentType="application/vnd.ms-office.chartstyl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charts/style2.xml" ContentType="application/vnd.ms-office.chartstyl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slides/slide5.xml" ContentType="application/vnd.openxmlformats-officedocument.presentationml.slide+xml"/>
  <Override PartName="/ppt/theme/themeOverride1.xml" ContentType="application/vnd.openxmlformats-officedocument.themeOverride+xml"/>
  <Override PartName="/ppt/slideLayouts/slideLayout2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2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9929813" cy="6799263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2" d="100"/>
          <a:sy n="102" d="100"/>
        </p:scale>
        <p:origin x="1188" y="114"/>
      </p:cViewPr>
      <p:guideLst>
        <p:guide pos="3024" orient="horz"/>
        <p:guide pos="2880"/>
      </p:guideLst>
    </p:cSldViewPr>
  </p:slide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notesMaster" Target="notesMasters/notesMaster1.xml"/><Relationship Id="rId30" Type="http://schemas.openxmlformats.org/officeDocument/2006/relationships/presProps" Target="presProps.xml" /><Relationship Id="rId31" Type="http://schemas.openxmlformats.org/officeDocument/2006/relationships/tableStyles" Target="tableStyles.xml" /><Relationship Id="rId32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themeOverride" Target="../theme/themeOverride1.xml" /><Relationship Id="rId2" Type="http://schemas.microsoft.com/office/2011/relationships/chartStyle" Target="style1.xml" /><Relationship Id="rId3" Type="http://schemas.microsoft.com/office/2011/relationships/chartColorStyle" Target="colors1.xml" /><Relationship Id="rId4" Type="http://schemas.openxmlformats.org/officeDocument/2006/relationships/package" Target="../embeddings/Microsoft_Excel_Worksheet1.xlsx" 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themeOverride" Target="../theme/themeOverride2.xml" /><Relationship Id="rId2" Type="http://schemas.microsoft.com/office/2011/relationships/chartStyle" Target="style2.xml" /><Relationship Id="rId3" Type="http://schemas.microsoft.com/office/2011/relationships/chartColorStyle" Target="colors2.xml" /><Relationship Id="rId4" Type="http://schemas.openxmlformats.org/officeDocument/2006/relationships/package" Target="../embeddings/Microsoft_Excel_Worksheet2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fr-FR"/>
  <c:roundedCorners val="0"/>
  <mc:AlternateContent>
    <mc:Choice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93409"/>
          <c:y val="0.087280"/>
          <c:w val="0.875626"/>
          <c:h val="0.747370"/>
        </c:manualLayout>
      </c:layout>
      <c:barChart>
        <c:barDir val="col"/>
        <c:grouping val="clustered"/>
        <c:varyColors val="0"/>
        <c:ser>
          <c:idx val="0"/>
          <c:order val="0"/>
          <c:spPr bwMode="auto">
            <a:prstGeom prst="rect">
              <a:avLst/>
            </a:prstGeom>
            <a:solidFill>
              <a:srgbClr val="2F2A85"/>
            </a:solidFill>
            <a:ln>
              <a:noFill/>
            </a:ln>
            <a:effectLst/>
          </c:spPr>
          <c:invertIfNegative val="0"/>
          <c:cat>
            <c:strRef>
              <c:f>Feuil10!$A$80:$A$85</c:f>
              <c:strCache>
                <c:ptCount val="6"/>
                <c:pt idx="0">
                  <c:v>ADEME</c:v>
                </c:pt>
                <c:pt idx="1">
                  <c:v xml:space="preserve">BPI </c:v>
                </c:pt>
                <c:pt idx="2">
                  <c:v>DGITM</c:v>
                </c:pt>
                <c:pt idx="3">
                  <c:v>DSR</c:v>
                </c:pt>
                <c:pt idx="4">
                  <c:v>FSR</c:v>
                </c:pt>
                <c:pt idx="5">
                  <c:v>ANR</c:v>
                </c:pt>
              </c:strCache>
            </c:strRef>
          </c:cat>
          <c:val>
            <c:numRef>
              <c:f>Feuil10!$B$80:$B$85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13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</c:dLbls>
        <c:gapWidth val="150"/>
        <c:axId val="1627787968"/>
        <c:axId val="1426692960"/>
      </c:barChart>
      <c:catAx>
        <c:axId val="162778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>
                <a:solidFill>
                  <a:schemeClr val="tx1"/>
                </a:solidFill>
                <a:latin typeface="Calibri"/>
                <a:ea typeface="Arial"/>
                <a:cs typeface="Arial"/>
              </a:defRPr>
            </a:pPr>
            <a:endParaRPr lang="fr-FR"/>
          </a:p>
        </c:txPr>
        <c:crossAx val="1426692960"/>
        <c:crosses val="autoZero"/>
        <c:auto val="1"/>
        <c:lblAlgn val="ctr"/>
        <c:lblOffset val="100"/>
        <c:noMultiLvlLbl val="0"/>
      </c:catAx>
      <c:valAx>
        <c:axId val="1426692960"/>
        <c:scaling>
          <c:orientation val="minMax"/>
        </c:scaling>
        <c:delete val="0"/>
        <c:axPos val="l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>
                <a:solidFill>
                  <a:schemeClr val="tx1"/>
                </a:solidFill>
                <a:latin typeface="Calibri"/>
                <a:ea typeface="Arial"/>
                <a:cs typeface="Arial"/>
              </a:defRPr>
            </a:pPr>
            <a:endParaRPr lang="fr-FR"/>
          </a:p>
        </c:txPr>
        <c:crossAx val="1627787968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 bwMode="auto">
    <a:xfrm>
      <a:off x="7360102" y="2936308"/>
      <a:ext cx="4572000" cy="2797175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fr-FR"/>
  <c:roundedCorners val="0"/>
  <mc:AlternateContent>
    <mc:Choice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 bwMode="auto">
            <a:prstGeom prst="rect">
              <a:avLst/>
            </a:prstGeom>
            <a:solidFill>
              <a:srgbClr val="2F2A85"/>
            </a:solidFill>
            <a:ln>
              <a:noFill/>
            </a:ln>
            <a:effectLst/>
          </c:spPr>
          <c:invertIfNegative val="0"/>
          <c:cat>
            <c:strRef>
              <c:f>Feuil10!$A$60:$A$65</c:f>
              <c:strCache>
                <c:ptCount val="6"/>
                <c:pt idx="0">
                  <c:v>PIA -I-SITE 6 Labex équipex</c:v>
                </c:pt>
                <c:pt idx="1">
                  <c:v>Collectivités territoriales</c:v>
                </c:pt>
                <c:pt idx="2">
                  <c:v>Commission Européenne</c:v>
                </c:pt>
                <c:pt idx="3">
                  <c:v>Associations et Fondations</c:v>
                </c:pt>
                <c:pt idx="4">
                  <c:v>Partenaires socio-éconimique + prestations</c:v>
                </c:pt>
                <c:pt idx="5">
                  <c:v>Projets nationaux</c:v>
                </c:pt>
              </c:strCache>
            </c:strRef>
          </c:cat>
          <c:val>
            <c:numRef>
              <c:f>Feuil10!$B$60:$B$65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11</c:v>
                </c:pt>
                <c:pt idx="5">
                  <c:v>21</c:v>
                </c:pt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</c:dLbls>
        <c:gapWidth val="56"/>
        <c:axId val="207419264"/>
        <c:axId val="1778541984"/>
      </c:barChart>
      <c:catAx>
        <c:axId val="207419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>
                <a:solidFill>
                  <a:schemeClr val="tx1"/>
                </a:solidFill>
                <a:latin typeface="Calibri"/>
                <a:ea typeface="Arial"/>
                <a:cs typeface="Arial"/>
              </a:defRPr>
            </a:pPr>
            <a:endParaRPr lang="fr-FR"/>
          </a:p>
        </c:txPr>
        <c:crossAx val="1778541984"/>
        <c:crosses val="autoZero"/>
        <c:auto val="1"/>
        <c:lblAlgn val="ctr"/>
        <c:lblOffset val="100"/>
        <c:noMultiLvlLbl val="0"/>
      </c:catAx>
      <c:valAx>
        <c:axId val="1778541984"/>
        <c:scaling>
          <c:orientation val="minMax"/>
        </c:scaling>
        <c:delete val="0"/>
        <c:axPos val="b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Arial"/>
                <a:cs typeface="Arial"/>
              </a:defRPr>
            </a:pPr>
            <a:endParaRPr lang="fr-FR"/>
          </a:p>
        </c:txPr>
        <c:crossAx val="207419264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 bwMode="auto">
    <a:xfrm>
      <a:off x="490969" y="406240"/>
      <a:ext cx="5727700" cy="2803525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</a:ln>
    </cs:spPr>
  </cs:dataPointMarker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</a:ln>
    </cs:spPr>
  </cs:wall>
  <cs:dataPointMarkerLayout/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</a:ln>
    </cs:spPr>
  </cs:dataPointMarker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</a:ln>
    </cs:spPr>
  </cs:wall>
  <cs:dataPointMarkerLayout/>
</cs:chartStyl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302919" cy="341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5625171" y="0"/>
            <a:ext cx="4302919" cy="341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E87DD81-8364-482B-BEFF-6B347782EBDD}" type="datetimeFigureOut">
              <a:rPr lang="fr-FR"/>
              <a:t>20/03/2025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2924175" y="849313"/>
            <a:ext cx="4081463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 bwMode="auto">
          <a:xfrm>
            <a:off x="992982" y="3272146"/>
            <a:ext cx="7943850" cy="267720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6457726"/>
            <a:ext cx="4302919" cy="341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5625171" y="6457726"/>
            <a:ext cx="4302919" cy="341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53C50F2-CD6F-43C3-B50B-DD3A35419AC9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 ?>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 ?>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 ?>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 ?>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 ?>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 ?>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 ?>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990946A-12B4-7DC9-5C69-498FFD69DEF8}" type="slidenum">
              <a:rPr/>
              <a:t>1</a:t>
            </a:fld>
            <a:endParaRPr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647815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1348047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sz="1600"/>
          </a:p>
          <a:p>
            <a:pPr>
              <a:defRPr/>
            </a:pPr>
            <a:endParaRPr lang="fr-FR"/>
          </a:p>
        </p:txBody>
      </p:sp>
      <p:sp>
        <p:nvSpPr>
          <p:cNvPr id="109538358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3341C5A-F9AA-DDD1-26E9-4B159415116E}" type="slidenum">
              <a:rPr/>
              <a:t>10</a:t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0630184-1883-4182-064E-3633CCCAA0CC}" type="slidenum">
              <a:rPr/>
              <a:t>11</a:t>
            </a:fld>
            <a:endParaRPr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18674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5279761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sz="1600">
              <a:latin typeface="Calibri"/>
              <a:cs typeface="Calibri"/>
            </a:endParaRPr>
          </a:p>
        </p:txBody>
      </p:sp>
      <p:sp>
        <p:nvSpPr>
          <p:cNvPr id="154538262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6E00211-EA68-6ABB-831E-D0B8D185A713}" type="slidenum">
              <a:rPr/>
              <a:t>12</a:t>
            </a:fld>
            <a:endParaRPr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18674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5279761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sz="1600">
              <a:latin typeface="Calibri"/>
              <a:cs typeface="Calibri"/>
            </a:endParaRPr>
          </a:p>
        </p:txBody>
      </p:sp>
      <p:sp>
        <p:nvSpPr>
          <p:cNvPr id="154538262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6E00211-EA68-6ABB-831E-D0B8D185A713}" type="slidenum">
              <a:rPr/>
              <a:t>13</a:t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18674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5279761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sz="1600">
              <a:latin typeface="Calibri"/>
              <a:cs typeface="Calibri"/>
            </a:endParaRPr>
          </a:p>
        </p:txBody>
      </p:sp>
      <p:sp>
        <p:nvSpPr>
          <p:cNvPr id="154538262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6E00211-EA68-6ABB-831E-D0B8D185A713}" type="slidenum">
              <a:rPr/>
              <a:t>14</a:t>
            </a:fld>
            <a:endParaRPr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0630184-1883-4182-064E-3633CCCAA0CC}" type="slidenum">
              <a:rPr/>
              <a:t>15</a:t>
            </a:fld>
            <a:endParaRPr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45D81A2-19C0-ABA5-A687-4948B3BD4839}" type="slidenum">
              <a:rPr/>
              <a:t>16</a:t>
            </a:fld>
            <a:endParaRPr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3272163-FDDA-8307-7DE8-288679481C63}" type="slidenum">
              <a:rPr/>
              <a:t>17</a:t>
            </a:fld>
            <a:endParaRPr/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9E9D922-3655-448C-C331-340030AE5073}" type="slidenum">
              <a:rPr/>
              <a:t>18</a:t>
            </a:fld>
            <a:endParaRPr/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EFEB9D0-FCA3-BE35-4680-743C02A78782}" type="slidenum">
              <a:rPr/>
              <a:t>19</a:t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334F82C-D767-8A0D-A4F4-3949D3770377}" type="slidenum">
              <a:rPr/>
              <a:t>2</a:t>
            </a:fld>
            <a:endParaRPr/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5BBFE65-0F72-478D-4167-CCC493103F4E}" type="slidenum">
              <a:rPr/>
              <a:t>20</a:t>
            </a:fld>
            <a:endParaRPr/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BFB3AD6-011B-5910-EB91-7820777C9C3F}" type="slidenum">
              <a:rPr/>
              <a:t>21</a:t>
            </a:fld>
            <a:endParaRPr/>
          </a:p>
        </p:txBody>
      </p:sp>
    </p:spTree>
  </p:cSld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BFB3AD6-011B-5910-EB91-7820777C9C3F}" type="slidenum">
              <a:rPr/>
              <a:t>22</a:t>
            </a:fld>
            <a:endParaRPr/>
          </a:p>
        </p:txBody>
      </p:sp>
    </p:spTree>
  </p:cSld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6F2A7E3-8FCB-5635-78D2-1AFFA9AD558D}" type="slidenum">
              <a:rPr/>
              <a:t>23</a:t>
            </a:fld>
            <a:endParaRPr/>
          </a:p>
        </p:txBody>
      </p:sp>
    </p:spTree>
  </p:cSld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382217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35272795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9865766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743E996-B420-EE79-0D51-D38BFEFDF338}" type="slidenum">
              <a:rPr/>
              <a:t>24</a:t>
            </a:fld>
            <a:endParaRPr/>
          </a:p>
        </p:txBody>
      </p:sp>
    </p:spTree>
  </p:cSld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87A815-9B19-89CE-1BDD-D5FD542A4428}" type="slidenum">
              <a:rPr sz="12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Arial"/>
              </a:rPr>
              <a:t>25</a:t>
            </a:fld>
            <a:endParaRPr sz="12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15E9715-DA96-D0D8-87FA-23542A8C5946}" type="slidenum">
              <a:rPr/>
              <a:t>3</a:t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C3E321C-0009-D4E6-AB00-0543ECBFF3E1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0630184-1883-4182-064E-3633CCCAA0CC}" type="slidenum">
              <a:rPr/>
              <a:t>5</a:t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0630184-1883-4182-064E-3633CCCAA0CC}" type="slidenum">
              <a:rPr/>
              <a:t>6</a:t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647815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1348047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 sz="1600"/>
          </a:p>
        </p:txBody>
      </p:sp>
      <p:sp>
        <p:nvSpPr>
          <p:cNvPr id="109538358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341C5A-F9AA-DDD1-26E9-4B159415116E}" type="slidenum">
              <a:rPr sz="12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Arial"/>
              </a:rPr>
              <a:t>7</a:t>
            </a:fld>
            <a:endParaRPr sz="12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647815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1348047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/>
          </a:p>
        </p:txBody>
      </p:sp>
      <p:sp>
        <p:nvSpPr>
          <p:cNvPr id="109538358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341C5A-F9AA-DDD1-26E9-4B159415116E}" type="slidenum">
              <a:rPr sz="12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Arial"/>
              </a:rPr>
              <a:t>8</a:t>
            </a:fld>
            <a:endParaRPr sz="12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6478159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1348047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9538358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3341C5A-F9AA-DDD1-26E9-4B159415116E}" type="slidenum">
              <a:rPr/>
              <a:t>9</a:t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5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Pag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Fond bleu"/>
          <p:cNvSpPr/>
          <p:nvPr userDrawn="1"/>
        </p:nvSpPr>
        <p:spPr bwMode="auto">
          <a:xfrm>
            <a:off x="0" y="2999936"/>
            <a:ext cx="12192000" cy="3858067"/>
          </a:xfrm>
          <a:custGeom>
            <a:avLst/>
            <a:gdLst/>
            <a:ahLst/>
            <a:cxnLst/>
            <a:rect l="l" t="t" r="r" b="b"/>
            <a:pathLst>
              <a:path w="9144000" h="3786504" fill="norm" stroke="1" extrusionOk="0">
                <a:moveTo>
                  <a:pt x="0" y="0"/>
                </a:moveTo>
                <a:lnTo>
                  <a:pt x="9144000" y="0"/>
                </a:lnTo>
                <a:lnTo>
                  <a:pt x="9144000" y="3786187"/>
                </a:lnTo>
                <a:lnTo>
                  <a:pt x="0" y="3786187"/>
                </a:lnTo>
                <a:lnTo>
                  <a:pt x="0" y="0"/>
                </a:lnTo>
                <a:close/>
              </a:path>
            </a:pathLst>
          </a:custGeom>
          <a:solidFill>
            <a:srgbClr val="312E82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1800"/>
          </a:p>
        </p:txBody>
      </p:sp>
      <p:pic>
        <p:nvPicPr>
          <p:cNvPr id="25" name="Image 24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 rot="10800000" flipH="1">
            <a:off x="9027902" y="4575870"/>
            <a:ext cx="3164098" cy="1859441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 userDrawn="1"/>
        </p:nvPicPr>
        <p:blipFill>
          <a:blip r:embed="rId3"/>
          <a:srcRect l="0" t="7762" r="6061" b="0"/>
          <a:stretch/>
        </p:blipFill>
        <p:spPr bwMode="auto">
          <a:xfrm>
            <a:off x="2743199" y="0"/>
            <a:ext cx="9448801" cy="4638836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379239" y="2"/>
            <a:ext cx="1597290" cy="1420491"/>
          </a:xfrm>
          <a:prstGeom prst="rect">
            <a:avLst/>
          </a:prstGeom>
        </p:spPr>
      </p:pic>
      <p:sp>
        <p:nvSpPr>
          <p:cNvPr id="12" name="Titre"/>
          <p:cNvSpPr>
            <a:spLocks noGrp="1"/>
          </p:cNvSpPr>
          <p:nvPr>
            <p:ph type="title" hasCustomPrompt="1"/>
          </p:nvPr>
        </p:nvSpPr>
        <p:spPr bwMode="auto">
          <a:xfrm>
            <a:off x="1089458" y="2999424"/>
            <a:ext cx="7749742" cy="2105976"/>
          </a:xfrm>
          <a:prstGeom prst="rect">
            <a:avLst/>
          </a:prstGeom>
        </p:spPr>
        <p:txBody>
          <a:bodyPr anchor="ctr" anchorCtr="0"/>
          <a:lstStyle>
            <a:lvl1pPr>
              <a:defRPr sz="32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fr-FR"/>
              <a:t>Cliquez pour ajouter un titre</a:t>
            </a:r>
            <a:endParaRPr/>
          </a:p>
        </p:txBody>
      </p:sp>
      <p:sp>
        <p:nvSpPr>
          <p:cNvPr id="23" name="Logo Gustave Eiffel"/>
          <p:cNvSpPr/>
          <p:nvPr userDrawn="1"/>
        </p:nvSpPr>
        <p:spPr bwMode="auto">
          <a:xfrm>
            <a:off x="1089458" y="5587957"/>
            <a:ext cx="2765571" cy="578050"/>
          </a:xfrm>
          <a:prstGeom prst="rect">
            <a:avLst/>
          </a:prstGeom>
          <a:blipFill>
            <a:blip r:embed="rId5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sz="1800"/>
          </a:p>
        </p:txBody>
      </p:sp>
      <p:pic>
        <p:nvPicPr>
          <p:cNvPr id="24" name="Image 23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7386808" y="6227642"/>
            <a:ext cx="1054699" cy="627942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027902" y="1147000"/>
            <a:ext cx="3164098" cy="1859441"/>
          </a:xfrm>
          <a:prstGeom prst="rect">
            <a:avLst/>
          </a:prstGeom>
        </p:spPr>
      </p:pic>
      <p:sp>
        <p:nvSpPr>
          <p:cNvPr id="11" name="Espace réservé du texte 2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228600" y="636373"/>
            <a:ext cx="2356783" cy="637221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pPr lvl="0">
              <a:defRPr/>
            </a:pPr>
            <a:r>
              <a:rPr lang="fr-FR"/>
              <a:t>Nom – Prénom</a:t>
            </a:r>
            <a:endParaRPr/>
          </a:p>
        </p:txBody>
      </p:sp>
      <p:sp>
        <p:nvSpPr>
          <p:cNvPr id="13" name="Espace réservé du texte 2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228600" y="277077"/>
            <a:ext cx="2356783" cy="281153"/>
          </a:xfrm>
          <a:prstGeom prst="rect">
            <a:avLst/>
          </a:prstGeo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pPr lvl="0">
              <a:defRPr/>
            </a:pPr>
            <a:r>
              <a:rPr lang="fr-FR"/>
              <a:t>Date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Page sous-titre"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Fond bleu clair"/>
          <p:cNvSpPr/>
          <p:nvPr userDrawn="1"/>
        </p:nvSpPr>
        <p:spPr bwMode="auto">
          <a:xfrm>
            <a:off x="0" y="3012416"/>
            <a:ext cx="12192000" cy="3845903"/>
          </a:xfrm>
          <a:custGeom>
            <a:avLst/>
            <a:gdLst/>
            <a:ahLst/>
            <a:cxnLst/>
            <a:rect l="l" t="t" r="r" b="b"/>
            <a:pathLst>
              <a:path w="9144000" h="3786504" fill="norm" stroke="1" extrusionOk="0">
                <a:moveTo>
                  <a:pt x="0" y="0"/>
                </a:moveTo>
                <a:lnTo>
                  <a:pt x="9144000" y="0"/>
                </a:lnTo>
                <a:lnTo>
                  <a:pt x="9144000" y="3786187"/>
                </a:lnTo>
                <a:lnTo>
                  <a:pt x="0" y="3786187"/>
                </a:lnTo>
                <a:lnTo>
                  <a:pt x="0" y="0"/>
                </a:lnTo>
                <a:close/>
              </a:path>
            </a:pathLst>
          </a:custGeom>
          <a:solidFill>
            <a:srgbClr val="1EAFD0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1800"/>
          </a:p>
        </p:txBody>
      </p:sp>
      <p:pic>
        <p:nvPicPr>
          <p:cNvPr id="26" name="Image 2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379239" y="6225837"/>
            <a:ext cx="1054699" cy="627942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9027902" y="4565234"/>
            <a:ext cx="3164098" cy="1865538"/>
          </a:xfrm>
          <a:prstGeom prst="rect">
            <a:avLst/>
          </a:prstGeom>
        </p:spPr>
      </p:pic>
      <p:sp>
        <p:nvSpPr>
          <p:cNvPr id="18" name="Fond bleu"/>
          <p:cNvSpPr/>
          <p:nvPr/>
        </p:nvSpPr>
        <p:spPr bwMode="auto">
          <a:xfrm>
            <a:off x="2781302" y="0"/>
            <a:ext cx="9410700" cy="4603750"/>
          </a:xfrm>
          <a:custGeom>
            <a:avLst/>
            <a:gdLst/>
            <a:ahLst/>
            <a:cxnLst/>
            <a:rect l="l" t="t" r="r" b="b"/>
            <a:pathLst>
              <a:path w="7058025" h="4603750" fill="norm" stroke="1" extrusionOk="0">
                <a:moveTo>
                  <a:pt x="0" y="0"/>
                </a:moveTo>
                <a:lnTo>
                  <a:pt x="7058025" y="0"/>
                </a:lnTo>
                <a:lnTo>
                  <a:pt x="7058025" y="4603625"/>
                </a:lnTo>
                <a:lnTo>
                  <a:pt x="0" y="4603625"/>
                </a:lnTo>
                <a:lnTo>
                  <a:pt x="0" y="0"/>
                </a:lnTo>
                <a:close/>
              </a:path>
            </a:pathLst>
          </a:custGeom>
          <a:solidFill>
            <a:srgbClr val="312E82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1800"/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auto">
          <a:xfrm>
            <a:off x="2781302" y="3042581"/>
            <a:ext cx="9207498" cy="1516678"/>
          </a:xfrm>
          <a:prstGeom prst="rect">
            <a:avLst/>
          </a:prstGeom>
        </p:spPr>
        <p:txBody>
          <a:bodyPr anchor="ctr" anchorCtr="0"/>
          <a:lstStyle>
            <a:lvl1pPr>
              <a:defRPr sz="26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fr-FR"/>
              <a:t>Cliquez pour ajouter un sous-titre</a:t>
            </a:r>
            <a:endParaRPr/>
          </a:p>
        </p:txBody>
      </p:sp>
      <p:pic>
        <p:nvPicPr>
          <p:cNvPr id="24" name="Image 2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9027902" y="1147000"/>
            <a:ext cx="3164098" cy="1859441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7379239" y="2"/>
            <a:ext cx="1597290" cy="14204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Page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Titre"/>
          <p:cNvSpPr>
            <a:spLocks noGrp="1"/>
          </p:cNvSpPr>
          <p:nvPr>
            <p:ph type="title" hasCustomPrompt="1"/>
          </p:nvPr>
        </p:nvSpPr>
        <p:spPr bwMode="auto">
          <a:xfrm>
            <a:off x="779848" y="384280"/>
            <a:ext cx="8508016" cy="781912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CLIQUEZ POUR AJOUTER LE TITRE DE LA PAGE</a:t>
            </a:r>
            <a:endParaRPr/>
          </a:p>
        </p:txBody>
      </p:sp>
      <p:sp>
        <p:nvSpPr>
          <p:cNvPr id="20" name="Corps de texte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780696" y="2910806"/>
            <a:ext cx="8525019" cy="330023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accent1"/>
                </a:solidFill>
              </a:defRPr>
            </a:lvl2pPr>
            <a:lvl3pPr>
              <a:defRPr b="1">
                <a:solidFill>
                  <a:schemeClr val="accent1"/>
                </a:solidFill>
              </a:defRPr>
            </a:lvl3pPr>
            <a:lvl4pPr>
              <a:defRPr b="1">
                <a:solidFill>
                  <a:schemeClr val="accent1"/>
                </a:solidFill>
              </a:defRPr>
            </a:lvl4pPr>
            <a:lvl5pPr>
              <a:defRPr b="1">
                <a:solidFill>
                  <a:schemeClr val="accent1"/>
                </a:solidFill>
              </a:defRPr>
            </a:lvl5pPr>
          </a:lstStyle>
          <a:p>
            <a:pPr lvl="0">
              <a:defRPr/>
            </a:pPr>
            <a:r>
              <a:rPr lang="fr-FR"/>
              <a:t>Cliquez pour ajouter du texte</a:t>
            </a:r>
            <a:endParaRPr/>
          </a:p>
        </p:txBody>
      </p:sp>
      <p:sp>
        <p:nvSpPr>
          <p:cNvPr id="19" name="Corps de texte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780696" y="1390798"/>
            <a:ext cx="8525019" cy="129540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defRPr b="1">
                <a:solidFill>
                  <a:schemeClr val="accent1"/>
                </a:solidFill>
              </a:defRPr>
            </a:lvl2pPr>
            <a:lvl3pPr>
              <a:defRPr b="1">
                <a:solidFill>
                  <a:schemeClr val="accent1"/>
                </a:solidFill>
              </a:defRPr>
            </a:lvl3pPr>
            <a:lvl4pPr>
              <a:defRPr b="1">
                <a:solidFill>
                  <a:schemeClr val="accent1"/>
                </a:solidFill>
              </a:defRPr>
            </a:lvl4pPr>
            <a:lvl5pPr>
              <a:defRPr b="1">
                <a:solidFill>
                  <a:schemeClr val="accent1"/>
                </a:solidFill>
              </a:defRPr>
            </a:lvl5pPr>
          </a:lstStyle>
          <a:p>
            <a:pPr lvl="0">
              <a:defRPr/>
            </a:pPr>
            <a:r>
              <a:rPr lang="fr-FR"/>
              <a:t>Cliquez pour ajouter du texte</a:t>
            </a:r>
            <a:endParaRPr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350681" y="2"/>
            <a:ext cx="841321" cy="46516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Page contenu double colonn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Titre"/>
          <p:cNvSpPr>
            <a:spLocks noGrp="1"/>
          </p:cNvSpPr>
          <p:nvPr>
            <p:ph type="title" hasCustomPrompt="1"/>
          </p:nvPr>
        </p:nvSpPr>
        <p:spPr bwMode="auto">
          <a:xfrm>
            <a:off x="779848" y="384280"/>
            <a:ext cx="8508016" cy="781912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CLIQUEZ POUR AJOUTER LE TITRE DE LA PAGE</a:t>
            </a:r>
            <a:endParaRPr/>
          </a:p>
        </p:txBody>
      </p:sp>
      <p:sp>
        <p:nvSpPr>
          <p:cNvPr id="20" name="Corps de texte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780697" y="1447800"/>
            <a:ext cx="4096105" cy="476324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accent1"/>
                </a:solidFill>
              </a:defRPr>
            </a:lvl2pPr>
            <a:lvl3pPr>
              <a:defRPr b="1">
                <a:solidFill>
                  <a:schemeClr val="accent1"/>
                </a:solidFill>
              </a:defRPr>
            </a:lvl3pPr>
            <a:lvl4pPr>
              <a:defRPr b="1">
                <a:solidFill>
                  <a:schemeClr val="accent1"/>
                </a:solidFill>
              </a:defRPr>
            </a:lvl4pPr>
            <a:lvl5pPr>
              <a:defRPr b="1">
                <a:solidFill>
                  <a:schemeClr val="accent1"/>
                </a:solidFill>
              </a:defRPr>
            </a:lvl5pPr>
          </a:lstStyle>
          <a:p>
            <a:pPr lvl="0">
              <a:defRPr/>
            </a:pPr>
            <a:r>
              <a:rPr lang="fr-FR"/>
              <a:t>Cliquez pour ajouter du texte</a:t>
            </a:r>
            <a:endParaRPr/>
          </a:p>
        </p:txBody>
      </p:sp>
      <p:sp>
        <p:nvSpPr>
          <p:cNvPr id="6" name="Corps de texte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5191761" y="1447800"/>
            <a:ext cx="4096105" cy="4763244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accent1"/>
                </a:solidFill>
              </a:defRPr>
            </a:lvl2pPr>
            <a:lvl3pPr>
              <a:defRPr b="1">
                <a:solidFill>
                  <a:schemeClr val="accent1"/>
                </a:solidFill>
              </a:defRPr>
            </a:lvl3pPr>
            <a:lvl4pPr>
              <a:defRPr b="1">
                <a:solidFill>
                  <a:schemeClr val="accent1"/>
                </a:solidFill>
              </a:defRPr>
            </a:lvl4pPr>
            <a:lvl5pPr>
              <a:defRPr b="1">
                <a:solidFill>
                  <a:schemeClr val="accent1"/>
                </a:solidFill>
              </a:defRPr>
            </a:lvl5pPr>
          </a:lstStyle>
          <a:p>
            <a:pPr lvl="0">
              <a:defRPr/>
            </a:pPr>
            <a:r>
              <a:rPr lang="fr-FR"/>
              <a:t>Cliquez pour ajouter du texte</a:t>
            </a:r>
            <a:endParaRPr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350681" y="2"/>
            <a:ext cx="841321" cy="46516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Page Fin"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Fond bleu"/>
          <p:cNvSpPr/>
          <p:nvPr/>
        </p:nvSpPr>
        <p:spPr bwMode="auto"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9144000" h="6858000" fill="norm" stroke="1" extrusionOk="0">
                <a:moveTo>
                  <a:pt x="0" y="0"/>
                </a:moveTo>
                <a:lnTo>
                  <a:pt x="9144000" y="0"/>
                </a:lnTo>
                <a:lnTo>
                  <a:pt x="91440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rgbClr val="312E82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sz="1800"/>
          </a:p>
        </p:txBody>
      </p:sp>
      <p:sp>
        <p:nvSpPr>
          <p:cNvPr id="8" name="Espace réservé du texte 2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665487" y="2781299"/>
            <a:ext cx="5668479" cy="38374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fr-FR"/>
              <a:t>Prénom Nom</a:t>
            </a:r>
            <a:endParaRPr/>
          </a:p>
        </p:txBody>
      </p:sp>
      <p:sp>
        <p:nvSpPr>
          <p:cNvPr id="10" name="Espace réservé du texte 2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5665487" y="3180106"/>
            <a:ext cx="5668479" cy="383741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fr-FR"/>
              <a:t>exemple@email.com</a:t>
            </a:r>
            <a:endParaRPr/>
          </a:p>
        </p:txBody>
      </p:sp>
      <p:sp>
        <p:nvSpPr>
          <p:cNvPr id="11" name="Espace réservé du texte 2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5665487" y="3578913"/>
            <a:ext cx="5668479" cy="383741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fr-FR"/>
              <a:t>06 xx xx xx xx</a:t>
            </a:r>
            <a:endParaRPr/>
          </a:p>
        </p:txBody>
      </p:sp>
      <p:grpSp>
        <p:nvGrpSpPr>
          <p:cNvPr id="40" name="Groupe 39"/>
          <p:cNvGrpSpPr/>
          <p:nvPr userDrawn="1"/>
        </p:nvGrpSpPr>
        <p:grpSpPr bwMode="auto">
          <a:xfrm>
            <a:off x="0" y="3650861"/>
            <a:ext cx="3216618" cy="3207140"/>
            <a:chOff x="0" y="3650861"/>
            <a:chExt cx="3216618" cy="3207140"/>
          </a:xfrm>
        </p:grpSpPr>
        <p:pic>
          <p:nvPicPr>
            <p:cNvPr id="41" name="Image 40"/>
            <p:cNvPicPr>
              <a:picLocks noChangeAspect="1"/>
            </p:cNvPicPr>
            <p:nvPr userDrawn="1"/>
          </p:nvPicPr>
          <p:blipFill>
            <a:blip r:embed="rId2"/>
            <a:srcRect l="7486" t="0" r="0" b="0"/>
            <a:stretch/>
          </p:blipFill>
          <p:spPr bwMode="auto">
            <a:xfrm>
              <a:off x="0" y="3650861"/>
              <a:ext cx="2064284" cy="1310754"/>
            </a:xfrm>
            <a:prstGeom prst="rect">
              <a:avLst/>
            </a:prstGeom>
          </p:spPr>
        </p:pic>
        <p:pic>
          <p:nvPicPr>
            <p:cNvPr id="42" name="Image 41"/>
            <p:cNvPicPr>
              <a:picLocks noChangeAspect="1"/>
            </p:cNvPicPr>
            <p:nvPr userDrawn="1"/>
          </p:nvPicPr>
          <p:blipFill>
            <a:blip r:embed="rId3"/>
            <a:srcRect l="0" t="0" r="0" b="6537"/>
            <a:stretch/>
          </p:blipFill>
          <p:spPr bwMode="auto">
            <a:xfrm>
              <a:off x="1905864" y="4772535"/>
              <a:ext cx="1310754" cy="2085466"/>
            </a:xfrm>
            <a:prstGeom prst="rect">
              <a:avLst/>
            </a:prstGeom>
          </p:spPr>
        </p:pic>
        <p:pic>
          <p:nvPicPr>
            <p:cNvPr id="43" name="Image 42"/>
            <p:cNvPicPr>
              <a:picLocks noChangeAspect="1"/>
            </p:cNvPicPr>
            <p:nvPr userDrawn="1"/>
          </p:nvPicPr>
          <p:blipFill>
            <a:blip r:embed="rId4"/>
            <a:srcRect l="36486" t="0" r="0" b="35303"/>
            <a:stretch/>
          </p:blipFill>
          <p:spPr bwMode="auto">
            <a:xfrm>
              <a:off x="0" y="5871928"/>
              <a:ext cx="968038" cy="986072"/>
            </a:xfrm>
            <a:prstGeom prst="rect">
              <a:avLst/>
            </a:prstGeom>
          </p:spPr>
        </p:pic>
      </p:grpSp>
      <p:pic>
        <p:nvPicPr>
          <p:cNvPr id="44" name="Image 43"/>
          <p:cNvPicPr>
            <a:picLocks noChangeAspect="1"/>
          </p:cNvPicPr>
          <p:nvPr userDrawn="1"/>
        </p:nvPicPr>
        <p:blipFill>
          <a:blip r:embed="rId2"/>
          <a:srcRect l="41854" t="0" r="0" b="0"/>
          <a:stretch/>
        </p:blipFill>
        <p:spPr bwMode="auto">
          <a:xfrm rot="5400000">
            <a:off x="1896426" y="-6666"/>
            <a:ext cx="1297423" cy="1310754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 userDrawn="1"/>
        </p:nvPicPr>
        <p:blipFill>
          <a:blip r:embed="rId3"/>
          <a:srcRect l="0" t="0" r="0" b="6537"/>
          <a:stretch/>
        </p:blipFill>
        <p:spPr bwMode="auto">
          <a:xfrm rot="5400000">
            <a:off x="380730" y="751648"/>
            <a:ext cx="1310754" cy="2085466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 userDrawn="1"/>
        </p:nvPicPr>
        <p:blipFill>
          <a:blip r:embed="rId4"/>
          <a:srcRect l="86801" t="0" r="0" b="35303"/>
          <a:stretch/>
        </p:blipFill>
        <p:spPr bwMode="auto">
          <a:xfrm rot="5400000">
            <a:off x="385823" y="-392448"/>
            <a:ext cx="201177" cy="986072"/>
          </a:xfrm>
          <a:prstGeom prst="rect">
            <a:avLst/>
          </a:prstGeom>
        </p:spPr>
      </p:pic>
      <p:sp>
        <p:nvSpPr>
          <p:cNvPr id="48" name="Logo Université Gustave Eiffel"/>
          <p:cNvSpPr/>
          <p:nvPr userDrawn="1"/>
        </p:nvSpPr>
        <p:spPr bwMode="auto">
          <a:xfrm>
            <a:off x="5791200" y="4771682"/>
            <a:ext cx="1911910" cy="399620"/>
          </a:xfrm>
          <a:prstGeom prst="rect">
            <a:avLst/>
          </a:prstGeom>
          <a:blipFill>
            <a:blip r:embed="rId5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sz="18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userDrawn="1">
  <p:cSld name="1_Page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Titre"/>
          <p:cNvSpPr>
            <a:spLocks noGrp="1"/>
          </p:cNvSpPr>
          <p:nvPr>
            <p:ph type="title" hasCustomPrompt="1"/>
          </p:nvPr>
        </p:nvSpPr>
        <p:spPr bwMode="auto">
          <a:xfrm>
            <a:off x="779848" y="384280"/>
            <a:ext cx="8508016" cy="781912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CLIQUEZ POUR AJOUTER LE TITRE DE LA PAGE</a:t>
            </a:r>
            <a:endParaRPr/>
          </a:p>
        </p:txBody>
      </p:sp>
      <p:sp>
        <p:nvSpPr>
          <p:cNvPr id="19" name="Corps de texte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780696" y="1390798"/>
            <a:ext cx="8525019" cy="1295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1"/>
                </a:solidFill>
              </a:defRPr>
            </a:lvl1pPr>
            <a:lvl2pPr>
              <a:defRPr b="1">
                <a:solidFill>
                  <a:schemeClr val="accent1"/>
                </a:solidFill>
              </a:defRPr>
            </a:lvl2pPr>
            <a:lvl3pPr>
              <a:defRPr b="1">
                <a:solidFill>
                  <a:schemeClr val="accent1"/>
                </a:solidFill>
              </a:defRPr>
            </a:lvl3pPr>
            <a:lvl4pPr>
              <a:defRPr b="1">
                <a:solidFill>
                  <a:schemeClr val="accent1"/>
                </a:solidFill>
              </a:defRPr>
            </a:lvl4pPr>
            <a:lvl5pPr>
              <a:defRPr b="1">
                <a:solidFill>
                  <a:schemeClr val="accent1"/>
                </a:solidFill>
              </a:defRPr>
            </a:lvl5pPr>
          </a:lstStyle>
          <a:p>
            <a:pPr lvl="0">
              <a:defRPr/>
            </a:pPr>
            <a:r>
              <a:rPr lang="fr-FR"/>
              <a:t>Cliquez pour ajouter du texte</a:t>
            </a:r>
            <a:endParaRPr/>
          </a:p>
          <a:p>
            <a:pPr lvl="0">
              <a:defRPr/>
            </a:pPr>
            <a:r>
              <a:rPr lang="fr-FR"/>
              <a:t>	</a:t>
            </a:r>
            <a:endParaRPr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350681" y="2"/>
            <a:ext cx="841321" cy="4651651"/>
          </a:xfrm>
          <a:prstGeom prst="rect">
            <a:avLst/>
          </a:prstGeom>
        </p:spPr>
      </p:pic>
      <p:sp>
        <p:nvSpPr>
          <p:cNvPr id="7" name="Corps de texte"/>
          <p:cNvSpPr>
            <a:spLocks noGrp="1"/>
          </p:cNvSpPr>
          <p:nvPr>
            <p:ph type="body" sz="quarter" idx="13"/>
          </p:nvPr>
        </p:nvSpPr>
        <p:spPr bwMode="auto">
          <a:xfrm>
            <a:off x="780696" y="2910804"/>
            <a:ext cx="8507167" cy="3285034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/>
              <a:buChar char="Ø"/>
              <a:defRPr b="1">
                <a:solidFill>
                  <a:srgbClr val="002060"/>
                </a:solidFill>
              </a:defRPr>
            </a:lvl1pPr>
            <a:lvl2pPr marL="742950" indent="-285750">
              <a:buFont typeface="Wingdings"/>
              <a:buChar char="ü"/>
              <a:defRPr b="0">
                <a:solidFill>
                  <a:srgbClr val="002060"/>
                </a:solidFill>
              </a:defRPr>
            </a:lvl2pPr>
            <a:lvl3pPr marL="1200150" indent="-285750">
              <a:buFont typeface="Courier New"/>
              <a:buChar char="o"/>
              <a:defRPr b="0">
                <a:solidFill>
                  <a:srgbClr val="002060"/>
                </a:solidFill>
              </a:defRPr>
            </a:lvl3pPr>
            <a:lvl4pPr>
              <a:defRPr b="1">
                <a:solidFill>
                  <a:schemeClr val="accent1"/>
                </a:solidFill>
              </a:defRPr>
            </a:lvl4pPr>
            <a:lvl5pPr>
              <a:defRPr b="1">
                <a:solidFill>
                  <a:schemeClr val="accent1"/>
                </a:solidFill>
              </a:defRPr>
            </a:lvl5pPr>
          </a:lstStyle>
          <a:p>
            <a:pPr lvl="0">
              <a:defRPr/>
            </a:pPr>
            <a:endParaRPr lang="fr-FR"/>
          </a:p>
          <a:p>
            <a:pPr lvl="1">
              <a:defRPr/>
            </a:pPr>
            <a:endParaRPr lang="fr-FR"/>
          </a:p>
          <a:p>
            <a:pPr lvl="2"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5BB2676-DADB-41F8-BCB3-A1D048209C45}" type="datetimeFigureOut">
              <a:rPr lang="fr-FR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6E214A-E747-42EC-A9C2-918B4DDEF533}" type="slidenum">
              <a:rPr lang="fr-FR"/>
              <a:t>25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5BB2676-DADB-41F8-BCB3-A1D048209C45}" type="datetimeFigureOut">
              <a:rPr lang="fr-FR"/>
              <a:t>03/04/2025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6E214A-E747-42EC-A9C2-918B4DDEF533}" type="slidenum">
              <a:rPr lang="fr-FR"/>
              <a:t>4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10744200" y="6400800"/>
            <a:ext cx="1228783" cy="2539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dt="0" ftr="0" hdr="0" sldNum="1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1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5.png"/><Relationship Id="rId4" Type="http://schemas.openxmlformats.org/officeDocument/2006/relationships/image" Target="../media/image46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0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6.jpg"/><Relationship Id="rId4" Type="http://schemas.openxmlformats.org/officeDocument/2006/relationships/image" Target="../media/image57.jpg"/><Relationship Id="rId5" Type="http://schemas.openxmlformats.org/officeDocument/2006/relationships/image" Target="../media/image58.jpg"/><Relationship Id="rId6" Type="http://schemas.openxmlformats.org/officeDocument/2006/relationships/image" Target="../media/image59.jpg"/><Relationship Id="rId7" Type="http://schemas.openxmlformats.org/officeDocument/2006/relationships/image" Target="../media/image60.png"/><Relationship Id="rId8" Type="http://schemas.openxmlformats.org/officeDocument/2006/relationships/image" Target="../media/image6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67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7" Type="http://schemas.openxmlformats.org/officeDocument/2006/relationships/image" Target="../media/image72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8.png"/><Relationship Id="rId9" Type="http://schemas.openxmlformats.org/officeDocument/2006/relationships/image" Target="../media/image79.png"/><Relationship Id="rId10" Type="http://schemas.openxmlformats.org/officeDocument/2006/relationships/image" Target="../media/image80.pn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chart" Target="../charts/chart1.xml" /><Relationship Id="rId4" Type="http://schemas.openxmlformats.org/officeDocument/2006/relationships/chart" Target="../charts/chart2.xml" 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8" Type="http://schemas.openxmlformats.org/officeDocument/2006/relationships/image" Target="../media/image86.png"/><Relationship Id="rId9" Type="http://schemas.openxmlformats.org/officeDocument/2006/relationships/image" Target="../media/image87.png"/><Relationship Id="rId10" Type="http://schemas.openxmlformats.org/officeDocument/2006/relationships/image" Target="../media/image88.png"/><Relationship Id="rId11" Type="http://schemas.openxmlformats.org/officeDocument/2006/relationships/image" Target="../media/image89.png"/><Relationship Id="rId12" Type="http://schemas.openxmlformats.org/officeDocument/2006/relationships/image" Target="../media/image90.png"/><Relationship Id="rId13" Type="http://schemas.openxmlformats.org/officeDocument/2006/relationships/image" Target="../media/image91.png"/><Relationship Id="rId14" Type="http://schemas.openxmlformats.org/officeDocument/2006/relationships/image" Target="../media/image92.png"/><Relationship Id="rId15" Type="http://schemas.openxmlformats.org/officeDocument/2006/relationships/image" Target="../media/image93.png"/><Relationship Id="rId16" Type="http://schemas.openxmlformats.org/officeDocument/2006/relationships/image" Target="../media/image94.png"/><Relationship Id="rId17" Type="http://schemas.openxmlformats.org/officeDocument/2006/relationships/image" Target="../media/image95.png"/><Relationship Id="rId18" Type="http://schemas.openxmlformats.org/officeDocument/2006/relationships/image" Target="../media/image96.png"/><Relationship Id="rId19" Type="http://schemas.openxmlformats.org/officeDocument/2006/relationships/image" Target="../media/image97.png"/><Relationship Id="rId20" Type="http://schemas.openxmlformats.org/officeDocument/2006/relationships/image" Target="../media/image98.png"/><Relationship Id="rId21" Type="http://schemas.openxmlformats.org/officeDocument/2006/relationships/image" Target="../media/image99.png"/><Relationship Id="rId22" Type="http://schemas.openxmlformats.org/officeDocument/2006/relationships/image" Target="../media/image100.png"/><Relationship Id="rId23" Type="http://schemas.openxmlformats.org/officeDocument/2006/relationships/image" Target="../media/image101.png"/><Relationship Id="rId24" Type="http://schemas.openxmlformats.org/officeDocument/2006/relationships/image" Target="../media/image102.png"/><Relationship Id="rId25" Type="http://schemas.openxmlformats.org/officeDocument/2006/relationships/image" Target="../media/image103.png"/><Relationship Id="rId26" Type="http://schemas.openxmlformats.org/officeDocument/2006/relationships/image" Target="../media/image104.png"/><Relationship Id="rId27" Type="http://schemas.openxmlformats.org/officeDocument/2006/relationships/image" Target="../media/image105.png"/><Relationship Id="rId28" Type="http://schemas.openxmlformats.org/officeDocument/2006/relationships/image" Target="../media/image106.png"/><Relationship Id="rId29" Type="http://schemas.openxmlformats.org/officeDocument/2006/relationships/image" Target="../media/image107.png"/><Relationship Id="rId30" Type="http://schemas.openxmlformats.org/officeDocument/2006/relationships/image" Target="../media/image108.png"/><Relationship Id="rId31" Type="http://schemas.openxmlformats.org/officeDocument/2006/relationships/image" Target="../media/image109.png"/><Relationship Id="rId32" Type="http://schemas.openxmlformats.org/officeDocument/2006/relationships/image" Target="../media/image110.png"/><Relationship Id="rId33" Type="http://schemas.openxmlformats.org/officeDocument/2006/relationships/image" Target="../media/image111.png"/><Relationship Id="rId34" Type="http://schemas.openxmlformats.org/officeDocument/2006/relationships/image" Target="../media/image112.png"/><Relationship Id="rId35" Type="http://schemas.openxmlformats.org/officeDocument/2006/relationships/image" Target="../media/image113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Relationship Id="rId4" Type="http://schemas.openxmlformats.org/officeDocument/2006/relationships/image" Target="../media/image23.emf"/><Relationship Id="rId5" Type="http://schemas.openxmlformats.org/officeDocument/2006/relationships/image" Target="../media/image24.png"/><Relationship Id="rId6" Type="http://schemas.openxmlformats.org/officeDocument/2006/relationships/image" Target="../media/image25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9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png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6" Type="http://schemas.openxmlformats.org/officeDocument/2006/relationships/image" Target="../media/image33.jp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title"/>
          </p:nvPr>
        </p:nvSpPr>
        <p:spPr bwMode="auto">
          <a:xfrm>
            <a:off x="1143000" y="3075624"/>
            <a:ext cx="10287000" cy="2105976"/>
          </a:xfrm>
        </p:spPr>
        <p:txBody>
          <a:bodyPr/>
          <a:lstStyle/>
          <a:p>
            <a:pPr>
              <a:defRPr/>
            </a:pPr>
            <a:r>
              <a:rPr lang="fr-FR"/>
              <a:t>LESCOT : Laboratoire Ergonomie et Sciences Cognitives pour les Transports</a:t>
            </a:r>
            <a:br>
              <a:rPr lang="fr-FR"/>
            </a:br>
            <a:endParaRPr lang="fr-FR" sz="2000">
              <a:solidFill>
                <a:schemeClr val="bg1"/>
              </a:solidFill>
            </a:endParaRP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2"/>
          </p:nvPr>
        </p:nvSpPr>
        <p:spPr bwMode="auto">
          <a:xfrm>
            <a:off x="304800" y="838200"/>
            <a:ext cx="2356783" cy="281153"/>
          </a:xfrm>
        </p:spPr>
        <p:txBody>
          <a:bodyPr/>
          <a:lstStyle/>
          <a:p>
            <a:pPr algn="ctr">
              <a:defRPr/>
            </a:pPr>
            <a:endParaRPr lang="fr-FR" sz="1400"/>
          </a:p>
          <a:p>
            <a:pPr algn="l">
              <a:defRPr/>
            </a:pPr>
            <a:r>
              <a:rPr lang="fr-FR" sz="2000"/>
              <a:t>Collège de la Recherche</a:t>
            </a:r>
            <a:endParaRPr/>
          </a:p>
          <a:p>
            <a:pPr algn="l">
              <a:defRPr/>
            </a:pPr>
            <a:endParaRPr lang="fr-FR" sz="2000"/>
          </a:p>
          <a:p>
            <a:pPr algn="l">
              <a:defRPr/>
            </a:pPr>
            <a:r>
              <a:rPr lang="fr-FR" sz="1600"/>
              <a:t>20 mars 2025</a:t>
            </a:r>
            <a:endParaRPr/>
          </a:p>
          <a:p>
            <a:pPr algn="l">
              <a:defRPr/>
            </a:pPr>
            <a:r>
              <a:rPr lang="fr-FR" sz="2000"/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Rectangle : coins arrondis 15"/>
          <p:cNvSpPr/>
          <p:nvPr/>
        </p:nvSpPr>
        <p:spPr bwMode="auto">
          <a:xfrm>
            <a:off x="361455" y="1905000"/>
            <a:ext cx="3175963" cy="3505199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21" name="Rectangle : coins arrondis 20"/>
          <p:cNvSpPr/>
          <p:nvPr/>
        </p:nvSpPr>
        <p:spPr bwMode="auto">
          <a:xfrm>
            <a:off x="3755279" y="859056"/>
            <a:ext cx="7293721" cy="569414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</p:txBody>
      </p:sp>
      <p:sp>
        <p:nvSpPr>
          <p:cNvPr id="445152069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>
              <a:defRPr/>
            </a:pPr>
            <a:endParaRPr lang="fr-FR"/>
          </a:p>
        </p:txBody>
      </p:sp>
      <p:sp>
        <p:nvSpPr>
          <p:cNvPr id="335421451" name="Rectangle 10"/>
          <p:cNvSpPr/>
          <p:nvPr/>
        </p:nvSpPr>
        <p:spPr bwMode="auto">
          <a:xfrm>
            <a:off x="598987" y="2895598"/>
            <a:ext cx="2372811" cy="1638793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latin typeface="Calibri"/>
              <a:cs typeface="Calibri"/>
            </a:endParaRPr>
          </a:p>
        </p:txBody>
      </p:sp>
      <p:sp>
        <p:nvSpPr>
          <p:cNvPr id="1655699165" name="ZoneTexte 11"/>
          <p:cNvSpPr txBox="1"/>
          <p:nvPr/>
        </p:nvSpPr>
        <p:spPr bwMode="auto">
          <a:xfrm>
            <a:off x="598987" y="2372253"/>
            <a:ext cx="2892669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lang="fr-FR" sz="2000">
                <a:solidFill>
                  <a:srgbClr val="2F2A85"/>
                </a:solidFill>
              </a:rPr>
              <a:t>Évaluer la capacité de détection des usagers vulnérables et les situations critiques </a:t>
            </a:r>
            <a:endParaRPr/>
          </a:p>
          <a:p>
            <a:pPr lvl="0">
              <a:defRPr/>
            </a:pPr>
            <a:endParaRPr lang="fr-FR" sz="2000">
              <a:solidFill>
                <a:srgbClr val="2F2A85"/>
              </a:solidFill>
            </a:endParaRPr>
          </a:p>
          <a:p>
            <a:pPr lvl="0">
              <a:defRPr/>
            </a:pPr>
            <a:r>
              <a:rPr lang="fr-FR" sz="2000">
                <a:solidFill>
                  <a:srgbClr val="2F2A85"/>
                </a:solidFill>
              </a:rPr>
              <a:t>Développement d’une plateforme immersive de trottinette </a:t>
            </a:r>
            <a:endParaRPr/>
          </a:p>
        </p:txBody>
      </p:sp>
      <p:sp>
        <p:nvSpPr>
          <p:cNvPr id="1168302214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46125248" name="Flèche : droite 17"/>
          <p:cNvSpPr/>
          <p:nvPr/>
        </p:nvSpPr>
        <p:spPr bwMode="auto">
          <a:xfrm>
            <a:off x="1981199" y="5791199"/>
            <a:ext cx="156606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2736042" name="Flèche : droite 18"/>
          <p:cNvSpPr/>
          <p:nvPr/>
        </p:nvSpPr>
        <p:spPr bwMode="auto">
          <a:xfrm>
            <a:off x="4267199" y="5791199"/>
            <a:ext cx="152399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24399" y="1137248"/>
            <a:ext cx="5334000" cy="4955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533400" y="535913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2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tx1"/>
                </a:solidFill>
              </a:rPr>
              <a:t>Sécurité routière et Cognition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-64646" y="1284449"/>
            <a:ext cx="2414016" cy="77503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>
            <a:glow rad="127000"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bg1">
                    <a:lumMod val="65000"/>
                  </a:schemeClr>
                </a:solidFill>
              </a:rPr>
              <a:t>Sécurité routière et Cognition</a:t>
            </a:r>
            <a:endParaRPr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 bwMode="auto">
          <a:xfrm>
            <a:off x="5788020" y="1365086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>
                <a:solidFill>
                  <a:schemeClr val="tx1"/>
                </a:solidFill>
              </a:rPr>
              <a:t>Santé, Handicap et Mobilité</a:t>
            </a:r>
            <a:endParaRPr/>
          </a:p>
        </p:txBody>
      </p:sp>
      <p:sp>
        <p:nvSpPr>
          <p:cNvPr id="4" name="Ellipse 3"/>
          <p:cNvSpPr/>
          <p:nvPr/>
        </p:nvSpPr>
        <p:spPr bwMode="auto">
          <a:xfrm>
            <a:off x="990600" y="1883926"/>
            <a:ext cx="2659980" cy="2689524"/>
          </a:xfrm>
          <a:prstGeom prst="ellipse">
            <a:avLst/>
          </a:prstGeom>
          <a:blipFill>
            <a:blip r:embed="rId3"/>
            <a:stretch/>
          </a:blipFill>
          <a:ln>
            <a:noFill/>
          </a:ln>
          <a:effectLst>
            <a:glow rad="127000">
              <a:schemeClr val="accent1">
                <a:alpha val="0"/>
              </a:schemeClr>
            </a:glow>
          </a:effectLst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3" name="Ellipse 2"/>
          <p:cNvSpPr/>
          <p:nvPr/>
        </p:nvSpPr>
        <p:spPr bwMode="auto">
          <a:xfrm>
            <a:off x="698922" y="1883926"/>
            <a:ext cx="2951658" cy="2831786"/>
          </a:xfrm>
          <a:prstGeom prst="ellipse">
            <a:avLst/>
          </a:prstGeom>
          <a:solidFill>
            <a:srgbClr val="FFFFFF">
              <a:alpha val="60000"/>
            </a:srgbClr>
          </a:solidFill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6" name="Groupe 5"/>
          <p:cNvGrpSpPr/>
          <p:nvPr/>
        </p:nvGrpSpPr>
        <p:grpSpPr bwMode="auto">
          <a:xfrm>
            <a:off x="6934200" y="2438401"/>
            <a:ext cx="3480302" cy="3733800"/>
            <a:chOff x="6324600" y="2611106"/>
            <a:chExt cx="3480302" cy="4074957"/>
          </a:xfrm>
        </p:grpSpPr>
        <p:sp>
          <p:nvSpPr>
            <p:cNvPr id="12" name="Rectangle : coins arrondis 23"/>
            <p:cNvSpPr/>
            <p:nvPr/>
          </p:nvSpPr>
          <p:spPr bwMode="auto">
            <a:xfrm>
              <a:off x="6324600" y="2611106"/>
              <a:ext cx="3480302" cy="4074957"/>
            </a:xfrm>
            <a:prstGeom prst="roundRect">
              <a:avLst>
                <a:gd name="adj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defRPr/>
              </a:pPr>
              <a:endParaRPr lang="fr-FR"/>
            </a:p>
            <a:p>
              <a:pPr>
                <a:defRPr/>
              </a:pPr>
              <a:endParaRPr lang="fr-FR"/>
            </a:p>
          </p:txBody>
        </p:sp>
        <p:sp>
          <p:nvSpPr>
            <p:cNvPr id="11" name="ZoneTexte 10"/>
            <p:cNvSpPr txBox="1"/>
            <p:nvPr/>
          </p:nvSpPr>
          <p:spPr bwMode="auto">
            <a:xfrm>
              <a:off x="6634158" y="3078923"/>
              <a:ext cx="2998843" cy="34261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b="1" cap="small"/>
                <a:t>Enjeux</a:t>
              </a:r>
              <a:endParaRPr/>
            </a:p>
            <a:p>
              <a:pPr>
                <a:defRPr/>
              </a:pPr>
              <a:endParaRPr lang="fr-FR" i="1"/>
            </a:p>
            <a:p>
              <a:pPr>
                <a:defRPr/>
              </a:pPr>
              <a:r>
                <a:rPr lang="fr-FR"/>
                <a:t>Maintenir la mobilité en bonne santé en toute sécurité</a:t>
              </a:r>
              <a:endParaRPr/>
            </a:p>
            <a:p>
              <a:pPr>
                <a:defRPr/>
              </a:pPr>
              <a:endParaRPr lang="fr-FR"/>
            </a:p>
            <a:p>
              <a:pPr>
                <a:defRPr/>
              </a:pPr>
              <a:r>
                <a:rPr lang="fr-FR"/>
                <a:t>Réduire le risque d’accident et de chute des personnes âgées ou présentant une pathologie</a:t>
              </a:r>
              <a:endParaRPr/>
            </a:p>
            <a:p>
              <a:pPr>
                <a:defRPr/>
              </a:pPr>
              <a:endParaRPr lang="fr-FR" i="1"/>
            </a:p>
          </p:txBody>
        </p:sp>
      </p:grpSp>
      <p:sp>
        <p:nvSpPr>
          <p:cNvPr id="18" name="Ellipse 17"/>
          <p:cNvSpPr/>
          <p:nvPr/>
        </p:nvSpPr>
        <p:spPr bwMode="auto">
          <a:xfrm>
            <a:off x="2592778" y="1966729"/>
            <a:ext cx="2951658" cy="2606721"/>
          </a:xfrm>
          <a:prstGeom prst="ellipse">
            <a:avLst/>
          </a:prstGeom>
          <a:blipFill>
            <a:blip r:embed="rId4"/>
            <a:stretch/>
          </a:blipFill>
          <a:ln>
            <a:noFill/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Rectangle : coins arrondis 21"/>
          <p:cNvSpPr/>
          <p:nvPr/>
        </p:nvSpPr>
        <p:spPr bwMode="auto">
          <a:xfrm>
            <a:off x="5611567" y="495301"/>
            <a:ext cx="6066334" cy="5562597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</p:txBody>
      </p:sp>
      <p:sp>
        <p:nvSpPr>
          <p:cNvPr id="1871667060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>
              <a:defRPr/>
            </a:pPr>
            <a:endParaRPr lang="fr-FR"/>
          </a:p>
        </p:txBody>
      </p:sp>
      <p:sp>
        <p:nvSpPr>
          <p:cNvPr id="623113239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42900260" name="Flèche : droite 17"/>
          <p:cNvSpPr/>
          <p:nvPr/>
        </p:nvSpPr>
        <p:spPr bwMode="auto">
          <a:xfrm>
            <a:off x="1981199" y="5791199"/>
            <a:ext cx="156606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6016449" name="Flèche : droite 18"/>
          <p:cNvSpPr/>
          <p:nvPr/>
        </p:nvSpPr>
        <p:spPr bwMode="auto">
          <a:xfrm>
            <a:off x="4267199" y="5791199"/>
            <a:ext cx="152399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3" name="Rectangle : coins arrondis 23"/>
          <p:cNvSpPr/>
          <p:nvPr/>
        </p:nvSpPr>
        <p:spPr bwMode="auto">
          <a:xfrm>
            <a:off x="781212" y="1875326"/>
            <a:ext cx="3480302" cy="338017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Améliorer la mobilité et l’autonomie des personnes âgées et des personnes handicapées</a:t>
            </a:r>
            <a:endParaRPr/>
          </a:p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Évaluation de l’aptitude à la conduite des personnes avec troubles neurologiques et/ou des états attentionnels dégradés </a:t>
            </a:r>
            <a:endParaRPr lang="fr-FR" sz="1800">
              <a:latin typeface="Calibri"/>
              <a:ea typeface="Cambria"/>
              <a:cs typeface="Calibri"/>
            </a:endParaRPr>
          </a:p>
          <a:p>
            <a:pPr>
              <a:defRPr/>
            </a:pPr>
            <a:endParaRPr lang="fr-FR"/>
          </a:p>
        </p:txBody>
      </p:sp>
      <p:sp>
        <p:nvSpPr>
          <p:cNvPr id="4" name="ZoneTexte 3"/>
          <p:cNvSpPr txBox="1"/>
          <p:nvPr/>
        </p:nvSpPr>
        <p:spPr bwMode="auto">
          <a:xfrm>
            <a:off x="5829526" y="2208767"/>
            <a:ext cx="263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Troubles neurocognitifs </a:t>
            </a:r>
            <a:endParaRPr/>
          </a:p>
        </p:txBody>
      </p:sp>
      <p:sp>
        <p:nvSpPr>
          <p:cNvPr id="6" name="ZoneTexte 5"/>
          <p:cNvSpPr txBox="1"/>
          <p:nvPr/>
        </p:nvSpPr>
        <p:spPr bwMode="auto">
          <a:xfrm>
            <a:off x="5867399" y="2778616"/>
            <a:ext cx="30668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Accident Vasculaire Cérébral</a:t>
            </a:r>
            <a:endParaRPr/>
          </a:p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Epilepsie  </a:t>
            </a:r>
            <a:endParaRPr/>
          </a:p>
        </p:txBody>
      </p:sp>
      <p:sp>
        <p:nvSpPr>
          <p:cNvPr id="7" name="ZoneTexte 6"/>
          <p:cNvSpPr txBox="1"/>
          <p:nvPr/>
        </p:nvSpPr>
        <p:spPr bwMode="auto">
          <a:xfrm>
            <a:off x="5812695" y="893136"/>
            <a:ext cx="2672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Anxiété de la conduite  </a:t>
            </a:r>
            <a:endParaRPr/>
          </a:p>
          <a:p>
            <a:pPr>
              <a:defRPr/>
            </a:pPr>
            <a:r>
              <a:rPr lang="fr-FR"/>
              <a:t>Amaxophobie </a:t>
            </a:r>
            <a:endParaRPr/>
          </a:p>
          <a:p>
            <a:pPr>
              <a:defRPr/>
            </a:pPr>
            <a:endParaRPr lang="fr-FR"/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836796" y="696986"/>
            <a:ext cx="2349341" cy="131563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344688" y="4001043"/>
            <a:ext cx="4949942" cy="165799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085518" y="2345421"/>
            <a:ext cx="1851896" cy="1388922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 bwMode="auto">
          <a:xfrm>
            <a:off x="781212" y="457911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>
                <a:solidFill>
                  <a:schemeClr val="tx1"/>
                </a:solidFill>
              </a:rPr>
              <a:t>Santé, Handicap et Mobilité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Rectangle : coins arrondis 21"/>
          <p:cNvSpPr/>
          <p:nvPr/>
        </p:nvSpPr>
        <p:spPr bwMode="auto">
          <a:xfrm>
            <a:off x="5611567" y="838200"/>
            <a:ext cx="6066334" cy="5562597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</p:txBody>
      </p:sp>
      <p:sp>
        <p:nvSpPr>
          <p:cNvPr id="1871667060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>
              <a:defRPr/>
            </a:pPr>
            <a:endParaRPr lang="fr-FR"/>
          </a:p>
        </p:txBody>
      </p:sp>
      <p:sp>
        <p:nvSpPr>
          <p:cNvPr id="623113239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42900260" name="Flèche : droite 17"/>
          <p:cNvSpPr/>
          <p:nvPr/>
        </p:nvSpPr>
        <p:spPr bwMode="auto">
          <a:xfrm>
            <a:off x="1981199" y="5791199"/>
            <a:ext cx="156606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6016449" name="Flèche : droite 18"/>
          <p:cNvSpPr/>
          <p:nvPr/>
        </p:nvSpPr>
        <p:spPr bwMode="auto">
          <a:xfrm>
            <a:off x="4267199" y="5791199"/>
            <a:ext cx="152399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096000" y="1219366"/>
            <a:ext cx="1900192" cy="3794608"/>
          </a:xfrm>
          <a:prstGeom prst="rect">
            <a:avLst/>
          </a:prstGeom>
        </p:spPr>
      </p:pic>
      <p:sp>
        <p:nvSpPr>
          <p:cNvPr id="23" name="Rectangle : coins arrondis 23"/>
          <p:cNvSpPr/>
          <p:nvPr/>
        </p:nvSpPr>
        <p:spPr bwMode="auto">
          <a:xfrm>
            <a:off x="685800" y="2242814"/>
            <a:ext cx="3798472" cy="3742784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 sz="1800">
              <a:latin typeface="Calibri"/>
              <a:ea typeface="Cambria"/>
              <a:cs typeface="Calibri"/>
            </a:endParaRPr>
          </a:p>
          <a:p>
            <a:pPr>
              <a:defRPr/>
            </a:pPr>
            <a:endParaRPr lang="fr-FR"/>
          </a:p>
        </p:txBody>
      </p:sp>
      <p:sp>
        <p:nvSpPr>
          <p:cNvPr id="5" name="ZoneTexte 4"/>
          <p:cNvSpPr txBox="1"/>
          <p:nvPr/>
        </p:nvSpPr>
        <p:spPr bwMode="auto">
          <a:xfrm>
            <a:off x="950004" y="2667529"/>
            <a:ext cx="31532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Etudier l’évolution de la marche tout au long de la vie</a:t>
            </a:r>
            <a:endParaRPr/>
          </a:p>
          <a:p>
            <a:pPr>
              <a:defRPr/>
            </a:pPr>
            <a:r>
              <a:rPr lang="fr-FR"/>
              <a:t>et dans la maladie de Parkinson</a:t>
            </a:r>
            <a:endParaRPr/>
          </a:p>
          <a:p>
            <a:pPr>
              <a:defRPr/>
            </a:pPr>
            <a:endParaRPr lang="fr-FR"/>
          </a:p>
          <a:p>
            <a:pPr>
              <a:defRPr/>
            </a:pPr>
            <a:r>
              <a:rPr lang="fr-FR"/>
              <a:t>Étudier les bénéfices d’un programme d’entrainement physique intensif sur la neuroplasticité </a:t>
            </a:r>
            <a:endParaRPr/>
          </a:p>
          <a:p>
            <a:pPr>
              <a:defRPr/>
            </a:pPr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397876" y="2494956"/>
            <a:ext cx="2819400" cy="161925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 bwMode="auto">
          <a:xfrm>
            <a:off x="8637038" y="4173641"/>
            <a:ext cx="2395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/>
              <a:t>Programme SIROCCO</a:t>
            </a:r>
            <a:endParaRPr/>
          </a:p>
        </p:txBody>
      </p:sp>
      <p:sp>
        <p:nvSpPr>
          <p:cNvPr id="13" name="ZoneTexte 12"/>
          <p:cNvSpPr txBox="1"/>
          <p:nvPr/>
        </p:nvSpPr>
        <p:spPr bwMode="auto">
          <a:xfrm>
            <a:off x="773528" y="371919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>
                <a:solidFill>
                  <a:schemeClr val="tx1"/>
                </a:solidFill>
              </a:rPr>
              <a:t>Santé, Handicap et Mobilité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Rectangle : coins arrondis 21"/>
          <p:cNvSpPr/>
          <p:nvPr/>
        </p:nvSpPr>
        <p:spPr bwMode="auto">
          <a:xfrm>
            <a:off x="5410536" y="609937"/>
            <a:ext cx="6066334" cy="5562597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</p:txBody>
      </p:sp>
      <p:sp>
        <p:nvSpPr>
          <p:cNvPr id="1871667060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>
              <a:defRPr/>
            </a:pPr>
            <a:endParaRPr lang="fr-FR"/>
          </a:p>
        </p:txBody>
      </p:sp>
      <p:sp>
        <p:nvSpPr>
          <p:cNvPr id="623113239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42900260" name="Flèche : droite 17"/>
          <p:cNvSpPr/>
          <p:nvPr/>
        </p:nvSpPr>
        <p:spPr bwMode="auto">
          <a:xfrm>
            <a:off x="1981199" y="5791199"/>
            <a:ext cx="156606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6016449" name="Flèche : droite 18"/>
          <p:cNvSpPr/>
          <p:nvPr/>
        </p:nvSpPr>
        <p:spPr bwMode="auto">
          <a:xfrm>
            <a:off x="4267199" y="5791199"/>
            <a:ext cx="152399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3" name="Rectangle : coins arrondis 23"/>
          <p:cNvSpPr/>
          <p:nvPr/>
        </p:nvSpPr>
        <p:spPr bwMode="auto">
          <a:xfrm>
            <a:off x="715130" y="2196585"/>
            <a:ext cx="3552069" cy="2070615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 sz="1800">
              <a:latin typeface="Calibri"/>
              <a:ea typeface="Cambria"/>
              <a:cs typeface="Calibri"/>
            </a:endParaRPr>
          </a:p>
          <a:p>
            <a:pPr>
              <a:defRPr/>
            </a:pPr>
            <a:endParaRPr lang="fr-FR"/>
          </a:p>
        </p:txBody>
      </p:sp>
      <p:sp>
        <p:nvSpPr>
          <p:cNvPr id="5" name="ZoneTexte 4"/>
          <p:cNvSpPr txBox="1"/>
          <p:nvPr/>
        </p:nvSpPr>
        <p:spPr bwMode="auto">
          <a:xfrm>
            <a:off x="969476" y="2744904"/>
            <a:ext cx="31532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000"/>
              <a:t>Améliorer la mobilité des personnes avec un handicap sensoriel</a:t>
            </a:r>
            <a:endParaRPr/>
          </a:p>
          <a:p>
            <a:pPr>
              <a:defRPr/>
            </a:pPr>
            <a:endParaRPr lang="fr-FR"/>
          </a:p>
        </p:txBody>
      </p:sp>
      <p:sp>
        <p:nvSpPr>
          <p:cNvPr id="2" name="ZoneTexte 1"/>
          <p:cNvSpPr txBox="1"/>
          <p:nvPr/>
        </p:nvSpPr>
        <p:spPr bwMode="auto">
          <a:xfrm>
            <a:off x="5831869" y="3231892"/>
            <a:ext cx="52236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/>
              <a:t>Mise en place d’une communauté mixte de recherche sur la déficience visuelle </a:t>
            </a:r>
            <a:endParaRPr/>
          </a:p>
          <a:p>
            <a:pPr>
              <a:defRPr/>
            </a:pPr>
            <a:endParaRPr lang="fr-FR"/>
          </a:p>
        </p:txBody>
      </p:sp>
      <p:sp>
        <p:nvSpPr>
          <p:cNvPr id="10" name="ZoneTexte 9"/>
          <p:cNvSpPr txBox="1"/>
          <p:nvPr/>
        </p:nvSpPr>
        <p:spPr bwMode="auto">
          <a:xfrm>
            <a:off x="773528" y="371919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>
                <a:solidFill>
                  <a:schemeClr val="tx1"/>
                </a:solidFill>
              </a:rPr>
              <a:t>Santé, Handicap et Mobilité</a:t>
            </a:r>
            <a:endParaRPr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26357" y="903081"/>
            <a:ext cx="1970816" cy="157117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 bwMode="auto">
          <a:xfrm>
            <a:off x="6116874" y="1111104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/>
              <a:t>Relayer les informations sonores dans un format visuel et animé</a:t>
            </a:r>
            <a:endParaRPr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857662" y="4419600"/>
            <a:ext cx="2534722" cy="116132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686800" y="4376019"/>
            <a:ext cx="2197025" cy="1324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/>
          <p:nvPr/>
        </p:nvSpPr>
        <p:spPr bwMode="auto">
          <a:xfrm>
            <a:off x="904240" y="2819400"/>
            <a:ext cx="3352800" cy="3352800"/>
          </a:xfrm>
          <a:prstGeom prst="ellipse">
            <a:avLst/>
          </a:prstGeom>
          <a:blipFill>
            <a:blip r:embed="rId3"/>
            <a:stretch/>
          </a:blip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ZoneTexte 6"/>
          <p:cNvSpPr txBox="1"/>
          <p:nvPr/>
        </p:nvSpPr>
        <p:spPr bwMode="auto">
          <a:xfrm>
            <a:off x="1066800" y="533400"/>
            <a:ext cx="2509076" cy="992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 sz="2000">
                <a:solidFill>
                  <a:schemeClr val="tx1"/>
                </a:solidFill>
              </a:rPr>
              <a:t>Environnement et Cognition </a:t>
            </a:r>
            <a:endParaRPr sz="1600"/>
          </a:p>
        </p:txBody>
      </p:sp>
      <p:sp>
        <p:nvSpPr>
          <p:cNvPr id="8" name="Rectangle : coins arrondis 7"/>
          <p:cNvSpPr/>
          <p:nvPr/>
        </p:nvSpPr>
        <p:spPr bwMode="auto">
          <a:xfrm>
            <a:off x="5105400" y="773653"/>
            <a:ext cx="6172200" cy="2883946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r>
              <a:rPr lang="fr-FR" b="1" cap="small"/>
              <a:t>Enjeux </a:t>
            </a:r>
            <a:endParaRPr/>
          </a:p>
          <a:p>
            <a:pPr>
              <a:defRPr/>
            </a:pPr>
            <a:r>
              <a:rPr lang="fr-FR" cap="all"/>
              <a:t>é</a:t>
            </a:r>
            <a:r>
              <a:rPr lang="fr-FR"/>
              <a:t>valuer l’impact de facteurs environnementaux sur les fonctions cognitives pour mieux évaluer les risques </a:t>
            </a:r>
            <a:endParaRPr sz="1200" b="0" i="0" u="none">
              <a:solidFill>
                <a:srgbClr val="333333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endParaRPr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Identifier l’impact de la pollution et des conditions de trajets sur les mécanismes cognitifs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Etudier l'effet du bruit sur la cognition en milieu urbain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Organisation </a:t>
            </a:r>
            <a:br>
              <a:rPr lang="fr-FR"/>
            </a:br>
            <a:r>
              <a:rPr lang="fr-FR"/>
              <a:t>Fonctionnement du laboratoire</a:t>
            </a:r>
            <a:br>
              <a:rPr lang="fr-FR"/>
            </a:br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1"/>
          </p:nvPr>
        </p:nvSpPr>
        <p:spPr bwMode="auto">
          <a:xfrm>
            <a:off x="685800" y="1166193"/>
            <a:ext cx="5410200" cy="3710607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</p:txBody>
      </p:sp>
      <p:sp>
        <p:nvSpPr>
          <p:cNvPr id="9" name="ZoneTexte 8"/>
          <p:cNvSpPr txBox="1"/>
          <p:nvPr/>
        </p:nvSpPr>
        <p:spPr bwMode="auto">
          <a:xfrm>
            <a:off x="1752599" y="1344811"/>
            <a:ext cx="3060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/>
              <a:t>Les réunions récurrentes</a:t>
            </a:r>
            <a:endParaRPr/>
          </a:p>
        </p:txBody>
      </p:sp>
      <p:sp>
        <p:nvSpPr>
          <p:cNvPr id="10" name="ZoneTexte 9"/>
          <p:cNvSpPr txBox="1"/>
          <p:nvPr/>
        </p:nvSpPr>
        <p:spPr bwMode="auto">
          <a:xfrm>
            <a:off x="985561" y="2014477"/>
            <a:ext cx="487986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/>
              <a:buChar char="Ø"/>
              <a:defRPr/>
            </a:pPr>
            <a:r>
              <a:rPr lang="fr-FR"/>
              <a:t>4 Conseils de laboratoire par an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1 Séminaire scientifique mensuel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½ journée « </a:t>
            </a:r>
            <a:r>
              <a:rPr lang="fr-FR"/>
              <a:t>doctoriales</a:t>
            </a:r>
            <a:r>
              <a:rPr lang="fr-FR"/>
              <a:t> » par an</a:t>
            </a:r>
            <a:endParaRPr/>
          </a:p>
          <a:p>
            <a:pPr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Réunion des permanents tous les 15 jours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Réunion expérimentations tous les 15 jours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/>
          </a:p>
        </p:txBody>
      </p:sp>
      <p:sp>
        <p:nvSpPr>
          <p:cNvPr id="11" name="Espace réservé du texte 7"/>
          <p:cNvSpPr txBox="1"/>
          <p:nvPr/>
        </p:nvSpPr>
        <p:spPr bwMode="auto">
          <a:xfrm>
            <a:off x="6400800" y="1166192"/>
            <a:ext cx="5011352" cy="3710607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>
              <a:defRPr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>
              <a:defRPr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>
              <a:defRPr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>
              <a:defRPr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/>
              <a:buChar char="Ø"/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Café info hebdomadaires partage actualités 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SI-LESCOT partage d’information sur la gestion administrative (commandes, recrutements, qualité…)</a:t>
            </a:r>
            <a:endParaRPr/>
          </a:p>
          <a:p>
            <a:pPr marL="285750" indent="-285750">
              <a:buFont typeface="Wingdings"/>
              <a:buChar char="Ø"/>
              <a:defRPr/>
            </a:pPr>
            <a:endParaRPr lang="fr-FR" b="1"/>
          </a:p>
          <a:p>
            <a:pPr marL="285750" indent="-285750">
              <a:buFont typeface="Wingdings"/>
              <a:buChar char="Ø"/>
              <a:defRPr/>
            </a:pPr>
            <a:r>
              <a:rPr lang="fr-FR"/>
              <a:t>Discord partage informel avec canaux dédiés : info labo, veille, simulation, offre d’emploi</a:t>
            </a:r>
            <a:endParaRPr/>
          </a:p>
        </p:txBody>
      </p:sp>
      <p:sp>
        <p:nvSpPr>
          <p:cNvPr id="12" name="ZoneTexte 11"/>
          <p:cNvSpPr txBox="1"/>
          <p:nvPr/>
        </p:nvSpPr>
        <p:spPr bwMode="auto">
          <a:xfrm>
            <a:off x="7187317" y="1296109"/>
            <a:ext cx="3078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/>
              <a:t>Communication et outils </a:t>
            </a:r>
            <a:endParaRPr/>
          </a:p>
          <a:p>
            <a:pPr>
              <a:defRPr/>
            </a:pPr>
            <a:endParaRPr lang="fr-FR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30758" y="5006716"/>
            <a:ext cx="2330483" cy="1747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2 – Equipements du laboratoire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368517" y="281324"/>
            <a:ext cx="4127283" cy="781912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Équipement – Les simulateurs</a:t>
            </a:r>
            <a:br>
              <a:rPr lang="fr-FR"/>
            </a:br>
            <a:endParaRPr lang="fr-FR"/>
          </a:p>
        </p:txBody>
      </p:sp>
      <p:pic>
        <p:nvPicPr>
          <p:cNvPr id="6" name="Espace réservé du contenu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5586" y="1272971"/>
            <a:ext cx="3357744" cy="1888731"/>
          </a:xfrm>
          <a:prstGeom prst="rect">
            <a:avLst/>
          </a:prstGeom>
        </p:spPr>
      </p:pic>
      <p:grpSp>
        <p:nvGrpSpPr>
          <p:cNvPr id="7" name="Groupe 6"/>
          <p:cNvGrpSpPr/>
          <p:nvPr/>
        </p:nvGrpSpPr>
        <p:grpSpPr bwMode="auto">
          <a:xfrm>
            <a:off x="4166896" y="975377"/>
            <a:ext cx="2934343" cy="2483917"/>
            <a:chOff x="20427231" y="-2635316"/>
            <a:chExt cx="5169856" cy="4115157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20427231" y="-2635316"/>
              <a:ext cx="5169856" cy="4115157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 bwMode="auto">
            <a:xfrm>
              <a:off x="22525399" y="-427627"/>
              <a:ext cx="1621586" cy="33528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r-FR" sz="1200">
                  <a:solidFill>
                    <a:schemeClr val="tx1"/>
                  </a:solidFill>
                </a:rPr>
                <a:t>LESCOT</a:t>
              </a:r>
              <a:endParaRPr/>
            </a:p>
          </p:txBody>
        </p:sp>
      </p:grpSp>
      <p:sp>
        <p:nvSpPr>
          <p:cNvPr id="16" name="ZoneTexte 15"/>
          <p:cNvSpPr txBox="1"/>
          <p:nvPr/>
        </p:nvSpPr>
        <p:spPr bwMode="auto">
          <a:xfrm>
            <a:off x="368517" y="829466"/>
            <a:ext cx="2879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/>
              <a:t>Simulateur avec cabine</a:t>
            </a:r>
            <a:endParaRPr/>
          </a:p>
        </p:txBody>
      </p:sp>
      <p:sp>
        <p:nvSpPr>
          <p:cNvPr id="17" name="ZoneTexte 16"/>
          <p:cNvSpPr txBox="1"/>
          <p:nvPr/>
        </p:nvSpPr>
        <p:spPr bwMode="auto">
          <a:xfrm>
            <a:off x="7464804" y="834179"/>
            <a:ext cx="29343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b="1"/>
              <a:t>Simulateur dynamique</a:t>
            </a:r>
            <a:endParaRPr/>
          </a:p>
        </p:txBody>
      </p:sp>
      <p:sp>
        <p:nvSpPr>
          <p:cNvPr id="3" name="ZoneTexte 2"/>
          <p:cNvSpPr txBox="1"/>
          <p:nvPr/>
        </p:nvSpPr>
        <p:spPr bwMode="auto">
          <a:xfrm>
            <a:off x="491047" y="3856759"/>
            <a:ext cx="488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/>
              <a:t>Simulateurs implantés dans les hôpitaux</a:t>
            </a:r>
            <a:endParaRPr b="1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743310" y="4456377"/>
            <a:ext cx="2586490" cy="2107284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 bwMode="auto">
          <a:xfrm>
            <a:off x="7355935" y="3898332"/>
            <a:ext cx="4649616" cy="366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b="1"/>
              <a:t>Casque de réalité virtuelle</a:t>
            </a:r>
            <a:endParaRPr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464805" y="1228243"/>
            <a:ext cx="3050795" cy="228809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066800" y="4196390"/>
            <a:ext cx="3156363" cy="2367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401727" y="417875"/>
            <a:ext cx="8508016" cy="453920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Équipement – Le véhicule instrumenté</a:t>
            </a:r>
            <a:br>
              <a:rPr lang="fr-FR"/>
            </a:br>
            <a:endParaRPr lang="fr-F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87611" y="2621096"/>
            <a:ext cx="3091493" cy="24610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er 3"/>
          <p:cNvGrpSpPr/>
          <p:nvPr/>
        </p:nvGrpSpPr>
        <p:grpSpPr bwMode="auto">
          <a:xfrm>
            <a:off x="4008747" y="2092357"/>
            <a:ext cx="2387218" cy="4028387"/>
            <a:chOff x="6464299" y="1662113"/>
            <a:chExt cx="2284414" cy="4791074"/>
          </a:xfrm>
        </p:grpSpPr>
        <p:pic>
          <p:nvPicPr>
            <p:cNvPr id="7" name="Picture 25"/>
            <p:cNvPicPr>
              <a:picLocks noChangeAspect="1" noChangeArrowheads="1"/>
            </p:cNvPicPr>
            <p:nvPr/>
          </p:nvPicPr>
          <p:blipFill>
            <a:blip r:embed="rId4"/>
            <a:stretch/>
          </p:blipFill>
          <p:spPr bwMode="auto">
            <a:xfrm>
              <a:off x="6464300" y="1662113"/>
              <a:ext cx="2284413" cy="16240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6908799" y="1825625"/>
              <a:ext cx="1697038" cy="941388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pic>
          <p:nvPicPr>
            <p:cNvPr id="9" name="Picture 26"/>
            <p:cNvPicPr>
              <a:picLocks noChangeAspect="1" noChangeArrowheads="1"/>
            </p:cNvPicPr>
            <p:nvPr/>
          </p:nvPicPr>
          <p:blipFill>
            <a:blip r:embed="rId5"/>
            <a:stretch/>
          </p:blipFill>
          <p:spPr bwMode="auto">
            <a:xfrm>
              <a:off x="6464300" y="3389313"/>
              <a:ext cx="2284413" cy="1404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7083425" y="3871913"/>
              <a:ext cx="1036638" cy="53975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pic>
          <p:nvPicPr>
            <p:cNvPr id="11" name="Picture 20"/>
            <p:cNvPicPr>
              <a:picLocks noChangeAspect="1" noChangeArrowheads="1"/>
            </p:cNvPicPr>
            <p:nvPr/>
          </p:nvPicPr>
          <p:blipFill>
            <a:blip r:embed="rId6"/>
            <a:stretch/>
          </p:blipFill>
          <p:spPr bwMode="auto">
            <a:xfrm>
              <a:off x="6464299" y="4900612"/>
              <a:ext cx="2284413" cy="1552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7458075" y="5219700"/>
              <a:ext cx="814388" cy="42545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7454900" y="5934075"/>
              <a:ext cx="793750" cy="42545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464279" y="1296134"/>
            <a:ext cx="2740366" cy="226021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464279" y="4528127"/>
            <a:ext cx="3410426" cy="1800476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 bwMode="auto">
          <a:xfrm>
            <a:off x="1024128" y="1987296"/>
            <a:ext cx="202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b="1"/>
              <a:t>Véhicule 307</a:t>
            </a:r>
            <a:endParaRPr/>
          </a:p>
        </p:txBody>
      </p:sp>
      <p:sp>
        <p:nvSpPr>
          <p:cNvPr id="17" name="ZoneTexte 16"/>
          <p:cNvSpPr txBox="1"/>
          <p:nvPr/>
        </p:nvSpPr>
        <p:spPr bwMode="auto">
          <a:xfrm>
            <a:off x="4144873" y="1457530"/>
            <a:ext cx="2122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/>
              <a:t>Capteurs et caméras</a:t>
            </a:r>
            <a:endParaRPr/>
          </a:p>
        </p:txBody>
      </p:sp>
      <p:sp>
        <p:nvSpPr>
          <p:cNvPr id="18" name="ZoneTexte 17"/>
          <p:cNvSpPr txBox="1"/>
          <p:nvPr/>
        </p:nvSpPr>
        <p:spPr bwMode="auto">
          <a:xfrm>
            <a:off x="7620000" y="714632"/>
            <a:ext cx="222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 b="1"/>
              <a:t>Enregistrement vidéo</a:t>
            </a:r>
            <a:endParaRPr/>
          </a:p>
        </p:txBody>
      </p:sp>
      <p:sp>
        <p:nvSpPr>
          <p:cNvPr id="19" name="ZoneTexte 18"/>
          <p:cNvSpPr txBox="1"/>
          <p:nvPr/>
        </p:nvSpPr>
        <p:spPr bwMode="auto">
          <a:xfrm>
            <a:off x="7332089" y="3850208"/>
            <a:ext cx="3588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/>
              <a:t>Mesure des paramètres du véhicule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502049" y="404332"/>
            <a:ext cx="7194152" cy="447788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Bref historique du LESCOT et de son environnement</a:t>
            </a:r>
            <a:endParaRPr/>
          </a:p>
        </p:txBody>
      </p:sp>
      <p:pic>
        <p:nvPicPr>
          <p:cNvPr id="1177533317" name="Image 117753331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2561481"/>
            <a:ext cx="1247774" cy="771525"/>
          </a:xfrm>
          <a:prstGeom prst="rect">
            <a:avLst/>
          </a:prstGeom>
        </p:spPr>
      </p:pic>
      <p:pic>
        <p:nvPicPr>
          <p:cNvPr id="717385659" name="Image 71738565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466302" y="2561481"/>
            <a:ext cx="1247774" cy="771525"/>
          </a:xfrm>
          <a:prstGeom prst="rect">
            <a:avLst/>
          </a:prstGeom>
        </p:spPr>
      </p:pic>
      <p:pic>
        <p:nvPicPr>
          <p:cNvPr id="266275270" name="Image 26627526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854039" y="2175718"/>
            <a:ext cx="1247774" cy="771525"/>
          </a:xfrm>
          <a:prstGeom prst="rect">
            <a:avLst/>
          </a:prstGeom>
        </p:spPr>
      </p:pic>
      <p:pic>
        <p:nvPicPr>
          <p:cNvPr id="748646931" name="Image 74864693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9480398" y="2195628"/>
            <a:ext cx="1247774" cy="771525"/>
          </a:xfrm>
          <a:prstGeom prst="rect">
            <a:avLst/>
          </a:prstGeom>
        </p:spPr>
      </p:pic>
      <p:pic>
        <p:nvPicPr>
          <p:cNvPr id="1082652359" name="Image 1082652358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511870" y="4146318"/>
            <a:ext cx="295274" cy="996914"/>
          </a:xfrm>
          <a:prstGeom prst="rect">
            <a:avLst/>
          </a:prstGeom>
        </p:spPr>
      </p:pic>
      <p:pic>
        <p:nvPicPr>
          <p:cNvPr id="1467376758" name="Image 1467376757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3521039" y="4146318"/>
            <a:ext cx="295274" cy="996914"/>
          </a:xfrm>
          <a:prstGeom prst="rect">
            <a:avLst/>
          </a:prstGeom>
        </p:spPr>
      </p:pic>
      <p:pic>
        <p:nvPicPr>
          <p:cNvPr id="1965066437" name="Image 196506643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0134291" y="4146318"/>
            <a:ext cx="295274" cy="91648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 bwMode="auto">
          <a:xfrm>
            <a:off x="5478326" y="5652478"/>
            <a:ext cx="3260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i="1"/>
              <a:t>Réorientation Sciences Cognitives</a:t>
            </a:r>
            <a:endParaRPr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16199998">
            <a:off x="4737301" y="5301659"/>
            <a:ext cx="295274" cy="99691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 bwMode="auto">
          <a:xfrm>
            <a:off x="2160810" y="5401741"/>
            <a:ext cx="9749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1600" i="1"/>
              <a:t>Départ </a:t>
            </a:r>
            <a:endParaRPr/>
          </a:p>
          <a:p>
            <a:pPr>
              <a:defRPr/>
            </a:pPr>
            <a:r>
              <a:rPr lang="fr-FR" sz="1600" i="1"/>
              <a:t>équipe </a:t>
            </a:r>
            <a:endParaRPr/>
          </a:p>
          <a:p>
            <a:pPr>
              <a:defRPr/>
            </a:pPr>
            <a:r>
              <a:rPr lang="fr-FR" sz="1600" i="1"/>
              <a:t>Confort </a:t>
            </a:r>
            <a:endParaRPr/>
          </a:p>
          <a:p>
            <a:pPr>
              <a:defRPr/>
            </a:pPr>
            <a:r>
              <a:rPr lang="fr-FR" sz="1600" i="1"/>
              <a:t>au LBMC</a:t>
            </a:r>
            <a:endParaRPr/>
          </a:p>
        </p:txBody>
      </p:sp>
      <p:sp>
        <p:nvSpPr>
          <p:cNvPr id="22" name="ZoneTexte 21"/>
          <p:cNvSpPr txBox="1"/>
          <p:nvPr/>
        </p:nvSpPr>
        <p:spPr bwMode="auto">
          <a:xfrm>
            <a:off x="3276599" y="5351299"/>
            <a:ext cx="12954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i="1"/>
              <a:t>Départ </a:t>
            </a:r>
            <a:endParaRPr/>
          </a:p>
          <a:p>
            <a:pPr>
              <a:defRPr/>
            </a:pPr>
            <a:r>
              <a:rPr lang="fr-FR" sz="1600" i="1"/>
              <a:t>équipe </a:t>
            </a:r>
            <a:endParaRPr/>
          </a:p>
          <a:p>
            <a:pPr>
              <a:defRPr/>
            </a:pPr>
            <a:r>
              <a:rPr lang="fr-FR" sz="1600" i="1"/>
              <a:t>Santé à</a:t>
            </a:r>
            <a:endParaRPr/>
          </a:p>
          <a:p>
            <a:pPr>
              <a:defRPr/>
            </a:pPr>
            <a:r>
              <a:rPr lang="fr-FR" sz="1600" i="1"/>
              <a:t>l’UMRETTE</a:t>
            </a:r>
            <a:endParaRPr/>
          </a:p>
        </p:txBody>
      </p:sp>
      <p:sp>
        <p:nvSpPr>
          <p:cNvPr id="26" name="ZoneTexte 25"/>
          <p:cNvSpPr txBox="1"/>
          <p:nvPr/>
        </p:nvSpPr>
        <p:spPr bwMode="auto">
          <a:xfrm>
            <a:off x="9550761" y="5278449"/>
            <a:ext cx="17095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800" i="1"/>
              <a:t>Départ une partie équipe Psycho sociale</a:t>
            </a:r>
            <a:endParaRPr/>
          </a:p>
          <a:p>
            <a:pPr>
              <a:defRPr/>
            </a:pPr>
            <a:r>
              <a:rPr lang="fr-FR" i="1"/>
              <a:t>MODIS</a:t>
            </a:r>
            <a:endParaRPr lang="fr-FR" sz="1800" i="1"/>
          </a:p>
        </p:txBody>
      </p:sp>
      <p:sp>
        <p:nvSpPr>
          <p:cNvPr id="6" name="ZoneTexte 5"/>
          <p:cNvSpPr txBox="1"/>
          <p:nvPr/>
        </p:nvSpPr>
        <p:spPr bwMode="auto">
          <a:xfrm>
            <a:off x="7853151" y="2638344"/>
            <a:ext cx="96693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2800"/>
              <a:t>2013</a:t>
            </a:r>
            <a:endParaRPr/>
          </a:p>
        </p:txBody>
      </p:sp>
      <p:sp>
        <p:nvSpPr>
          <p:cNvPr id="7" name="ZoneTexte 6"/>
          <p:cNvSpPr txBox="1"/>
          <p:nvPr/>
        </p:nvSpPr>
        <p:spPr bwMode="auto">
          <a:xfrm>
            <a:off x="10577685" y="4448177"/>
            <a:ext cx="1128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i="1"/>
              <a:t>Nouvelle </a:t>
            </a:r>
            <a:endParaRPr/>
          </a:p>
          <a:p>
            <a:pPr>
              <a:defRPr/>
            </a:pPr>
            <a:r>
              <a:rPr lang="fr-FR" i="1"/>
              <a:t>direction</a:t>
            </a:r>
            <a:endParaRPr/>
          </a:p>
        </p:txBody>
      </p:sp>
      <p:grpSp>
        <p:nvGrpSpPr>
          <p:cNvPr id="11" name="Groupe 10"/>
          <p:cNvGrpSpPr/>
          <p:nvPr/>
        </p:nvGrpSpPr>
        <p:grpSpPr bwMode="auto">
          <a:xfrm>
            <a:off x="228599" y="1165929"/>
            <a:ext cx="7231083" cy="1133895"/>
            <a:chOff x="228599" y="1166644"/>
            <a:chExt cx="7231083" cy="1133895"/>
          </a:xfrm>
        </p:grpSpPr>
        <p:pic>
          <p:nvPicPr>
            <p:cNvPr id="23688088" name="Image 23688087"/>
            <p:cNvPicPr>
              <a:picLocks noChangeAspect="1"/>
            </p:cNvPicPr>
            <p:nvPr/>
          </p:nvPicPr>
          <p:blipFill>
            <a:blip r:embed="rId8"/>
            <a:stretch/>
          </p:blipFill>
          <p:spPr bwMode="auto">
            <a:xfrm>
              <a:off x="2702760" y="1390691"/>
              <a:ext cx="2282761" cy="6858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 bwMode="auto">
            <a:xfrm>
              <a:off x="228599" y="1166644"/>
              <a:ext cx="7231083" cy="1133895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12" name="Groupe 11"/>
          <p:cNvGrpSpPr/>
          <p:nvPr/>
        </p:nvGrpSpPr>
        <p:grpSpPr bwMode="auto">
          <a:xfrm>
            <a:off x="7543798" y="1165929"/>
            <a:ext cx="2544481" cy="1133895"/>
            <a:chOff x="7543798" y="1165213"/>
            <a:chExt cx="2544481" cy="1133895"/>
          </a:xfrm>
        </p:grpSpPr>
        <p:pic>
          <p:nvPicPr>
            <p:cNvPr id="1216841294" name="Image 1216841293"/>
            <p:cNvPicPr>
              <a:picLocks noChangeAspect="1"/>
            </p:cNvPicPr>
            <p:nvPr/>
          </p:nvPicPr>
          <p:blipFill>
            <a:blip r:embed="rId9"/>
            <a:stretch/>
          </p:blipFill>
          <p:spPr bwMode="auto">
            <a:xfrm>
              <a:off x="8076741" y="1453349"/>
              <a:ext cx="1478596" cy="557622"/>
            </a:xfrm>
            <a:prstGeom prst="rect">
              <a:avLst/>
            </a:prstGeom>
          </p:spPr>
        </p:pic>
        <p:sp>
          <p:nvSpPr>
            <p:cNvPr id="27" name="Rectangle 26"/>
            <p:cNvSpPr/>
            <p:nvPr/>
          </p:nvSpPr>
          <p:spPr bwMode="auto">
            <a:xfrm>
              <a:off x="7543798" y="1165213"/>
              <a:ext cx="2544481" cy="1133895"/>
            </a:xfrm>
            <a:prstGeom prst="rect">
              <a:avLst/>
            </a:prstGeom>
            <a:noFill/>
            <a:ln w="76200">
              <a:solidFill>
                <a:schemeClr val="tx2">
                  <a:lumMod val="50000"/>
                  <a:lumOff val="50000"/>
                </a:schemeClr>
              </a:solidFill>
            </a:ln>
          </p:spPr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13" name="Groupe 12"/>
          <p:cNvGrpSpPr/>
          <p:nvPr/>
        </p:nvGrpSpPr>
        <p:grpSpPr bwMode="auto">
          <a:xfrm>
            <a:off x="10168535" y="1161126"/>
            <a:ext cx="1128835" cy="1133895"/>
            <a:chOff x="10168535" y="1161126"/>
            <a:chExt cx="1128835" cy="1133895"/>
          </a:xfrm>
        </p:grpSpPr>
        <p:pic>
          <p:nvPicPr>
            <p:cNvPr id="98186259" name="Image 98186258"/>
            <p:cNvPicPr>
              <a:picLocks noChangeAspect="1"/>
            </p:cNvPicPr>
            <p:nvPr/>
          </p:nvPicPr>
          <p:blipFill>
            <a:blip r:embed="rId10"/>
            <a:stretch/>
          </p:blipFill>
          <p:spPr bwMode="auto">
            <a:xfrm>
              <a:off x="10496966" y="1479093"/>
              <a:ext cx="471972" cy="497961"/>
            </a:xfrm>
            <a:prstGeom prst="rect">
              <a:avLst/>
            </a:prstGeom>
          </p:spPr>
        </p:pic>
        <p:sp>
          <p:nvSpPr>
            <p:cNvPr id="28" name="Rectangle 27"/>
            <p:cNvSpPr/>
            <p:nvPr/>
          </p:nvSpPr>
          <p:spPr bwMode="auto">
            <a:xfrm>
              <a:off x="10168535" y="1161126"/>
              <a:ext cx="1128835" cy="1133895"/>
            </a:xfrm>
            <a:prstGeom prst="rect">
              <a:avLst/>
            </a:prstGeom>
            <a:noFill/>
            <a:ln w="76200">
              <a:solidFill>
                <a:schemeClr val="tx2">
                  <a:lumMod val="75000"/>
                  <a:lumOff val="25000"/>
                </a:schemeClr>
              </a:solidFill>
            </a:ln>
          </p:spPr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15" name="Groupe 14"/>
          <p:cNvGrpSpPr/>
          <p:nvPr/>
        </p:nvGrpSpPr>
        <p:grpSpPr bwMode="auto">
          <a:xfrm>
            <a:off x="203348" y="3087254"/>
            <a:ext cx="11379052" cy="996915"/>
            <a:chOff x="203348" y="3087254"/>
            <a:chExt cx="11379052" cy="996915"/>
          </a:xfrm>
        </p:grpSpPr>
        <p:sp>
          <p:nvSpPr>
            <p:cNvPr id="14" name="Flèche : pentagone 13"/>
            <p:cNvSpPr/>
            <p:nvPr/>
          </p:nvSpPr>
          <p:spPr bwMode="auto">
            <a:xfrm>
              <a:off x="11151340" y="3087254"/>
              <a:ext cx="431060" cy="996915"/>
            </a:xfrm>
            <a:prstGeom prst="homePlate">
              <a:avLst>
                <a:gd name="adj" fmla="val 50000"/>
              </a:avLst>
            </a:prstGeom>
            <a:solidFill>
              <a:srgbClr val="0070C0"/>
            </a:solidFill>
          </p:spPr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203348" y="3087254"/>
              <a:ext cx="3840001" cy="996915"/>
            </a:xfrm>
            <a:prstGeom prst="rect">
              <a:avLst/>
            </a:prstGeom>
            <a:solidFill>
              <a:srgbClr val="FFC000"/>
            </a:solidFill>
            <a:ln w="76200">
              <a:noFill/>
            </a:ln>
          </p:spPr>
          <p:txBody>
            <a:bodyPr rtlCol="0" anchor="ctr"/>
            <a:lstStyle/>
            <a:p>
              <a:pPr algn="ctr">
                <a:defRPr/>
              </a:pPr>
              <a:r>
                <a:rPr lang="fr-FR" b="1"/>
                <a:t>LESCO</a:t>
              </a:r>
              <a:endParaRPr/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4072036" y="3087254"/>
              <a:ext cx="4229100" cy="99691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76200">
              <a:noFill/>
            </a:ln>
          </p:spPr>
          <p:txBody>
            <a:bodyPr rtlCol="0" anchor="ctr"/>
            <a:lstStyle/>
            <a:p>
              <a:pPr algn="ctr">
                <a:defRPr/>
              </a:pPr>
              <a:r>
                <a:rPr lang="fr-FR" b="1"/>
                <a:t>LESCOT</a:t>
              </a:r>
              <a:endParaRPr/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319569" y="3087254"/>
              <a:ext cx="2803084" cy="99691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76200">
              <a:noFill/>
            </a:ln>
          </p:spPr>
          <p:txBody>
            <a:bodyPr rtlCol="0" anchor="ctr"/>
            <a:lstStyle/>
            <a:p>
              <a:pPr algn="ctr">
                <a:defRPr/>
              </a:pPr>
              <a:r>
                <a:rPr lang="fr-FR" b="1"/>
                <a:t>TS2-LESCOT</a:t>
              </a: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Rectangle : coins arrondis 17"/>
          <p:cNvSpPr/>
          <p:nvPr/>
        </p:nvSpPr>
        <p:spPr bwMode="auto">
          <a:xfrm>
            <a:off x="8980213" y="930085"/>
            <a:ext cx="3031764" cy="547071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Rectangle : coins arrondis 16"/>
          <p:cNvSpPr/>
          <p:nvPr/>
        </p:nvSpPr>
        <p:spPr bwMode="auto">
          <a:xfrm>
            <a:off x="5313898" y="928967"/>
            <a:ext cx="3414033" cy="55649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4" name="Rectangle : coins arrondis 3"/>
          <p:cNvSpPr/>
          <p:nvPr/>
        </p:nvSpPr>
        <p:spPr bwMode="auto">
          <a:xfrm>
            <a:off x="108617" y="898185"/>
            <a:ext cx="4953000" cy="55649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779848" y="384280"/>
            <a:ext cx="8508016" cy="453920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Équipements – La plateforme physiologique et comportementale</a:t>
            </a:r>
            <a:br>
              <a:rPr lang="fr-FR"/>
            </a:br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17037" y="2353652"/>
            <a:ext cx="2006780" cy="126491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65625" y="4260517"/>
            <a:ext cx="3846909" cy="168873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348625" y="2714625"/>
            <a:ext cx="3209925" cy="142875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9205684" y="1796905"/>
            <a:ext cx="2595639" cy="144951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566180" y="4487760"/>
            <a:ext cx="2708486" cy="1428748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 bwMode="auto">
          <a:xfrm>
            <a:off x="168422" y="1655081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tx1">
                    <a:lumMod val="50000"/>
                  </a:schemeClr>
                </a:solidFill>
              </a:rPr>
              <a:t>fNIRS : Spectroscopie proche infrarouge</a:t>
            </a:r>
            <a:endParaRPr lang="fr-FR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 bwMode="auto">
          <a:xfrm>
            <a:off x="5611247" y="1414163"/>
            <a:ext cx="26183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Activités cardiaque, électrodermale et respiratoire</a:t>
            </a:r>
            <a:endParaRPr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ZoneTexte 14"/>
          <p:cNvSpPr txBox="1"/>
          <p:nvPr/>
        </p:nvSpPr>
        <p:spPr bwMode="auto">
          <a:xfrm>
            <a:off x="9619870" y="1096520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Oculomètre</a:t>
            </a:r>
            <a:endParaRPr/>
          </a:p>
        </p:txBody>
      </p:sp>
      <p:sp>
        <p:nvSpPr>
          <p:cNvPr id="3" name="ZoneTexte 2"/>
          <p:cNvSpPr txBox="1"/>
          <p:nvPr/>
        </p:nvSpPr>
        <p:spPr bwMode="auto">
          <a:xfrm>
            <a:off x="9210326" y="4454277"/>
            <a:ext cx="2571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Capteurs de marche </a:t>
            </a:r>
            <a:endParaRPr b="1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6" name="Image 3"/>
          <p:cNvPicPr>
            <a:picLocks noChangeAspect="1"/>
          </p:cNvPicPr>
          <p:nvPr/>
        </p:nvPicPr>
        <p:blipFill>
          <a:blip r:embed="rId8"/>
          <a:srcRect l="0" t="38316" r="70741" b="33965"/>
          <a:stretch/>
        </p:blipFill>
        <p:spPr bwMode="auto">
          <a:xfrm>
            <a:off x="9287864" y="5097451"/>
            <a:ext cx="2324705" cy="1177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 : coins arrondis 9"/>
          <p:cNvSpPr/>
          <p:nvPr/>
        </p:nvSpPr>
        <p:spPr bwMode="auto">
          <a:xfrm>
            <a:off x="232953" y="1227924"/>
            <a:ext cx="6881638" cy="494427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779848" y="384280"/>
            <a:ext cx="8508016" cy="530120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Équipements – Plateforme Transpolis</a:t>
            </a:r>
            <a:br>
              <a:rPr lang="fr-FR"/>
            </a:b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 bwMode="auto">
          <a:xfrm>
            <a:off x="7114591" y="532721"/>
            <a:ext cx="4346546" cy="3175291"/>
          </a:xfrm>
        </p:spPr>
        <p:txBody>
          <a:bodyPr/>
          <a:lstStyle/>
          <a:p>
            <a:pPr>
              <a:defRPr/>
            </a:pPr>
            <a:r>
              <a:rPr lang="fr-FR" sz="1800" b="0">
                <a:solidFill>
                  <a:schemeClr val="tx1"/>
                </a:solidFill>
              </a:rPr>
              <a:t>Plate-forme de recherche et d'innovation composée de plusieurs rues, routes et autoroutes pour </a:t>
            </a:r>
            <a:endParaRPr sz="1800"/>
          </a:p>
          <a:p>
            <a:pPr>
              <a:buFont typeface="Arial"/>
              <a:buChar char="•"/>
              <a:defRPr/>
            </a:pPr>
            <a:endParaRPr sz="1800" b="0">
              <a:solidFill>
                <a:schemeClr val="tx1"/>
              </a:solidFill>
            </a:endParaRPr>
          </a:p>
          <a:p>
            <a:pPr lvl="1">
              <a:buFont typeface="Arial"/>
              <a:buChar char="•"/>
              <a:defRPr/>
            </a:pPr>
            <a:r>
              <a:rPr lang="fr-FR" sz="1800" b="0">
                <a:solidFill>
                  <a:schemeClr val="tx1"/>
                </a:solidFill>
              </a:rPr>
              <a:t>créer différents scénarios avec des vélos et des piétons représentés par des mannequins  </a:t>
            </a:r>
            <a:endParaRPr/>
          </a:p>
          <a:p>
            <a:pPr lvl="1">
              <a:buFont typeface="Arial"/>
              <a:buChar char="•"/>
              <a:defRPr/>
            </a:pPr>
            <a:endParaRPr sz="1800"/>
          </a:p>
          <a:p>
            <a:pPr lvl="1">
              <a:buFont typeface="Arial"/>
              <a:buChar char="•"/>
              <a:defRPr/>
            </a:pPr>
            <a:r>
              <a:rPr lang="fr-FR" sz="1800" b="0">
                <a:solidFill>
                  <a:schemeClr val="tx1"/>
                </a:solidFill>
              </a:rPr>
              <a:t>tester de nouveaux systèmes d'assistance ou d'automatisation en toute sécurité</a:t>
            </a:r>
            <a:r>
              <a:rPr lang="fr-FR" b="0">
                <a:solidFill>
                  <a:schemeClr val="tx1"/>
                </a:solidFill>
              </a:rPr>
              <a:t> </a:t>
            </a:r>
            <a:endParaRPr/>
          </a:p>
          <a:p>
            <a:pPr>
              <a:defRPr/>
            </a:pPr>
            <a:endParaRPr lang="fr-FR"/>
          </a:p>
        </p:txBody>
      </p:sp>
      <p:pic>
        <p:nvPicPr>
          <p:cNvPr id="5" name="Espace réservé du contenu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06454" y="1982695"/>
            <a:ext cx="3560373" cy="172531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02365" y="1707517"/>
            <a:ext cx="1938696" cy="225571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06454" y="4222027"/>
            <a:ext cx="3672248" cy="140804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997930" y="4446458"/>
            <a:ext cx="1695715" cy="140804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8686800" y="4114800"/>
            <a:ext cx="1612550" cy="2542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779848" y="384280"/>
            <a:ext cx="8508016" cy="530120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Équipements – Testothèque</a:t>
            </a:r>
            <a:br>
              <a:rPr lang="fr-FR"/>
            </a:br>
            <a:endParaRPr lang="fr-FR"/>
          </a:p>
        </p:txBody>
      </p:sp>
      <p:sp>
        <p:nvSpPr>
          <p:cNvPr id="13" name="Rectangle : coins arrondis 12"/>
          <p:cNvSpPr/>
          <p:nvPr/>
        </p:nvSpPr>
        <p:spPr bwMode="auto">
          <a:xfrm>
            <a:off x="152400" y="948193"/>
            <a:ext cx="10286999" cy="55649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47490" y="1189566"/>
            <a:ext cx="2105025" cy="149542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21090" y="3402343"/>
            <a:ext cx="2200275" cy="207645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483939" y="1074034"/>
            <a:ext cx="2847975" cy="16002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140752" y="4079106"/>
            <a:ext cx="1574800" cy="209317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819400" y="2831142"/>
            <a:ext cx="2785700" cy="1309626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5605100" y="4610322"/>
            <a:ext cx="2174458" cy="1440065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6429687" y="1252417"/>
            <a:ext cx="2857500" cy="1600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7985361" y="4600162"/>
            <a:ext cx="1920639" cy="144047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 bwMode="auto">
          <a:xfrm>
            <a:off x="6594662" y="3512472"/>
            <a:ext cx="27238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fr-FR"/>
              <a:t>TAP - Tests d'Évaluation </a:t>
            </a:r>
            <a:endParaRPr/>
          </a:p>
          <a:p>
            <a:pPr algn="ctr">
              <a:defRPr/>
            </a:pPr>
            <a:r>
              <a:rPr lang="fr-FR"/>
              <a:t>de l'Attention</a:t>
            </a:r>
            <a:endParaRPr/>
          </a:p>
          <a:p>
            <a:pPr>
              <a:defRPr/>
            </a:pP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3482565" y="2444061"/>
            <a:ext cx="5813835" cy="781911"/>
          </a:xfrm>
        </p:spPr>
        <p:txBody>
          <a:bodyPr/>
          <a:lstStyle/>
          <a:p>
            <a:pPr>
              <a:defRPr/>
            </a:pPr>
            <a:r>
              <a:rPr lang="fr-FR" sz="3600"/>
              <a:t>Le LESCOT en chiffres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3377165" name="Titre 1"/>
          <p:cNvSpPr>
            <a:spLocks noGrp="1"/>
          </p:cNvSpPr>
          <p:nvPr>
            <p:ph type="title"/>
          </p:nvPr>
        </p:nvSpPr>
        <p:spPr bwMode="auto">
          <a:xfrm>
            <a:off x="3723975" y="489665"/>
            <a:ext cx="4123014" cy="584047"/>
          </a:xfrm>
        </p:spPr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spc="-4">
                <a:solidFill>
                  <a:schemeClr val="tx1"/>
                </a:solidFill>
                <a:latin typeface="Arial"/>
                <a:cs typeface="Arial"/>
              </a:rPr>
              <a:t>L</a:t>
            </a:r>
            <a:r>
              <a:rPr lang="fr-FR" sz="2000" b="1" i="0" u="none" strike="noStrike" cap="none" spc="0">
                <a:solidFill>
                  <a:schemeClr val="tx1"/>
                </a:solidFill>
                <a:latin typeface="Tahoma"/>
                <a:ea typeface="Tahoma"/>
                <a:cs typeface="Tahoma"/>
              </a:rPr>
              <a:t>es contrats de recherche</a:t>
            </a:r>
            <a:endParaRPr/>
          </a:p>
        </p:txBody>
      </p:sp>
      <p:sp>
        <p:nvSpPr>
          <p:cNvPr id="186639503" name="ZoneTexte 12"/>
          <p:cNvSpPr txBox="1"/>
          <p:nvPr/>
        </p:nvSpPr>
        <p:spPr bwMode="auto">
          <a:xfrm>
            <a:off x="5329663" y="4401457"/>
            <a:ext cx="6095186" cy="3661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0" name="ZoneTexte 4"/>
          <p:cNvSpPr txBox="1"/>
          <p:nvPr/>
        </p:nvSpPr>
        <p:spPr bwMode="auto">
          <a:xfrm>
            <a:off x="1161585" y="3772294"/>
            <a:ext cx="183636" cy="3661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/>
          </a:p>
        </p:txBody>
      </p:sp>
      <p:grpSp>
        <p:nvGrpSpPr>
          <p:cNvPr id="3" name="Groupe 2"/>
          <p:cNvGrpSpPr/>
          <p:nvPr/>
        </p:nvGrpSpPr>
        <p:grpSpPr bwMode="auto">
          <a:xfrm>
            <a:off x="6886112" y="1407769"/>
            <a:ext cx="4995587" cy="3822698"/>
            <a:chOff x="6936514" y="2423545"/>
            <a:chExt cx="4995587" cy="3822698"/>
          </a:xfrm>
        </p:grpSpPr>
        <p:sp>
          <p:nvSpPr>
            <p:cNvPr id="16" name="Rectangle : coins arrondis 15"/>
            <p:cNvSpPr/>
            <p:nvPr/>
          </p:nvSpPr>
          <p:spPr bwMode="auto">
            <a:xfrm>
              <a:off x="6936514" y="2423545"/>
              <a:ext cx="4830630" cy="382269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chemeClr val="tx1"/>
              </a:solidFill>
            </a:ln>
          </p:spPr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7" name="ZoneTexte 4"/>
            <p:cNvSpPr txBox="1"/>
            <p:nvPr/>
          </p:nvSpPr>
          <p:spPr bwMode="auto">
            <a:xfrm>
              <a:off x="7363842" y="2660108"/>
              <a:ext cx="3033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fr-FR" sz="1400" b="1"/>
                <a:t>Principaux bailleurs nationaux</a:t>
              </a:r>
              <a:endParaRPr/>
            </a:p>
          </p:txBody>
        </p:sp>
        <p:graphicFrame>
          <p:nvGraphicFramePr>
            <p:cNvPr id="14" name="Graphique 13"/>
            <p:cNvGraphicFramePr>
              <a:graphicFrameLocks xmlns:a="http://schemas.openxmlformats.org/drawingml/2006/main"/>
            </p:cNvGraphicFramePr>
            <p:nvPr/>
          </p:nvGraphicFramePr>
          <p:xfrm>
            <a:off x="7360102" y="2936308"/>
            <a:ext cx="4572000" cy="2797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" name="Groupe 1"/>
          <p:cNvGrpSpPr/>
          <p:nvPr/>
        </p:nvGrpSpPr>
        <p:grpSpPr bwMode="auto">
          <a:xfrm>
            <a:off x="310301" y="1920531"/>
            <a:ext cx="6095185" cy="3063112"/>
            <a:chOff x="259898" y="146653"/>
            <a:chExt cx="6095185" cy="3063112"/>
          </a:xfrm>
        </p:grpSpPr>
        <p:sp>
          <p:nvSpPr>
            <p:cNvPr id="17" name="Rectangle : coins arrondis 16"/>
            <p:cNvSpPr/>
            <p:nvPr/>
          </p:nvSpPr>
          <p:spPr bwMode="auto">
            <a:xfrm>
              <a:off x="259898" y="146653"/>
              <a:ext cx="6095185" cy="298063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chemeClr val="tx1"/>
              </a:solidFill>
            </a:ln>
          </p:spPr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1" name="ZoneTexte 10"/>
            <p:cNvSpPr txBox="1"/>
            <p:nvPr/>
          </p:nvSpPr>
          <p:spPr bwMode="auto">
            <a:xfrm>
              <a:off x="603882" y="223893"/>
              <a:ext cx="5181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FR" sz="1400" b="1"/>
                <a:t>Nombre de contrats par type de bailleurs 2018-2023</a:t>
              </a:r>
              <a:endParaRPr lang="fr-FR"/>
            </a:p>
          </p:txBody>
        </p:sp>
        <p:graphicFrame>
          <p:nvGraphicFramePr>
            <p:cNvPr id="24" name="Graphique 23"/>
            <p:cNvGraphicFramePr>
              <a:graphicFrameLocks xmlns:a="http://schemas.openxmlformats.org/drawingml/2006/main"/>
            </p:cNvGraphicFramePr>
            <p:nvPr/>
          </p:nvGraphicFramePr>
          <p:xfrm>
            <a:off x="490969" y="406240"/>
            <a:ext cx="5727700" cy="28035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" name="Rectangle : coins arrondis 31"/>
          <p:cNvSpPr/>
          <p:nvPr/>
        </p:nvSpPr>
        <p:spPr bwMode="auto">
          <a:xfrm>
            <a:off x="8382341" y="2301897"/>
            <a:ext cx="3265096" cy="402270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33" name="Rectangle : coins arrondis 32"/>
          <p:cNvSpPr/>
          <p:nvPr/>
        </p:nvSpPr>
        <p:spPr bwMode="auto">
          <a:xfrm>
            <a:off x="4237399" y="2255673"/>
            <a:ext cx="3523296" cy="4145072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pic>
        <p:nvPicPr>
          <p:cNvPr id="4" name="Image 3" descr="D:\users\f22992b\AppData\Local\Microsoft\Windows\Temporary Internet Files\Content.Word\Logo_SUPAERO_panoramique.tiff"/>
          <p:cNvPicPr/>
          <p:nvPr/>
        </p:nvPicPr>
        <p:blipFill>
          <a:blip r:embed="rId3"/>
          <a:stretch/>
        </p:blipFill>
        <p:spPr bwMode="auto">
          <a:xfrm>
            <a:off x="296079" y="5803197"/>
            <a:ext cx="797028" cy="40474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 : coins arrondis 30"/>
          <p:cNvSpPr/>
          <p:nvPr/>
        </p:nvSpPr>
        <p:spPr bwMode="auto">
          <a:xfrm>
            <a:off x="275744" y="2112446"/>
            <a:ext cx="3336388" cy="4371770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55327" y="2228230"/>
            <a:ext cx="3128791" cy="2270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prstClr val="white"/>
              </a:solidFill>
              <a:latin typeface="Tahoma"/>
              <a:cs typeface="Arial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296079" y="418652"/>
            <a:ext cx="5143791" cy="61988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000" b="1">
                <a:solidFill>
                  <a:schemeClr val="tx1"/>
                </a:solidFill>
              </a:rPr>
              <a:t>Collaborations suivies</a:t>
            </a:r>
            <a:endParaRPr sz="2000" b="1">
              <a:solidFill>
                <a:schemeClr val="tx1"/>
              </a:solidFill>
            </a:endParaRPr>
          </a:p>
        </p:txBody>
      </p:sp>
      <p:pic>
        <p:nvPicPr>
          <p:cNvPr id="6" name="Picture 2" descr="Résultat de recherche d'images pour &quot;logo université lyon 2&quot;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1544122" y="2158277"/>
            <a:ext cx="817749" cy="459531"/>
          </a:xfrm>
          <a:prstGeom prst="rect">
            <a:avLst/>
          </a:prstGeom>
          <a:noFill/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42720" y="4576221"/>
            <a:ext cx="905600" cy="41318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641124" y="2792652"/>
            <a:ext cx="1044751" cy="484307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546826" y="3425799"/>
            <a:ext cx="688908" cy="484307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501829" y="3370320"/>
            <a:ext cx="892960" cy="60160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716635" y="2675175"/>
            <a:ext cx="745393" cy="814565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9735557" y="2702481"/>
            <a:ext cx="874083" cy="76095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 bwMode="auto">
          <a:xfrm>
            <a:off x="7835389" y="4386728"/>
            <a:ext cx="159397" cy="379012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pic>
        <p:nvPicPr>
          <p:cNvPr id="28" name="Picture 6" descr="Transpolis - Centre d'essais pour l'innovation et la sécurité"/>
          <p:cNvPicPr>
            <a:picLocks noChangeAspect="1" noChangeArrowheads="1"/>
          </p:cNvPicPr>
          <p:nvPr/>
        </p:nvPicPr>
        <p:blipFill>
          <a:blip r:embed="rId11"/>
          <a:stretch/>
        </p:blipFill>
        <p:spPr bwMode="auto">
          <a:xfrm>
            <a:off x="5819985" y="2593289"/>
            <a:ext cx="1431283" cy="33882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 bwMode="auto">
          <a:xfrm>
            <a:off x="506796" y="1408855"/>
            <a:ext cx="3105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8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Partenaires académiques</a:t>
            </a: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623322" y="1425561"/>
            <a:ext cx="27831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8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Partenaires </a:t>
            </a:r>
            <a:r>
              <a:rPr lang="fr-FR" sz="18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Hospitalo</a:t>
            </a:r>
            <a:r>
              <a:rPr lang="fr-FR" sz="18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-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8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Universitaires </a:t>
            </a: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791125" y="1457057"/>
            <a:ext cx="2356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8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Partenaires privés </a:t>
            </a: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1558221" y="4629309"/>
            <a:ext cx="595977" cy="322488"/>
          </a:xfrm>
          <a:prstGeom prst="rect">
            <a:avLst/>
          </a:prstGeom>
        </p:spPr>
      </p:pic>
      <p:pic>
        <p:nvPicPr>
          <p:cNvPr id="46" name="Picture 10" descr="Renault RégieNov | Cimes"/>
          <p:cNvPicPr>
            <a:picLocks noChangeAspect="1" noChangeArrowheads="1"/>
          </p:cNvPicPr>
          <p:nvPr/>
        </p:nvPicPr>
        <p:blipFill>
          <a:blip r:embed="rId13"/>
          <a:stretch/>
        </p:blipFill>
        <p:spPr bwMode="auto">
          <a:xfrm>
            <a:off x="4629793" y="2466928"/>
            <a:ext cx="568133" cy="568133"/>
          </a:xfrm>
          <a:prstGeom prst="rect">
            <a:avLst/>
          </a:prstGeom>
          <a:noFill/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4372881" y="3463437"/>
            <a:ext cx="1714899" cy="584527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475342" y="5110717"/>
            <a:ext cx="1637030" cy="391843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2431265" y="3417739"/>
            <a:ext cx="556038" cy="543496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17"/>
          <a:stretch/>
        </p:blipFill>
        <p:spPr bwMode="auto">
          <a:xfrm>
            <a:off x="2389373" y="4607338"/>
            <a:ext cx="493791" cy="314270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4518371" y="3314076"/>
            <a:ext cx="1714899" cy="584527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>
          <a:blip r:embed="rId18"/>
          <a:stretch/>
        </p:blipFill>
        <p:spPr bwMode="auto">
          <a:xfrm>
            <a:off x="4518372" y="4011212"/>
            <a:ext cx="1673316" cy="571953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19"/>
          <a:stretch/>
        </p:blipFill>
        <p:spPr bwMode="auto">
          <a:xfrm>
            <a:off x="6301843" y="3326953"/>
            <a:ext cx="949424" cy="505769"/>
          </a:xfrm>
          <a:prstGeom prst="rect">
            <a:avLst/>
          </a:prstGeom>
        </p:spPr>
      </p:pic>
      <p:pic>
        <p:nvPicPr>
          <p:cNvPr id="49" name="Image 48"/>
          <p:cNvPicPr>
            <a:picLocks noChangeAspect="1"/>
          </p:cNvPicPr>
          <p:nvPr/>
        </p:nvPicPr>
        <p:blipFill>
          <a:blip r:embed="rId20"/>
          <a:stretch/>
        </p:blipFill>
        <p:spPr bwMode="auto">
          <a:xfrm>
            <a:off x="4507980" y="4748310"/>
            <a:ext cx="997907" cy="481866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21"/>
          <a:stretch/>
        </p:blipFill>
        <p:spPr bwMode="auto">
          <a:xfrm>
            <a:off x="501828" y="2230551"/>
            <a:ext cx="1069893" cy="428360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22"/>
          <a:stretch/>
        </p:blipFill>
        <p:spPr bwMode="auto">
          <a:xfrm>
            <a:off x="477858" y="2782235"/>
            <a:ext cx="993006" cy="468307"/>
          </a:xfrm>
          <a:prstGeom prst="rect">
            <a:avLst/>
          </a:prstGeom>
        </p:spPr>
      </p:pic>
      <p:pic>
        <p:nvPicPr>
          <p:cNvPr id="65" name="Image 64"/>
          <p:cNvPicPr>
            <a:picLocks noChangeAspect="1"/>
          </p:cNvPicPr>
          <p:nvPr/>
        </p:nvPicPr>
        <p:blipFill>
          <a:blip r:embed="rId23"/>
          <a:stretch/>
        </p:blipFill>
        <p:spPr bwMode="auto">
          <a:xfrm>
            <a:off x="2537138" y="2238141"/>
            <a:ext cx="537133" cy="4131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24"/>
          <a:stretch/>
        </p:blipFill>
        <p:spPr bwMode="auto">
          <a:xfrm>
            <a:off x="9105225" y="3721382"/>
            <a:ext cx="1492122" cy="69360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25"/>
          <a:stretch/>
        </p:blipFill>
        <p:spPr bwMode="auto">
          <a:xfrm>
            <a:off x="9141221" y="4479438"/>
            <a:ext cx="1400851" cy="76095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26"/>
          <a:stretch/>
        </p:blipFill>
        <p:spPr bwMode="auto">
          <a:xfrm>
            <a:off x="5969493" y="4723808"/>
            <a:ext cx="1279593" cy="511357"/>
          </a:xfrm>
          <a:prstGeom prst="rect">
            <a:avLst/>
          </a:prstGeom>
        </p:spPr>
      </p:pic>
      <p:pic>
        <p:nvPicPr>
          <p:cNvPr id="669603982" name="Image 669603981"/>
          <p:cNvPicPr>
            <a:picLocks noChangeAspect="1"/>
          </p:cNvPicPr>
          <p:nvPr/>
        </p:nvPicPr>
        <p:blipFill>
          <a:blip r:embed="rId27"/>
          <a:stretch/>
        </p:blipFill>
        <p:spPr bwMode="auto">
          <a:xfrm>
            <a:off x="4364989" y="5446697"/>
            <a:ext cx="1097739" cy="4785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28"/>
          <a:stretch/>
        </p:blipFill>
        <p:spPr bwMode="auto">
          <a:xfrm>
            <a:off x="2306149" y="4921608"/>
            <a:ext cx="777448" cy="73171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29"/>
          <a:stretch/>
        </p:blipFill>
        <p:spPr bwMode="auto">
          <a:xfrm>
            <a:off x="499984" y="5518883"/>
            <a:ext cx="603827" cy="56830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0"/>
          <a:stretch/>
        </p:blipFill>
        <p:spPr bwMode="auto">
          <a:xfrm>
            <a:off x="1206803" y="5605885"/>
            <a:ext cx="424542" cy="399445"/>
          </a:xfrm>
          <a:prstGeom prst="rect">
            <a:avLst/>
          </a:prstGeom>
        </p:spPr>
      </p:pic>
      <p:pic>
        <p:nvPicPr>
          <p:cNvPr id="1245962961" name="Image 545411301"/>
          <p:cNvPicPr>
            <a:picLocks noChangeAspect="1"/>
          </p:cNvPicPr>
          <p:nvPr/>
        </p:nvPicPr>
        <p:blipFill>
          <a:blip r:embed="rId31"/>
          <a:srcRect l="0" t="37578" r="0" b="0"/>
          <a:stretch/>
        </p:blipFill>
        <p:spPr bwMode="auto">
          <a:xfrm>
            <a:off x="6233270" y="3992769"/>
            <a:ext cx="1419856" cy="505877"/>
          </a:xfrm>
          <a:prstGeom prst="rect">
            <a:avLst/>
          </a:prstGeom>
        </p:spPr>
      </p:pic>
      <p:pic>
        <p:nvPicPr>
          <p:cNvPr id="2133394584" name="Image 1"/>
          <p:cNvPicPr>
            <a:picLocks noChangeAspect="1"/>
          </p:cNvPicPr>
          <p:nvPr/>
        </p:nvPicPr>
        <p:blipFill>
          <a:blip r:embed="rId32"/>
          <a:stretch/>
        </p:blipFill>
        <p:spPr bwMode="auto">
          <a:xfrm>
            <a:off x="6109665" y="5376660"/>
            <a:ext cx="1047784" cy="62867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3"/>
          <a:stretch/>
        </p:blipFill>
        <p:spPr bwMode="auto">
          <a:xfrm>
            <a:off x="1786761" y="5545375"/>
            <a:ext cx="548123" cy="515881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34"/>
          <a:stretch/>
        </p:blipFill>
        <p:spPr bwMode="auto">
          <a:xfrm>
            <a:off x="2542214" y="5518883"/>
            <a:ext cx="616161" cy="57991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5"/>
          <a:stretch/>
        </p:blipFill>
        <p:spPr bwMode="auto">
          <a:xfrm>
            <a:off x="3082154" y="4541254"/>
            <a:ext cx="439994" cy="414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Rectangle : coins arrondis 21"/>
          <p:cNvSpPr/>
          <p:nvPr/>
        </p:nvSpPr>
        <p:spPr bwMode="auto">
          <a:xfrm>
            <a:off x="9702716" y="3068853"/>
            <a:ext cx="2120784" cy="311981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" name="Rectangle : coins arrondis 20"/>
          <p:cNvSpPr/>
          <p:nvPr/>
        </p:nvSpPr>
        <p:spPr bwMode="auto">
          <a:xfrm>
            <a:off x="6764755" y="3068853"/>
            <a:ext cx="2247807" cy="302714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0" name="Rectangle : coins arrondis 19"/>
          <p:cNvSpPr/>
          <p:nvPr/>
        </p:nvSpPr>
        <p:spPr bwMode="auto">
          <a:xfrm>
            <a:off x="3885173" y="3068853"/>
            <a:ext cx="2396287" cy="305047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Rectangle : coins arrondis 17"/>
          <p:cNvSpPr/>
          <p:nvPr/>
        </p:nvSpPr>
        <p:spPr bwMode="auto">
          <a:xfrm>
            <a:off x="822636" y="3120737"/>
            <a:ext cx="2589330" cy="29752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7" name="ZoneTexte 26"/>
          <p:cNvSpPr txBox="1"/>
          <p:nvPr/>
        </p:nvSpPr>
        <p:spPr bwMode="auto">
          <a:xfrm>
            <a:off x="982453" y="3605484"/>
            <a:ext cx="2337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BELLET Thierry, CR 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>
                <a:latin typeface="Calibri"/>
              </a:rPr>
              <a:t>BOUVIER Baptiste, IPEF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FORT Alexandra, CR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JALLAIS Christophe, DR </a:t>
            </a:r>
            <a:endParaRPr lang="fr-FR" sz="1400">
              <a:latin typeface="Calibri"/>
            </a:endParaRPr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>
                <a:latin typeface="Calibri"/>
              </a:rPr>
              <a:t>MARIN-LAMELLET Claude, DR</a:t>
            </a:r>
            <a:endParaRPr lang="fr-FR" sz="1400" b="0" i="0" u="none" strike="noStrike" cap="none" spc="0">
              <a:ln>
                <a:noFill/>
              </a:ln>
              <a:latin typeface="Calibri"/>
            </a:endParaRPr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PAIRE-FICOUT Laurence, DR 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>
                <a:latin typeface="Calibri"/>
              </a:rPr>
              <a:t>PIGEON Caroline, CR</a:t>
            </a:r>
            <a:endParaRPr lang="fr-FR" sz="1400" b="0" i="0" u="none" strike="noStrike" cap="none" spc="0">
              <a:ln>
                <a:noFill/>
              </a:ln>
              <a:latin typeface="Calibri"/>
            </a:endParaRPr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RANCHET Maud, CR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ROGE Joceline, CR 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</a:rPr>
              <a:t>TATTEGRAIN Hélène, CR </a:t>
            </a:r>
            <a:endParaRPr lang="fr-FR" sz="1000">
              <a:latin typeface="Calibri"/>
            </a:endParaRPr>
          </a:p>
        </p:txBody>
      </p:sp>
      <p:sp>
        <p:nvSpPr>
          <p:cNvPr id="28" name="ZoneTexte 27"/>
          <p:cNvSpPr txBox="1"/>
          <p:nvPr/>
        </p:nvSpPr>
        <p:spPr bwMode="auto">
          <a:xfrm>
            <a:off x="7060307" y="3202900"/>
            <a:ext cx="212078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Doctorants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GUILLERMIER Lucile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LAVRIL Yannick </a:t>
            </a:r>
            <a:endParaRPr/>
          </a:p>
          <a:p>
            <a:pPr lvl="0">
              <a:defRPr/>
            </a:pPr>
            <a:r>
              <a:rPr lang="fr-FR" sz="1400">
                <a:latin typeface="Calibri"/>
                <a:cs typeface="Calibri"/>
              </a:rPr>
              <a:t>MAILLANT Jordan</a:t>
            </a:r>
            <a:endParaRPr/>
          </a:p>
          <a:p>
            <a:pPr lvl="0">
              <a:defRPr/>
            </a:pPr>
            <a:r>
              <a:rPr lang="fr-FR" sz="1400">
                <a:latin typeface="Calibri"/>
                <a:cs typeface="Calibri"/>
              </a:rPr>
              <a:t>MAHOU </a:t>
            </a:r>
            <a:r>
              <a:rPr lang="fr-FR" sz="1400">
                <a:latin typeface="Calibri"/>
                <a:cs typeface="Calibri"/>
              </a:rPr>
              <a:t>Ilann</a:t>
            </a:r>
            <a:endParaRPr lang="fr-FR"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Master 2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BOULAININE </a:t>
            </a:r>
            <a:r>
              <a:rPr lang="fr-FR" sz="1400">
                <a:latin typeface="Calibri"/>
                <a:cs typeface="Calibri"/>
              </a:rPr>
              <a:t>Oumnia</a:t>
            </a:r>
            <a:endParaRPr lang="fr-FR"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BRECHARD Méline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CLAVIER Théo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MAIZI Anne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MORA BOSSA Vanessa</a:t>
            </a:r>
            <a:endParaRPr/>
          </a:p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Master 1 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KACPRZAK Marie</a:t>
            </a:r>
            <a:endParaRPr/>
          </a:p>
        </p:txBody>
      </p:sp>
      <p:sp>
        <p:nvSpPr>
          <p:cNvPr id="29" name="ZoneTexte 28"/>
          <p:cNvSpPr txBox="1"/>
          <p:nvPr/>
        </p:nvSpPr>
        <p:spPr bwMode="auto">
          <a:xfrm>
            <a:off x="9902964" y="3390040"/>
            <a:ext cx="224780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Post-doc </a:t>
            </a:r>
            <a:endParaRPr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EROUART Marion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Calibri"/>
                <a:cs typeface="Calibri"/>
              </a:rPr>
              <a:t>MAZERES Florence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ZHAO Ming </a:t>
            </a:r>
            <a:r>
              <a:rPr lang="fr-FR" sz="1400">
                <a:latin typeface="Calibri"/>
                <a:cs typeface="Calibri"/>
              </a:rPr>
              <a:t>Ming</a:t>
            </a:r>
            <a:endParaRPr lang="fr-FR"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Apprentis</a:t>
            </a:r>
            <a:endParaRPr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SAVARY </a:t>
            </a:r>
            <a:r>
              <a:rPr lang="fr-FR" sz="1400">
                <a:latin typeface="Calibri"/>
                <a:cs typeface="Calibri"/>
              </a:rPr>
              <a:t>Cyrian</a:t>
            </a:r>
            <a:endParaRPr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VITA Matéo</a:t>
            </a:r>
            <a:endParaRPr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CDD</a:t>
            </a:r>
            <a:endParaRPr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DOLLINGER Alix</a:t>
            </a:r>
            <a:endParaRPr/>
          </a:p>
          <a:p>
            <a:pPr lvl="0">
              <a:defRPr/>
            </a:pPr>
            <a:r>
              <a:rPr lang="fr-FR" sz="1400">
                <a:latin typeface="Calibri"/>
                <a:cs typeface="Calibri"/>
              </a:rPr>
              <a:t>GAIGE Nicolas</a:t>
            </a:r>
            <a:endParaRPr/>
          </a:p>
          <a:p>
            <a:pPr lvl="0">
              <a:defRPr/>
            </a:pPr>
            <a:endParaRPr sz="1400">
              <a:latin typeface="Calibri"/>
              <a:cs typeface="Calibri"/>
            </a:endParaRPr>
          </a:p>
        </p:txBody>
      </p:sp>
      <p:sp>
        <p:nvSpPr>
          <p:cNvPr id="30" name="ZoneTexte 29"/>
          <p:cNvSpPr txBox="1"/>
          <p:nvPr/>
        </p:nvSpPr>
        <p:spPr bwMode="auto">
          <a:xfrm>
            <a:off x="4136693" y="3054096"/>
            <a:ext cx="23152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>
                <a:latin typeface="Calibri"/>
                <a:cs typeface="Calibri"/>
              </a:rPr>
              <a:t>Simulation- IA -Stat- Mécanique- Vidéo</a:t>
            </a:r>
            <a:endParaRPr/>
          </a:p>
          <a:p>
            <a:pPr lvl="0">
              <a:defRPr/>
            </a:pPr>
            <a:endParaRPr lang="fr-FR" sz="1400" b="1">
              <a:latin typeface="Calibri"/>
              <a:cs typeface="Calibri"/>
            </a:endParaRPr>
          </a:p>
          <a:p>
            <a:pPr lvl="0">
              <a:defRPr/>
            </a:pPr>
            <a:r>
              <a:rPr lang="fr-FR" sz="1400">
                <a:latin typeface="Calibri"/>
                <a:cs typeface="Calibri"/>
              </a:rPr>
              <a:t>BORNARD Jean-Charles, IR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EVENNOU Myriam, IR 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MOREAU Fabien, IE </a:t>
            </a:r>
            <a:endParaRPr/>
          </a:p>
          <a:p>
            <a:pPr lvl="0">
              <a:defRPr/>
            </a:pPr>
            <a:r>
              <a:rPr lang="de-DE" sz="1400">
                <a:latin typeface="Calibri"/>
                <a:cs typeface="Calibri"/>
              </a:rPr>
              <a:t>NDIAYE Daniel, IR </a:t>
            </a:r>
            <a:endParaRPr/>
          </a:p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1400" b="0" i="0" u="none" strike="noStrike" cap="none" spc="0">
                <a:ln>
                  <a:noFill/>
                </a:ln>
                <a:latin typeface="Calibri"/>
                <a:cs typeface="Calibri"/>
              </a:rPr>
              <a:t>PIECHNIK Bruno, AI</a:t>
            </a:r>
            <a:endParaRPr sz="1400">
              <a:latin typeface="Calibri"/>
              <a:cs typeface="Calibri"/>
            </a:endParaRPr>
          </a:p>
          <a:p>
            <a:pPr>
              <a:defRPr/>
            </a:pPr>
            <a:r>
              <a:rPr lang="de-DE" sz="1400">
                <a:latin typeface="Calibri"/>
                <a:cs typeface="Calibri"/>
              </a:rPr>
              <a:t>RICHARD Bertrand, IR </a:t>
            </a:r>
            <a:endParaRPr/>
          </a:p>
          <a:p>
            <a:pPr>
              <a:defRPr/>
            </a:pPr>
            <a:endParaRPr lang="de-DE"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Animation</a:t>
            </a:r>
            <a:endParaRPr/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CHETAIL Anaïs, AI</a:t>
            </a:r>
            <a:endParaRPr/>
          </a:p>
          <a:p>
            <a:pPr>
              <a:defRPr/>
            </a:pPr>
            <a:r>
              <a:rPr lang="fr-FR" sz="1400" b="1">
                <a:latin typeface="Calibri"/>
                <a:cs typeface="Calibri"/>
              </a:rPr>
              <a:t>Administration,</a:t>
            </a:r>
            <a:endParaRPr lang="fr-FR" sz="1400">
              <a:latin typeface="Calibri"/>
              <a:cs typeface="Calibri"/>
            </a:endParaRPr>
          </a:p>
          <a:p>
            <a:pPr>
              <a:defRPr/>
            </a:pPr>
            <a:r>
              <a:rPr lang="fr-FR" sz="1400">
                <a:latin typeface="Calibri"/>
                <a:cs typeface="Calibri"/>
              </a:rPr>
              <a:t>REDOUTE Nathalie, TCS</a:t>
            </a:r>
            <a:endParaRPr/>
          </a:p>
        </p:txBody>
      </p:sp>
      <p:graphicFrame>
        <p:nvGraphicFramePr>
          <p:cNvPr id="34" name="Tableau 33"/>
          <p:cNvGraphicFramePr>
            <a:graphicFrameLocks xmlns:a="http://schemas.openxmlformats.org/drawingml/2006/main" noGrp="1"/>
          </p:cNvGraphicFramePr>
          <p:nvPr/>
        </p:nvGraphicFramePr>
        <p:xfrm>
          <a:off x="1548793" y="1045915"/>
          <a:ext cx="9094413" cy="10109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4540949"/>
                <a:gridCol w="4553464"/>
              </a:tblGrid>
              <a:tr h="370840">
                <a:tc gridSpan="2">
                  <a:txBody>
                    <a:bodyPr/>
                    <a:p>
                      <a:pPr algn="ctr">
                        <a:defRPr/>
                      </a:pPr>
                      <a:r>
                        <a:rPr lang="fr-FR">
                          <a:solidFill>
                            <a:schemeClr val="bg1"/>
                          </a:solidFill>
                        </a:rPr>
                        <a:t>Direction</a:t>
                      </a:r>
                      <a:endParaRPr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algn="ctr">
                      <a:solidFill>
                        <a:sysClr val="window" lastClr="FFFFFF"/>
                      </a:solidFill>
                    </a:lnL>
                    <a:lnR w="12700" algn="ctr">
                      <a:solidFill>
                        <a:sysClr val="window" lastClr="FFFFFF"/>
                      </a:solidFill>
                    </a:lnR>
                    <a:lnT w="12700" algn="ctr">
                      <a:solidFill>
                        <a:sysClr val="window" lastClr="FFFFFF"/>
                      </a:solidFill>
                    </a:lnT>
                    <a:lnB w="38100" algn="ctr">
                      <a:solidFill>
                        <a:sysClr val="window" lastClr="FFFFFF"/>
                      </a:solidFill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r>
                        <a:rPr lang="fr-FR"/>
                        <a:t>Directrice - Laurence PAIRE-FICOUT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fr-FR"/>
                        <a:t>Directrice adjointe - Myriam EVENNOU</a:t>
                      </a:r>
                      <a:endParaRPr/>
                    </a:p>
                  </a:txBody>
                  <a:tcPr>
                    <a:lnL w="12700" algn="ctr">
                      <a:solidFill>
                        <a:sysClr val="window" lastClr="FFFFFF"/>
                      </a:solidFill>
                    </a:lnL>
                    <a:lnR w="12700" algn="ctr">
                      <a:solidFill>
                        <a:sysClr val="window" lastClr="FFFFFF"/>
                      </a:solidFill>
                    </a:lnR>
                    <a:lnT w="38100" algn="ctr">
                      <a:solidFill>
                        <a:sysClr val="window" lastClr="FFFFFF"/>
                      </a:solidFill>
                    </a:lnT>
                    <a:lnB w="12700" algn="ctr">
                      <a:solidFill>
                        <a:sysClr val="window" lastClr="FFFFFF"/>
                      </a:solidFill>
                    </a:lnB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fr-FR"/>
                        <a:t>A</a:t>
                      </a:r>
                      <a:r>
                        <a:rPr lang="en-US" sz="1800">
                          <a:solidFill>
                            <a:schemeClr val="dk1"/>
                          </a:solidFill>
                          <a:latin typeface="Calibri"/>
                          <a:ea typeface="Arial"/>
                          <a:cs typeface="Arial"/>
                        </a:rPr>
                        <a:t>ssistante</a:t>
                      </a:r>
                      <a:r>
                        <a:rPr lang="en-US" sz="1800">
                          <a:solidFill>
                            <a:schemeClr val="dk1"/>
                          </a:solidFill>
                          <a:latin typeface="Calibri"/>
                          <a:ea typeface="Arial"/>
                          <a:cs typeface="Arial"/>
                        </a:rPr>
                        <a:t> administrative</a:t>
                      </a:r>
                      <a:r>
                        <a:rPr lang="fr-FR"/>
                        <a:t> 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fr-FR"/>
                        <a:t>Nathalie REDOUTE</a:t>
                      </a:r>
                      <a:endParaRPr/>
                    </a:p>
                  </a:txBody>
                  <a:tcPr>
                    <a:lnL w="12700" algn="ctr">
                      <a:solidFill>
                        <a:sysClr val="window" lastClr="FFFFFF"/>
                      </a:solidFill>
                    </a:lnL>
                    <a:lnR w="12700" algn="ctr">
                      <a:solidFill>
                        <a:sysClr val="window" lastClr="FFFFFF"/>
                      </a:solidFill>
                    </a:lnR>
                    <a:lnT w="38100" algn="ctr">
                      <a:solidFill>
                        <a:sysClr val="window" lastClr="FFFFFF"/>
                      </a:solidFill>
                    </a:lnT>
                    <a:lnB w="12700" algn="ctr">
                      <a:solidFill>
                        <a:sysClr val="window" lastClr="FFFFFF"/>
                      </a:solidFill>
                    </a:lnB>
                    <a:solidFill>
                      <a:srgbClr val="4472C4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5" name="ZoneTexte 34"/>
          <p:cNvSpPr txBox="1"/>
          <p:nvPr/>
        </p:nvSpPr>
        <p:spPr bwMode="auto">
          <a:xfrm>
            <a:off x="304932" y="4067781"/>
            <a:ext cx="430887" cy="150826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>
              <a:defRPr/>
            </a:pPr>
            <a:r>
              <a:rPr lang="fr-FR" sz="1600" b="1">
                <a:solidFill>
                  <a:prstClr val="black"/>
                </a:solidFill>
                <a:latin typeface="Calibri"/>
              </a:rPr>
              <a:t>Chercheurs</a:t>
            </a:r>
            <a:endParaRPr/>
          </a:p>
        </p:txBody>
      </p:sp>
      <p:sp>
        <p:nvSpPr>
          <p:cNvPr id="36" name="ZoneTexte 35"/>
          <p:cNvSpPr txBox="1"/>
          <p:nvPr/>
        </p:nvSpPr>
        <p:spPr bwMode="auto">
          <a:xfrm>
            <a:off x="6376207" y="4024090"/>
            <a:ext cx="430887" cy="19394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>
              <a:defRPr/>
            </a:pPr>
            <a:r>
              <a:rPr lang="fr-FR" sz="1600" b="1">
                <a:solidFill>
                  <a:prstClr val="black"/>
                </a:solidFill>
                <a:latin typeface="Calibri"/>
              </a:rPr>
              <a:t>Doctorants/Masters</a:t>
            </a:r>
            <a:endParaRPr/>
          </a:p>
        </p:txBody>
      </p:sp>
      <p:sp>
        <p:nvSpPr>
          <p:cNvPr id="37" name="ZoneTexte 36"/>
          <p:cNvSpPr txBox="1"/>
          <p:nvPr/>
        </p:nvSpPr>
        <p:spPr bwMode="auto">
          <a:xfrm>
            <a:off x="9018616" y="4062691"/>
            <a:ext cx="677108" cy="150826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>
              <a:defRPr/>
            </a:pPr>
            <a:r>
              <a:rPr lang="fr-FR" sz="1600" b="1">
                <a:solidFill>
                  <a:prstClr val="black"/>
                </a:solidFill>
                <a:latin typeface="Calibri"/>
              </a:rPr>
              <a:t>Personnel non permanent</a:t>
            </a:r>
            <a:endParaRPr sz="1600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ZoneTexte 37"/>
          <p:cNvSpPr txBox="1"/>
          <p:nvPr/>
        </p:nvSpPr>
        <p:spPr bwMode="auto">
          <a:xfrm>
            <a:off x="3454286" y="3743249"/>
            <a:ext cx="430887" cy="125057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>
              <a:defRPr/>
            </a:pPr>
            <a:r>
              <a:rPr lang="fr-FR" sz="1600" b="1">
                <a:solidFill>
                  <a:prstClr val="black"/>
                </a:solidFill>
                <a:latin typeface="Calibri"/>
              </a:rPr>
              <a:t>ITA</a:t>
            </a:r>
            <a:endParaRPr/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809069" y="2266224"/>
            <a:ext cx="658777" cy="658777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45686" y="2266224"/>
            <a:ext cx="627250" cy="623305"/>
          </a:xfrm>
          <a:prstGeom prst="rect">
            <a:avLst/>
          </a:prstGeom>
        </p:spPr>
      </p:pic>
      <p:sp>
        <p:nvSpPr>
          <p:cNvPr id="31" name="ZoneTexte 30"/>
          <p:cNvSpPr txBox="1"/>
          <p:nvPr/>
        </p:nvSpPr>
        <p:spPr bwMode="auto">
          <a:xfrm>
            <a:off x="3980033" y="418854"/>
            <a:ext cx="45770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b="1">
                <a:latin typeface="Tahoma"/>
                <a:ea typeface="Tahoma"/>
                <a:cs typeface="Tahoma"/>
              </a:rPr>
              <a:t>Composition du LESCOT à ce jour</a:t>
            </a:r>
            <a:endParaRPr sz="2000" b="1">
              <a:latin typeface="Tahoma"/>
              <a:ea typeface="Tahoma"/>
              <a:cs typeface="Tahoma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567815" y="2421063"/>
            <a:ext cx="762105" cy="64779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0382931" y="2266224"/>
            <a:ext cx="633332" cy="768084"/>
          </a:xfrm>
          <a:prstGeom prst="rect">
            <a:avLst/>
          </a:prstGeom>
        </p:spPr>
      </p:pic>
      <p:sp>
        <p:nvSpPr>
          <p:cNvPr id="23" name="Rectangle : coins arrondis 22"/>
          <p:cNvSpPr/>
          <p:nvPr/>
        </p:nvSpPr>
        <p:spPr bwMode="auto">
          <a:xfrm>
            <a:off x="114555" y="2386223"/>
            <a:ext cx="1434237" cy="4907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endParaRPr lang="fr-FR">
              <a:latin typeface="Calibri"/>
            </a:endParaRPr>
          </a:p>
          <a:p>
            <a:pPr algn="ctr">
              <a:defRPr/>
            </a:pPr>
            <a:r>
              <a:rPr lang="fr-FR">
                <a:latin typeface="Calibri"/>
              </a:rPr>
              <a:t>Monoéquipe</a:t>
            </a:r>
            <a:endParaRPr lang="fr-FR"/>
          </a:p>
          <a:p>
            <a:pPr algn="ctr">
              <a:defRPr/>
            </a:pPr>
            <a:endParaRPr lang="fr-FR"/>
          </a:p>
        </p:txBody>
      </p:sp>
      <p:sp>
        <p:nvSpPr>
          <p:cNvPr id="24" name="Rectangle : coins arrondis 23"/>
          <p:cNvSpPr/>
          <p:nvPr/>
        </p:nvSpPr>
        <p:spPr bwMode="auto">
          <a:xfrm>
            <a:off x="2771643" y="6256769"/>
            <a:ext cx="1796172" cy="4907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txBody>
          <a:bodyPr rtlCol="0" anchor="ctr"/>
          <a:lstStyle/>
          <a:p>
            <a:pPr algn="ctr">
              <a:defRPr/>
            </a:pPr>
            <a:r>
              <a:rPr lang="en-US" sz="1800">
                <a:latin typeface="Calibri"/>
              </a:rPr>
              <a:t>18 permanents</a:t>
            </a:r>
            <a:endParaRPr lang="fr-FR" sz="1800"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Rectangle : coins arrondis 10"/>
          <p:cNvSpPr/>
          <p:nvPr/>
        </p:nvSpPr>
        <p:spPr bwMode="auto">
          <a:xfrm rot="5400000">
            <a:off x="2401382" y="-650002"/>
            <a:ext cx="2057402" cy="5338608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12" name="Rectangle : coins arrondis 11"/>
          <p:cNvSpPr/>
          <p:nvPr/>
        </p:nvSpPr>
        <p:spPr bwMode="auto">
          <a:xfrm rot="5400000">
            <a:off x="8003304" y="-688104"/>
            <a:ext cx="2133600" cy="5491008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1088429" y="1196540"/>
            <a:ext cx="4648200" cy="1335907"/>
          </a:xfrm>
        </p:spPr>
        <p:txBody>
          <a:bodyPr/>
          <a:lstStyle/>
          <a:p>
            <a:pPr algn="just">
              <a:defRPr/>
            </a:pPr>
            <a:r>
              <a:rPr lang="fr-FR" sz="2000" b="1">
                <a:solidFill>
                  <a:srgbClr val="2F2A85"/>
                </a:solidFill>
                <a:latin typeface="Tahoma"/>
                <a:ea typeface="Tahoma"/>
                <a:cs typeface="Tahoma"/>
              </a:rPr>
              <a:t>Objectif</a:t>
            </a:r>
            <a:r>
              <a:rPr lang="fr-FR" sz="2000">
                <a:solidFill>
                  <a:srgbClr val="2F2A85"/>
                </a:solidFill>
                <a:latin typeface="Tahoma"/>
                <a:ea typeface="Tahoma"/>
                <a:cs typeface="Tahoma"/>
              </a:rPr>
              <a:t>  </a:t>
            </a:r>
            <a:endParaRPr/>
          </a:p>
          <a:p>
            <a:pPr algn="just">
              <a:defRPr/>
            </a:pPr>
            <a:r>
              <a:rPr lang="fr-FR" sz="2000">
                <a:solidFill>
                  <a:srgbClr val="2F2A85"/>
                </a:solidFill>
                <a:latin typeface="Tahoma"/>
                <a:ea typeface="Tahoma"/>
                <a:cs typeface="Tahoma"/>
              </a:rPr>
              <a:t>Comprendre l’humain et son activité en situation de déplacement pour permettre une mobilité adaptée à ses besoins en garantissant sa sécurité </a:t>
            </a:r>
            <a:endParaRPr sz="2000">
              <a:solidFill>
                <a:srgbClr val="2F2A85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631093" y="1196540"/>
            <a:ext cx="4878022" cy="1600200"/>
          </a:xfrm>
        </p:spPr>
        <p:txBody>
          <a:bodyPr>
            <a:noAutofit/>
          </a:bodyPr>
          <a:lstStyle/>
          <a:p>
            <a:pPr marL="0" indent="0" algn="just">
              <a:buNone/>
              <a:defRPr/>
            </a:pPr>
            <a:r>
              <a:rPr lang="fr-FR" sz="2000" b="1">
                <a:solidFill>
                  <a:srgbClr val="2F2A85"/>
                </a:solidFill>
                <a:latin typeface="Tahoma"/>
                <a:ea typeface="Tahoma"/>
                <a:cs typeface="Tahoma"/>
              </a:rPr>
              <a:t>Laboratoire pluridisciplinaire </a:t>
            </a:r>
            <a:r>
              <a:rPr lang="fr-FR" sz="2000">
                <a:solidFill>
                  <a:srgbClr val="2F2A85"/>
                </a:solidFill>
                <a:latin typeface="Tahoma"/>
                <a:ea typeface="Tahoma"/>
                <a:cs typeface="Tahoma"/>
              </a:rPr>
              <a:t> </a:t>
            </a:r>
            <a:endParaRPr/>
          </a:p>
          <a:p>
            <a:pPr marL="0" indent="0" algn="just">
              <a:buNone/>
              <a:defRPr/>
            </a:pPr>
            <a:endParaRPr lang="fr-FR" sz="2000">
              <a:solidFill>
                <a:srgbClr val="2F2A85"/>
              </a:solidFill>
              <a:latin typeface="Tahoma"/>
              <a:ea typeface="Tahoma"/>
              <a:cs typeface="Tahoma"/>
            </a:endParaRPr>
          </a:p>
          <a:p>
            <a:pPr marL="0" indent="0" algn="just">
              <a:buNone/>
              <a:defRPr/>
            </a:pPr>
            <a:r>
              <a:rPr lang="fr-FR" sz="2000">
                <a:solidFill>
                  <a:srgbClr val="2F2A85"/>
                </a:solidFill>
                <a:latin typeface="Tahoma"/>
                <a:ea typeface="Tahoma"/>
                <a:cs typeface="Tahoma"/>
              </a:rPr>
              <a:t>Psychologie cognitive, ergonomie, neuropsychologie, neurosciences, informatique</a:t>
            </a:r>
            <a:endParaRPr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657600" y="3657601"/>
            <a:ext cx="4158058" cy="25981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439081" y="456678"/>
            <a:ext cx="10497752" cy="453921"/>
          </a:xfrm>
        </p:spPr>
        <p:txBody>
          <a:bodyPr/>
          <a:lstStyle/>
          <a:p>
            <a:pPr>
              <a:defRPr/>
            </a:pPr>
            <a:r>
              <a:rPr lang="fr-FR">
                <a:latin typeface="Tahoma"/>
                <a:ea typeface="Tahoma"/>
                <a:cs typeface="Tahoma"/>
              </a:rPr>
              <a:t>LESCOT organisé en trois axes</a:t>
            </a:r>
            <a:br>
              <a:rPr lang="fr-FR"/>
            </a:br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439081" y="1511206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2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tx1"/>
                </a:solidFill>
              </a:rPr>
              <a:t>Sécurité routière et Cognition</a:t>
            </a:r>
            <a:endParaRPr/>
          </a:p>
        </p:txBody>
      </p:sp>
      <p:sp>
        <p:nvSpPr>
          <p:cNvPr id="10" name="ZoneTexte 9"/>
          <p:cNvSpPr txBox="1"/>
          <p:nvPr/>
        </p:nvSpPr>
        <p:spPr bwMode="auto">
          <a:xfrm>
            <a:off x="7161064" y="1469115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>
                <a:solidFill>
                  <a:schemeClr val="tx1"/>
                </a:solidFill>
              </a:rPr>
              <a:t>Santé, Handicap et Mobilité</a:t>
            </a:r>
            <a:endParaRPr/>
          </a:p>
        </p:txBody>
      </p:sp>
      <p:sp>
        <p:nvSpPr>
          <p:cNvPr id="13" name="ZoneTexte 12"/>
          <p:cNvSpPr txBox="1"/>
          <p:nvPr/>
        </p:nvSpPr>
        <p:spPr bwMode="auto">
          <a:xfrm>
            <a:off x="7010399" y="5291991"/>
            <a:ext cx="2027208" cy="7750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fr-FR">
                <a:solidFill>
                  <a:schemeClr val="tx1"/>
                </a:solidFill>
              </a:rPr>
              <a:t>Environnement et Cognition </a:t>
            </a:r>
            <a:endParaRPr/>
          </a:p>
        </p:txBody>
      </p:sp>
      <p:sp>
        <p:nvSpPr>
          <p:cNvPr id="19" name="Ellipse 18"/>
          <p:cNvSpPr/>
          <p:nvPr/>
        </p:nvSpPr>
        <p:spPr bwMode="auto">
          <a:xfrm>
            <a:off x="3954196" y="4132228"/>
            <a:ext cx="2446918" cy="2341493"/>
          </a:xfrm>
          <a:prstGeom prst="ellipse">
            <a:avLst/>
          </a:prstGeom>
          <a:blipFill>
            <a:blip r:embed="rId3"/>
            <a:stretch/>
          </a:blipFill>
          <a:ln>
            <a:noFill/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Ellipse 17"/>
          <p:cNvSpPr/>
          <p:nvPr/>
        </p:nvSpPr>
        <p:spPr bwMode="auto">
          <a:xfrm>
            <a:off x="4800600" y="2167587"/>
            <a:ext cx="2514600" cy="2497172"/>
          </a:xfrm>
          <a:prstGeom prst="ellipse">
            <a:avLst/>
          </a:prstGeom>
          <a:blipFill>
            <a:blip r:embed="rId4"/>
            <a:stretch/>
          </a:blipFill>
          <a:ln>
            <a:noFill/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4" name="Ellipse 3"/>
          <p:cNvSpPr/>
          <p:nvPr/>
        </p:nvSpPr>
        <p:spPr bwMode="auto">
          <a:xfrm>
            <a:off x="2972428" y="2167587"/>
            <a:ext cx="2514600" cy="2464056"/>
          </a:xfrm>
          <a:prstGeom prst="ellipse">
            <a:avLst/>
          </a:prstGeom>
          <a:blipFill>
            <a:blip r:embed="rId5"/>
            <a:stretch/>
          </a:blipFill>
          <a:ln>
            <a:noFill/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" name="ZoneTexte 20"/>
          <p:cNvSpPr txBox="1"/>
          <p:nvPr/>
        </p:nvSpPr>
        <p:spPr bwMode="auto">
          <a:xfrm>
            <a:off x="3767183" y="1487301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pc="-5">
                <a:solidFill>
                  <a:srgbClr val="0070C0"/>
                </a:solidFill>
                <a:latin typeface="Arial"/>
                <a:cs typeface="Arial"/>
              </a:rPr>
              <a:t>Deux axes principaux</a:t>
            </a:r>
            <a:endParaRPr lang="fr-FR"/>
          </a:p>
        </p:txBody>
      </p:sp>
      <p:sp>
        <p:nvSpPr>
          <p:cNvPr id="22" name="ZoneTexte 21"/>
          <p:cNvSpPr txBox="1"/>
          <p:nvPr/>
        </p:nvSpPr>
        <p:spPr bwMode="auto">
          <a:xfrm>
            <a:off x="1147636" y="5310178"/>
            <a:ext cx="230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pc="-5">
                <a:solidFill>
                  <a:srgbClr val="0070C0"/>
                </a:solidFill>
                <a:latin typeface="Arial"/>
                <a:cs typeface="Arial"/>
              </a:rPr>
              <a:t>Un axe émergeant…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457200" y="1524000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2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tx1"/>
                </a:solidFill>
              </a:rPr>
              <a:t>Sécurité routière et Cognition</a:t>
            </a:r>
            <a:endParaRPr/>
          </a:p>
        </p:txBody>
      </p:sp>
      <p:sp>
        <p:nvSpPr>
          <p:cNvPr id="4" name="Ellipse 3"/>
          <p:cNvSpPr/>
          <p:nvPr/>
        </p:nvSpPr>
        <p:spPr bwMode="auto">
          <a:xfrm>
            <a:off x="2972428" y="2167587"/>
            <a:ext cx="2514600" cy="2464056"/>
          </a:xfrm>
          <a:prstGeom prst="ellipse">
            <a:avLst/>
          </a:prstGeom>
          <a:blipFill>
            <a:blip r:embed="rId3"/>
            <a:stretch/>
          </a:blipFill>
          <a:ln>
            <a:noFill/>
          </a:ln>
        </p:spPr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Rectangle : coins arrondis 5"/>
          <p:cNvSpPr/>
          <p:nvPr/>
        </p:nvSpPr>
        <p:spPr bwMode="auto">
          <a:xfrm rot="5400000">
            <a:off x="6137834" y="1634566"/>
            <a:ext cx="4107334" cy="3581401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 bwMode="auto">
          <a:xfrm>
            <a:off x="6629400" y="1676400"/>
            <a:ext cx="2906794" cy="317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1" i="0" u="none" strike="noStrike" cap="small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Enjeux</a:t>
            </a:r>
            <a:endParaRPr sz="20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20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cs typeface="Arial"/>
              </a:rPr>
              <a:t>Prévenir les accidents et s’emparer des questions actuelles de sécurité routière dans le contexte de l’automatisation et les nouvelles mobilités en milieu urbain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Rectangle : coins arrondis 25"/>
          <p:cNvSpPr/>
          <p:nvPr/>
        </p:nvSpPr>
        <p:spPr bwMode="auto">
          <a:xfrm>
            <a:off x="361455" y="2416517"/>
            <a:ext cx="3021271" cy="261268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24" name="Rectangle : coins arrondis 23"/>
          <p:cNvSpPr/>
          <p:nvPr/>
        </p:nvSpPr>
        <p:spPr bwMode="auto">
          <a:xfrm>
            <a:off x="3755279" y="859056"/>
            <a:ext cx="8242252" cy="569414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445152069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1168302214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>
                  <a:lumMod val="60000"/>
                  <a:lumOff val="40000"/>
                </a:srgbClr>
              </a:solidFill>
              <a:latin typeface="Tahoma"/>
              <a:cs typeface="Arial"/>
            </a:endParaRPr>
          </a:p>
        </p:txBody>
      </p:sp>
      <p:sp>
        <p:nvSpPr>
          <p:cNvPr id="462736042" name="Flèche : droite 18"/>
          <p:cNvSpPr/>
          <p:nvPr/>
        </p:nvSpPr>
        <p:spPr bwMode="auto">
          <a:xfrm>
            <a:off x="4178737" y="5798927"/>
            <a:ext cx="4660463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Interactions avec les autres usagers </a:t>
            </a:r>
            <a:endParaRPr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1458990391" name="ZoneTexte 21"/>
          <p:cNvSpPr txBox="1"/>
          <p:nvPr/>
        </p:nvSpPr>
        <p:spPr bwMode="auto">
          <a:xfrm>
            <a:off x="646006" y="2890519"/>
            <a:ext cx="2668055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Identifier les besoins en termes de sécurité et d’acceptabilité de l’automatisation de la conduite</a:t>
            </a:r>
            <a:endParaRPr sz="20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ea typeface="Tahoma"/>
              <a:cs typeface="Tahom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6196957" y="1134038"/>
            <a:ext cx="5428021" cy="1282479"/>
          </a:xfrm>
          <a:prstGeom prst="rect">
            <a:avLst/>
          </a:prstGeom>
          <a:noFill/>
        </p:spPr>
      </p:pic>
      <p:grpSp>
        <p:nvGrpSpPr>
          <p:cNvPr id="16" name="Groupe 15"/>
          <p:cNvGrpSpPr/>
          <p:nvPr/>
        </p:nvGrpSpPr>
        <p:grpSpPr bwMode="auto">
          <a:xfrm>
            <a:off x="8077200" y="2669769"/>
            <a:ext cx="1854548" cy="1045841"/>
            <a:chOff x="0" y="0"/>
            <a:chExt cx="2775925" cy="1482180"/>
          </a:xfrm>
        </p:grpSpPr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 flipH="1">
              <a:off x="972355" y="0"/>
              <a:ext cx="831215" cy="1475740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1944710" y="6439"/>
              <a:ext cx="831215" cy="1475740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>
              <a:off x="0" y="0"/>
              <a:ext cx="831215" cy="1475740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</p:spPr>
        </p:pic>
      </p:grpSp>
      <p:pic>
        <p:nvPicPr>
          <p:cNvPr id="20" name="Image 19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098585" y="4491083"/>
            <a:ext cx="2483963" cy="980575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6828763" y="4360714"/>
            <a:ext cx="3102985" cy="1271483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 bwMode="auto">
          <a:xfrm>
            <a:off x="3962506" y="1517962"/>
            <a:ext cx="200888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Reprise en main</a:t>
            </a:r>
            <a:endParaRPr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22" name="ZoneTexte 21"/>
          <p:cNvSpPr txBox="1"/>
          <p:nvPr/>
        </p:nvSpPr>
        <p:spPr bwMode="auto">
          <a:xfrm>
            <a:off x="3962506" y="2957314"/>
            <a:ext cx="36734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Gestion des activités à bord</a:t>
            </a:r>
            <a:endParaRPr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23" name="ZoneTexte 22"/>
          <p:cNvSpPr txBox="1"/>
          <p:nvPr/>
        </p:nvSpPr>
        <p:spPr bwMode="auto">
          <a:xfrm>
            <a:off x="3962506" y="3990009"/>
            <a:ext cx="67148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Acceptabilité Véhicule autonome léger, Navette, Bus</a:t>
            </a:r>
            <a:endParaRPr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0139759" y="3896210"/>
            <a:ext cx="1578954" cy="226598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 bwMode="auto">
          <a:xfrm>
            <a:off x="457200" y="617090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2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tx1"/>
                </a:solidFill>
              </a:rPr>
              <a:t>Sécurité routière et Cognition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Rectangle : coins arrondis 14"/>
          <p:cNvSpPr/>
          <p:nvPr/>
        </p:nvSpPr>
        <p:spPr bwMode="auto">
          <a:xfrm>
            <a:off x="470563" y="2519951"/>
            <a:ext cx="3021271" cy="260653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19" name="Rectangle : coins arrondis 18"/>
          <p:cNvSpPr/>
          <p:nvPr/>
        </p:nvSpPr>
        <p:spPr bwMode="auto">
          <a:xfrm>
            <a:off x="3641723" y="533402"/>
            <a:ext cx="7293721" cy="6203829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445152069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335421451" name="Rectangle 10"/>
          <p:cNvSpPr/>
          <p:nvPr/>
        </p:nvSpPr>
        <p:spPr bwMode="auto">
          <a:xfrm>
            <a:off x="838200" y="2946047"/>
            <a:ext cx="2098962" cy="1411908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Calibri"/>
              <a:cs typeface="Calibri"/>
            </a:endParaRPr>
          </a:p>
        </p:txBody>
      </p:sp>
      <p:sp>
        <p:nvSpPr>
          <p:cNvPr id="1168302214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>
                  <a:lumMod val="60000"/>
                  <a:lumOff val="40000"/>
                </a:srgbClr>
              </a:solidFill>
              <a:latin typeface="Tahoma"/>
              <a:cs typeface="Arial"/>
            </a:endParaRPr>
          </a:p>
        </p:txBody>
      </p:sp>
      <p:sp>
        <p:nvSpPr>
          <p:cNvPr id="1746125248" name="Flèche : droite 17"/>
          <p:cNvSpPr/>
          <p:nvPr/>
        </p:nvSpPr>
        <p:spPr bwMode="auto">
          <a:xfrm>
            <a:off x="1981199" y="5791199"/>
            <a:ext cx="156606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>
                  <a:lumMod val="60000"/>
                  <a:lumOff val="40000"/>
                </a:srgbClr>
              </a:solidFill>
              <a:latin typeface="Tahoma"/>
              <a:cs typeface="Arial"/>
            </a:endParaRPr>
          </a:p>
        </p:txBody>
      </p:sp>
      <p:sp>
        <p:nvSpPr>
          <p:cNvPr id="462736042" name="Flèche : droite 18"/>
          <p:cNvSpPr/>
          <p:nvPr/>
        </p:nvSpPr>
        <p:spPr bwMode="auto">
          <a:xfrm>
            <a:off x="4267199" y="5791199"/>
            <a:ext cx="152399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526856119" name="ZoneTexte 20"/>
          <p:cNvSpPr txBox="1"/>
          <p:nvPr/>
        </p:nvSpPr>
        <p:spPr bwMode="auto">
          <a:xfrm>
            <a:off x="634939" y="3055199"/>
            <a:ext cx="2892669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fr-FR" sz="2000">
                <a:solidFill>
                  <a:srgbClr val="2F2A85"/>
                </a:solidFill>
                <a:latin typeface="Tahoma"/>
                <a:ea typeface="Tahoma"/>
                <a:cs typeface="Tahoma"/>
              </a:rPr>
              <a:t>Modéliser l’activité, superviser le conducteur et simuler les Interactions Homme-Machine </a:t>
            </a:r>
            <a:endParaRPr sz="2000">
              <a:solidFill>
                <a:srgbClr val="2F2A85"/>
              </a:solidFill>
              <a:latin typeface="Tahoma"/>
              <a:ea typeface="Tahoma"/>
              <a:cs typeface="Tahoma"/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303118" y="5126485"/>
            <a:ext cx="2805343" cy="1329428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267199" y="2365887"/>
            <a:ext cx="5928654" cy="258307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 bwMode="auto">
          <a:xfrm>
            <a:off x="4271117" y="802532"/>
            <a:ext cx="6120119" cy="1585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Cognitive Simulation Model of the </a:t>
            </a:r>
            <a:r>
              <a:rPr lang="fr-FR" sz="2000" b="1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DRIVEr</a:t>
            </a:r>
            <a:endParaRPr sz="1800" b="1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20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ea typeface="Tahoma"/>
              <a:cs typeface="Tahoma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0" i="0" u="none" strike="noStrike" cap="none" spc="0">
                <a:ln>
                  <a:noFill/>
                </a:ln>
                <a:solidFill>
                  <a:srgbClr val="2F2A85"/>
                </a:solidFill>
                <a:latin typeface="Tahoma"/>
                <a:ea typeface="Tahoma"/>
                <a:cs typeface="Tahoma"/>
              </a:rPr>
              <a:t>Plateforme de Conception Virtuelle Centrée sur l’Humain</a:t>
            </a:r>
            <a:endParaRPr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50216" y="564462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2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tx1"/>
                </a:solidFill>
              </a:rPr>
              <a:t>Sécurité routière et Cognition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Rectangle : coins arrondis 15"/>
          <p:cNvSpPr/>
          <p:nvPr/>
        </p:nvSpPr>
        <p:spPr bwMode="auto">
          <a:xfrm>
            <a:off x="361455" y="2578099"/>
            <a:ext cx="3021271" cy="2222501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800" b="0" i="0" u="none" strike="noStrike" cap="none" spc="0">
              <a:ln>
                <a:noFill/>
              </a:ln>
              <a:solidFill>
                <a:srgbClr val="2F2A85"/>
              </a:solidFill>
              <a:latin typeface="Tahoma"/>
              <a:cs typeface="Arial"/>
            </a:endParaRPr>
          </a:p>
        </p:txBody>
      </p:sp>
      <p:sp>
        <p:nvSpPr>
          <p:cNvPr id="21" name="Rectangle : coins arrondis 20"/>
          <p:cNvSpPr/>
          <p:nvPr/>
        </p:nvSpPr>
        <p:spPr bwMode="auto">
          <a:xfrm>
            <a:off x="3755279" y="859056"/>
            <a:ext cx="7293721" cy="5694143"/>
          </a:xfrm>
          <a:prstGeom prst="roundRect">
            <a:avLst>
              <a:gd name="adj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fr-FR"/>
          </a:p>
          <a:p>
            <a:pPr>
              <a:defRPr/>
            </a:pPr>
            <a:endParaRPr lang="fr-FR"/>
          </a:p>
        </p:txBody>
      </p:sp>
      <p:sp>
        <p:nvSpPr>
          <p:cNvPr id="445152069" name="Rectangle 8"/>
          <p:cNvSpPr>
            <a:spLocks noChangeArrowheads="1"/>
          </p:cNvSpPr>
          <p:nvPr/>
        </p:nvSpPr>
        <p:spPr bwMode="auto">
          <a:xfrm>
            <a:off x="974724" y="2578099"/>
            <a:ext cx="12192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>
              <a:defRPr/>
            </a:pPr>
            <a:endParaRPr lang="fr-FR"/>
          </a:p>
        </p:txBody>
      </p:sp>
      <p:sp>
        <p:nvSpPr>
          <p:cNvPr id="335421451" name="Rectangle 10"/>
          <p:cNvSpPr/>
          <p:nvPr/>
        </p:nvSpPr>
        <p:spPr bwMode="auto">
          <a:xfrm>
            <a:off x="451149" y="2886730"/>
            <a:ext cx="2372811" cy="1638793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latin typeface="Calibri"/>
              <a:cs typeface="Calibri"/>
            </a:endParaRPr>
          </a:p>
        </p:txBody>
      </p:sp>
      <p:sp>
        <p:nvSpPr>
          <p:cNvPr id="1655699165" name="ZoneTexte 11"/>
          <p:cNvSpPr txBox="1"/>
          <p:nvPr/>
        </p:nvSpPr>
        <p:spPr bwMode="auto">
          <a:xfrm>
            <a:off x="454345" y="3137066"/>
            <a:ext cx="289266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fr-FR" sz="2000">
                <a:solidFill>
                  <a:srgbClr val="2F2A85"/>
                </a:solidFill>
                <a:latin typeface="Tahoma"/>
                <a:ea typeface="Tahoma"/>
                <a:cs typeface="Tahoma"/>
              </a:rPr>
              <a:t>Aider à la conception et l’évaluation des véhicules de demain</a:t>
            </a:r>
            <a:endParaRPr/>
          </a:p>
        </p:txBody>
      </p:sp>
      <p:sp>
        <p:nvSpPr>
          <p:cNvPr id="1168302214" name="Flèche : droite 16"/>
          <p:cNvSpPr/>
          <p:nvPr/>
        </p:nvSpPr>
        <p:spPr bwMode="auto">
          <a:xfrm>
            <a:off x="1752598" y="5867398"/>
            <a:ext cx="1371600" cy="23116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46125248" name="Flèche : droite 17"/>
          <p:cNvSpPr/>
          <p:nvPr/>
        </p:nvSpPr>
        <p:spPr bwMode="auto">
          <a:xfrm>
            <a:off x="1981199" y="5791199"/>
            <a:ext cx="156606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2736042" name="Flèche : droite 18"/>
          <p:cNvSpPr/>
          <p:nvPr/>
        </p:nvSpPr>
        <p:spPr bwMode="auto">
          <a:xfrm>
            <a:off x="4267199" y="5791199"/>
            <a:ext cx="1523999" cy="5333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943600" y="4534391"/>
            <a:ext cx="4826293" cy="1470799"/>
          </a:xfrm>
          <a:prstGeom prst="rect">
            <a:avLst/>
          </a:prstGeom>
        </p:spPr>
      </p:pic>
      <p:pic>
        <p:nvPicPr>
          <p:cNvPr id="19" name="Google Shape;586;p49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6934200" y="2138568"/>
            <a:ext cx="3570514" cy="2141333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ZoneTexte 19"/>
          <p:cNvSpPr txBox="1"/>
          <p:nvPr/>
        </p:nvSpPr>
        <p:spPr bwMode="auto">
          <a:xfrm>
            <a:off x="3973139" y="1341202"/>
            <a:ext cx="6858000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>
                <a:latin typeface="Tahoma"/>
                <a:ea typeface="Tahoma"/>
                <a:cs typeface="Tahoma"/>
              </a:rPr>
              <a:t>Monitoring avancé de l’état du conducteur</a:t>
            </a:r>
            <a:endParaRPr/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r>
              <a:rPr lang="fr-FR" sz="2000">
                <a:latin typeface="Calibri"/>
                <a:cs typeface="Calibri"/>
              </a:rPr>
              <a:t> 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r>
              <a:rPr lang="fr-FR" sz="2000">
                <a:latin typeface="Tahoma"/>
                <a:ea typeface="Tahoma"/>
                <a:cs typeface="Tahoma"/>
              </a:rPr>
              <a:t>Remédiations</a:t>
            </a:r>
            <a:endParaRPr/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endParaRPr lang="fr-FR" sz="2000">
              <a:latin typeface="Calibri"/>
              <a:cs typeface="Calibri"/>
            </a:endParaRPr>
          </a:p>
          <a:p>
            <a:pPr>
              <a:defRPr/>
            </a:pPr>
            <a:r>
              <a:rPr lang="fr-FR" sz="2000">
                <a:latin typeface="Tahoma"/>
                <a:ea typeface="Tahoma"/>
                <a:cs typeface="Tahoma"/>
              </a:rPr>
              <a:t>IHM innovantes</a:t>
            </a:r>
            <a:endParaRPr/>
          </a:p>
          <a:p>
            <a:pPr>
              <a:defRPr/>
            </a:pPr>
            <a:endParaRPr lang="fr-FR" sz="1800">
              <a:latin typeface="Calibri"/>
              <a:cs typeface="Calibri"/>
            </a:endParaRPr>
          </a:p>
          <a:p>
            <a:pPr>
              <a:defRPr/>
            </a:pPr>
            <a:endParaRPr lang="fr-FR" sz="1800">
              <a:latin typeface="Calibri"/>
              <a:cs typeface="Calibri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50513" y="736265"/>
            <a:ext cx="2414016" cy="775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2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b="1">
                <a:solidFill>
                  <a:schemeClr val="tx1"/>
                </a:solidFill>
              </a:rPr>
              <a:t>Sécurité routière et Cognition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Université Gustave Eiffel">
      <a:dk1>
        <a:srgbClr val="2F2A85"/>
      </a:dk1>
      <a:lt1>
        <a:sysClr val="window" lastClr="FFFFFF"/>
      </a:lt1>
      <a:dk2>
        <a:srgbClr val="0F273B"/>
      </a:dk2>
      <a:lt2>
        <a:srgbClr val="FFFFFF"/>
      </a:lt2>
      <a:accent1>
        <a:srgbClr val="1EAFD0"/>
      </a:accent1>
      <a:accent2>
        <a:srgbClr val="D2213C"/>
      </a:accent2>
      <a:accent3>
        <a:srgbClr val="E83583"/>
      </a:accent3>
      <a:accent4>
        <a:srgbClr val="00936E"/>
      </a:accent4>
      <a:accent5>
        <a:srgbClr val="FBBA00"/>
      </a:accent5>
      <a:accent6>
        <a:srgbClr val="8B2F97"/>
      </a:accent6>
      <a:hlink>
        <a:srgbClr val="FFFFFF"/>
      </a:hlink>
      <a:folHlink>
        <a:srgbClr val="2F2A85"/>
      </a:folHlink>
    </a:clrScheme>
    <a:fontScheme name="Personnalisé 1">
      <a:majorFont>
        <a:latin typeface="Tahoma"/>
        <a:ea typeface="Arial"/>
        <a:cs typeface="Arial"/>
      </a:majorFont>
      <a:minorFont>
        <a:latin typeface="Tahoma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FFFFFF"/>
        </a:solidFill>
      </a:spPr>
      <a:bodyPr/>
      <a:lstStyle/>
    </a:spDef>
  </a:objectDefaults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Override1.xml><?xml version="1.0" encoding="utf-8"?>
<a:themeOverride xmlns:a="http://schemas.openxmlformats.org/drawingml/2006/main" xmlns:r="http://schemas.openxmlformats.org/officeDocument/2006/relationships" xmlns:p="http://schemas.openxmlformats.org/presentation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Arial"/>
      <a:cs typeface="Arial"/>
    </a:majorFont>
    <a:minorFont>
      <a:latin typeface="Calibri"/>
      <a:ea typeface="Arial"/>
      <a:cs typeface="Arial"/>
    </a:minorFont>
  </a:fontScheme>
  <a:fmtScheme name="Office">
    <a:fillStyleLst>
      <a:solidFill>
        <a:schemeClr val="phClr"/>
      </a:solidFill>
      <a:gradFill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 xmlns:r="http://schemas.openxmlformats.org/officeDocument/2006/relationships" xmlns:p="http://schemas.openxmlformats.org/presentation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Arial"/>
      <a:cs typeface="Arial"/>
    </a:majorFont>
    <a:minorFont>
      <a:latin typeface="Calibri"/>
      <a:ea typeface="Arial"/>
      <a:cs typeface="Arial"/>
    </a:minorFont>
  </a:fontScheme>
  <a:fmtScheme name="Office">
    <a:fillStyleLst>
      <a:solidFill>
        <a:schemeClr val="phClr"/>
      </a:solidFill>
      <a:gradFill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ONLYOFFICE/8.1.3.4</Application>
  <DocSecurity>0</DocSecurity>
  <PresentationFormat>Grand écran</PresentationFormat>
  <Paragraphs>0</Paragraphs>
  <Slides>25</Slides>
  <Notes>25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 powerpoint</dc:title>
  <dc:subject/>
  <dc:creator>Mathilde Caer</dc:creator>
  <cp:keywords/>
  <dc:description/>
  <dc:identifier/>
  <dc:language/>
  <cp:lastModifiedBy>Myriam Evennou</cp:lastModifiedBy>
  <cp:revision>793</cp:revision>
  <dcterms:created xsi:type="dcterms:W3CDTF">2019-12-10T09:51:24Z</dcterms:created>
  <dcterms:modified xsi:type="dcterms:W3CDTF">2025-04-03T05:14:56Z</dcterms:modified>
  <cp:category/>
  <cp:contentStatus/>
  <cp:version/>
</cp:coreProperties>
</file>