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0" r:id="rId1"/>
  </p:sldMasterIdLst>
  <p:notesMasterIdLst>
    <p:notesMasterId r:id="rId28"/>
  </p:notesMasterIdLst>
  <p:handoutMasterIdLst>
    <p:handoutMasterId r:id="rId29"/>
  </p:handoutMasterIdLst>
  <p:sldIdLst>
    <p:sldId id="268" r:id="rId2"/>
    <p:sldId id="328" r:id="rId3"/>
    <p:sldId id="340" r:id="rId4"/>
    <p:sldId id="341" r:id="rId5"/>
    <p:sldId id="343" r:id="rId6"/>
    <p:sldId id="344" r:id="rId7"/>
    <p:sldId id="345" r:id="rId8"/>
    <p:sldId id="346" r:id="rId9"/>
    <p:sldId id="347" r:id="rId10"/>
    <p:sldId id="348" r:id="rId11"/>
    <p:sldId id="349" r:id="rId12"/>
    <p:sldId id="350" r:id="rId13"/>
    <p:sldId id="351" r:id="rId14"/>
    <p:sldId id="352" r:id="rId15"/>
    <p:sldId id="353" r:id="rId16"/>
    <p:sldId id="365" r:id="rId17"/>
    <p:sldId id="355" r:id="rId18"/>
    <p:sldId id="356" r:id="rId19"/>
    <p:sldId id="357" r:id="rId20"/>
    <p:sldId id="359" r:id="rId21"/>
    <p:sldId id="363" r:id="rId22"/>
    <p:sldId id="362" r:id="rId23"/>
    <p:sldId id="361" r:id="rId24"/>
    <p:sldId id="360" r:id="rId25"/>
    <p:sldId id="358" r:id="rId26"/>
    <p:sldId id="364" r:id="rId27"/>
  </p:sldIdLst>
  <p:sldSz cx="12192000" cy="6858000"/>
  <p:notesSz cx="6669088" cy="987266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uverture" id="{459E2E5D-FCF9-45B0-825F-3F0E3D5542CE}">
          <p14:sldIdLst>
            <p14:sldId id="268"/>
          </p14:sldIdLst>
        </p14:section>
        <p14:section name="Slides génériques" id="{AF974EF0-0F4D-465A-BF26-A8C9F9292B5D}">
          <p14:sldIdLst>
            <p14:sldId id="328"/>
            <p14:sldId id="340"/>
            <p14:sldId id="341"/>
            <p14:sldId id="343"/>
            <p14:sldId id="344"/>
            <p14:sldId id="345"/>
            <p14:sldId id="346"/>
            <p14:sldId id="347"/>
            <p14:sldId id="348"/>
            <p14:sldId id="349"/>
            <p14:sldId id="350"/>
            <p14:sldId id="351"/>
            <p14:sldId id="352"/>
            <p14:sldId id="353"/>
            <p14:sldId id="365"/>
            <p14:sldId id="355"/>
            <p14:sldId id="356"/>
            <p14:sldId id="357"/>
            <p14:sldId id="359"/>
            <p14:sldId id="363"/>
            <p14:sldId id="362"/>
            <p14:sldId id="361"/>
            <p14:sldId id="360"/>
            <p14:sldId id="358"/>
            <p14:sldId id="36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3719">
          <p15:clr>
            <a:srgbClr val="A4A3A4"/>
          </p15:clr>
        </p15:guide>
        <p15:guide id="4" pos="737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0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OVOTNY LAURYN (CPAM GIRONDE)" initials="NL(G" lastIdx="3" clrIdx="0">
    <p:extLst/>
  </p:cmAuthor>
  <p:cmAuthor id="2" name="BENETEAU OCEANE (CPAM GIRONDE)" initials="BO(G" lastIdx="2" clrIdx="1">
    <p:extLst>
      <p:ext uri="{19B8F6BF-5375-455C-9EA6-DF929625EA0E}">
        <p15:presenceInfo xmlns:p15="http://schemas.microsoft.com/office/powerpoint/2012/main" userId="S-1-5-21-221657151-1568348028-1356926495-1231587" providerId="AD"/>
      </p:ext>
    </p:extLst>
  </p:cmAuthor>
  <p:cmAuthor id="3" name="DENOPCES ARNAUD (CPAM GIRONDE)" initials="DA(G" lastIdx="5" clrIdx="2">
    <p:extLst>
      <p:ext uri="{19B8F6BF-5375-455C-9EA6-DF929625EA0E}">
        <p15:presenceInfo xmlns:p15="http://schemas.microsoft.com/office/powerpoint/2012/main" userId="S-1-5-21-221657151-1568348028-1356926495-7728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B2A1"/>
    <a:srgbClr val="BAC7AB"/>
    <a:srgbClr val="50C8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Style moyen 3 - Accentuation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419" autoAdjust="0"/>
    <p:restoredTop sz="96462" autoAdjust="0"/>
  </p:normalViewPr>
  <p:slideViewPr>
    <p:cSldViewPr snapToGrid="0" showGuides="1">
      <p:cViewPr varScale="1">
        <p:scale>
          <a:sx n="57" d="100"/>
          <a:sy n="57" d="100"/>
        </p:scale>
        <p:origin x="102" y="1242"/>
      </p:cViewPr>
      <p:guideLst>
        <p:guide orient="horz" pos="2160"/>
        <p:guide pos="3840"/>
        <p:guide orient="horz" pos="3719"/>
        <p:guide pos="7370"/>
      </p:guideLst>
    </p:cSldViewPr>
  </p:slideViewPr>
  <p:outlineViewPr>
    <p:cViewPr>
      <p:scale>
        <a:sx n="33" d="100"/>
        <a:sy n="33" d="100"/>
      </p:scale>
      <p:origin x="0" y="-1848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-2838" y="-84"/>
      </p:cViewPr>
      <p:guideLst>
        <p:guide orient="horz" pos="3110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commentAuthors" Target="commentAuthor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BCC9FEC9-2CDD-134F-840A-8F57484A297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C13CF4C-D8D8-324F-AFA7-772950C2248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AB692F-B762-CF4B-A8A8-22AAB26BA03B}" type="datetimeFigureOut">
              <a:rPr lang="fr-FR" smtClean="0"/>
              <a:t>20/01/2026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C31A6AC-A6A7-3248-B6E6-95946088A41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802CA66-22E3-C34E-89C6-B4B2A67C398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777607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F41BAA-598B-594C-8490-B89944D016A3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936204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73A9EE-EAD2-0C48-AEF4-C2D4DC6DFEA0}" type="datetimeFigureOut">
              <a:rPr lang="fr-FR" smtClean="0"/>
              <a:t>20/01/2026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73063" y="1233488"/>
            <a:ext cx="5922962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66909" y="4751219"/>
            <a:ext cx="5335270" cy="38873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777607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73AB8B-6D17-C244-B144-C2D3D1B3AB3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13593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73AB8B-6D17-C244-B144-C2D3D1B3AB3D}" type="slidenum">
              <a:rPr lang="fr-FR" smtClean="0"/>
              <a:t>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671342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302105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159337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406564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872888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40204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147471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916947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1568432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706794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20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938695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56801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21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5018693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22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5407079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23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04593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24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4562570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25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3541156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26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390617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006382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396178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295690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143896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040942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647893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7550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1 CNAM Couverture avec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507201" y="2188868"/>
            <a:ext cx="11178000" cy="41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Cliquez sur l'icône pour ajouter une image</a:t>
            </a:r>
          </a:p>
        </p:txBody>
      </p:sp>
      <p:pic>
        <p:nvPicPr>
          <p:cNvPr id="6" name="Image 5" descr="Une image contenant alimentation&#10;&#10;Description générée automatiquement" title="Sécurité sociale - l'Assurance Maladie : Agir ensemble, protéger chacun ">
            <a:extLst>
              <a:ext uri="{FF2B5EF4-FFF2-40B4-BE49-F238E27FC236}">
                <a16:creationId xmlns:a16="http://schemas.microsoft.com/office/drawing/2014/main" id="{6C1F8D08-6EB0-422B-93A1-7AFDDC66FEB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79" t="13944" r="62" b="12486"/>
          <a:stretch/>
        </p:blipFill>
        <p:spPr>
          <a:xfrm>
            <a:off x="536575" y="279400"/>
            <a:ext cx="4705350" cy="1689100"/>
          </a:xfrm>
          <a:prstGeom prst="rect">
            <a:avLst/>
          </a:prstGeom>
        </p:spPr>
      </p:pic>
      <p:sp>
        <p:nvSpPr>
          <p:cNvPr id="22" name="Titre 1">
            <a:extLst>
              <a:ext uri="{FF2B5EF4-FFF2-40B4-BE49-F238E27FC236}">
                <a16:creationId xmlns:a16="http://schemas.microsoft.com/office/drawing/2014/main" id="{08C5C4EE-51F7-9940-9606-76F8D4D73B8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1" y="2188868"/>
            <a:ext cx="11193074" cy="4157999"/>
          </a:xfrm>
          <a:prstGeom prst="rect">
            <a:avLst/>
          </a:prstGeom>
          <a:noFill/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12" name="Espace réservé de la date 11">
            <a:extLst>
              <a:ext uri="{FF2B5EF4-FFF2-40B4-BE49-F238E27FC236}">
                <a16:creationId xmlns:a16="http://schemas.microsoft.com/office/drawing/2014/main" id="{03F3D622-9637-41B2-A77E-476826BB4A98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899487" y="6372000"/>
            <a:ext cx="1800000" cy="288000"/>
          </a:xfrm>
        </p:spPr>
        <p:txBody>
          <a:bodyPr/>
          <a:lstStyle/>
          <a:p>
            <a:fld id="{7A90C9BA-8212-E643-99E2-71E2B6F6098A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7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36518" y="5031320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389120" y="5943568"/>
            <a:ext cx="7276241" cy="386894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9409857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accent2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83558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accent4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08366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540802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25750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418600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565706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4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639778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  <a:endParaRPr lang="fr-FR" dirty="0"/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049737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606047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73011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2 CNAM Couverture fond couleur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alimentation&#10;&#10;Description générée automatiquement" title="Sécurité sociale - l'Assurance Maladie : Agir ensemble, protéger chacun">
            <a:extLst>
              <a:ext uri="{FF2B5EF4-FFF2-40B4-BE49-F238E27FC236}">
                <a16:creationId xmlns:a16="http://schemas.microsoft.com/office/drawing/2014/main" id="{62AF9597-0C86-4349-A32D-827983D78E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79" t="13944" r="62" b="12486"/>
          <a:stretch/>
        </p:blipFill>
        <p:spPr>
          <a:xfrm>
            <a:off x="536575" y="279400"/>
            <a:ext cx="4705350" cy="1689100"/>
          </a:xfrm>
          <a:prstGeom prst="rect">
            <a:avLst/>
          </a:prstGeom>
        </p:spPr>
      </p:pic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437375" y="2188868"/>
            <a:ext cx="5247825" cy="41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Cliquez sur l'icône pour ajouter une image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5930575" cy="4157999"/>
          </a:xfrm>
          <a:prstGeom prst="rect">
            <a:avLst/>
          </a:prstGeom>
          <a:solidFill>
            <a:schemeClr val="tx1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B17E3FC-C8AD-432C-B477-A8A2BEAFFBF7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B8C3EE7F-F74B-C644-8F10-503D241C2E0D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6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9" y="4989120"/>
            <a:ext cx="5724394" cy="75247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951828" y="5987313"/>
            <a:ext cx="6748047" cy="329080"/>
          </a:xfrm>
          <a:prstGeom prst="rect">
            <a:avLst/>
          </a:prstGeom>
        </p:spPr>
        <p:txBody>
          <a:bodyPr>
            <a:noAutofit/>
          </a:bodyPr>
          <a:lstStyle>
            <a:lvl1pPr algn="r">
              <a:lnSpc>
                <a:spcPct val="100000"/>
              </a:lnSpc>
              <a:spcAft>
                <a:spcPts val="0"/>
              </a:spcAft>
              <a:defRPr sz="1800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476995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726316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4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611038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CF3B943-80A1-4E09-AFBA-4C7EDC0AD2B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29952451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B4DC679-F54F-4846-9912-E80DB1F86B4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39283038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8C1329A-664A-4E28-B644-3636A328F32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23845249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D3E7924-C220-48DB-B1CD-419E6988750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13879823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5207AD3-6204-4D1E-AD96-6CDC41E3A4E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111339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64C7CDFE-DF95-4CA3-98A5-7BD20AEBF1A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4532283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30FA6ADF-24F5-4136-844C-F6784D4250A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754329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6ADE6774-34F3-49AC-A02F-D0366059DC4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24740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3 CNAM Couverture fond coule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alimentation&#10;&#10;Description générée automatiquement" title="Sécurité sociale - l'Assurance Maladie : Agir ensemble, protéger chacun">
            <a:extLst>
              <a:ext uri="{FF2B5EF4-FFF2-40B4-BE49-F238E27FC236}">
                <a16:creationId xmlns:a16="http://schemas.microsoft.com/office/drawing/2014/main" id="{5FCC7EBB-3471-4590-8C18-BE9203E2E6C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79" t="13944" r="62" b="12486"/>
          <a:stretch/>
        </p:blipFill>
        <p:spPr>
          <a:xfrm>
            <a:off x="536575" y="279400"/>
            <a:ext cx="4705350" cy="1689100"/>
          </a:xfrm>
          <a:prstGeom prst="rect">
            <a:avLst/>
          </a:prstGeom>
        </p:spPr>
      </p:pic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11178400" cy="4157999"/>
          </a:xfrm>
          <a:prstGeom prst="rect">
            <a:avLst/>
          </a:prstGeom>
          <a:solidFill>
            <a:schemeClr val="tx1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2507B6F-FE6B-4F61-B061-42BC8C5E7C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283CFBEF-98C3-6C4D-AECE-A89E43EA2455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8" y="4834372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9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67422" y="5971703"/>
            <a:ext cx="6797939" cy="316555"/>
          </a:xfrm>
          <a:prstGeom prst="rect">
            <a:avLst/>
          </a:prstGeo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188993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D662AE38-9407-4D2E-9CC9-7BB7DE45925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687679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4C16A07E-A0DC-4D23-A540-5B576EF46D1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98661" y="2087563"/>
            <a:ext cx="5220000" cy="3816350"/>
          </a:xfrm>
        </p:spPr>
        <p:txBody>
          <a:bodyPr/>
          <a:lstStyle>
            <a:lvl4pPr>
              <a:defRPr/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</a:t>
            </a:r>
            <a:r>
              <a:rPr lang="fr-FR" dirty="0" smtClean="0"/>
              <a:t>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44003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295840392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25369632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166969923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370360999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1922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332772294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761F1608-1EEB-E647-B6C1-A92DFDEACC8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12396C78-3A19-AA4A-BA82-771000D34AB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3" name="Espace réservé du texte 8">
            <a:extLst>
              <a:ext uri="{FF2B5EF4-FFF2-40B4-BE49-F238E27FC236}">
                <a16:creationId xmlns:a16="http://schemas.microsoft.com/office/drawing/2014/main" id="{EC2BF74E-545A-A440-902F-FA50E56110E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422908762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F2F5452A-EA35-364C-871A-EF7CC620C4B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826E2E5D-419D-F744-910A-52FB82C616E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822EADD7-9147-EC4B-B04B-311375EF40B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356670156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21928D4E-4DC9-7743-8E29-22CA76F8BA7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55C896D7-F7BF-3B45-9D73-EEF39DDECBA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971C6247-F563-9D41-B02F-4C097708A15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23791813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1 CN Couverture avec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507201" y="2188868"/>
            <a:ext cx="11178000" cy="415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 smtClean="0"/>
              <a:t>Cliquez sur l'icône pour ajouter une image</a:t>
            </a:r>
            <a:endParaRPr lang="fr-FR" dirty="0"/>
          </a:p>
        </p:txBody>
      </p:sp>
      <p:sp>
        <p:nvSpPr>
          <p:cNvPr id="22" name="Titre 1">
            <a:extLst>
              <a:ext uri="{FF2B5EF4-FFF2-40B4-BE49-F238E27FC236}">
                <a16:creationId xmlns:a16="http://schemas.microsoft.com/office/drawing/2014/main" id="{08C5C4EE-51F7-9940-9606-76F8D4D73B8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1" y="2188868"/>
            <a:ext cx="6840000" cy="4157999"/>
          </a:xfrm>
          <a:prstGeom prst="rect">
            <a:avLst/>
          </a:prstGeom>
          <a:noFill/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 smtClean="0"/>
              <a:t>CLIQUEZ POUR AJOUTER UN TITRE</a:t>
            </a:r>
            <a:endParaRPr lang="fr-FR" dirty="0"/>
          </a:p>
        </p:txBody>
      </p:sp>
      <p:sp>
        <p:nvSpPr>
          <p:cNvPr id="12" name="Espace réservé de la date 11">
            <a:extLst>
              <a:ext uri="{FF2B5EF4-FFF2-40B4-BE49-F238E27FC236}">
                <a16:creationId xmlns:a16="http://schemas.microsoft.com/office/drawing/2014/main" id="{03F3D622-9637-41B2-A77E-476826BB4A98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6C561DA0-B814-4EF6-AE72-CCC3C5D5FDED}" type="datetimeFigureOut">
              <a:rPr lang="fr-FR" smtClean="0"/>
              <a:pPr/>
              <a:t>20/01/2026</a:t>
            </a:fld>
            <a:endParaRPr lang="fr-FR" dirty="0"/>
          </a:p>
        </p:txBody>
      </p:sp>
      <p:sp>
        <p:nvSpPr>
          <p:cNvPr id="6" name="Espace réservé pour une image  2">
            <a:extLst>
              <a:ext uri="{FF2B5EF4-FFF2-40B4-BE49-F238E27FC236}">
                <a16:creationId xmlns:a16="http://schemas.microsoft.com/office/drawing/2014/main" id="{A1EADFE3-19F3-A24F-BA85-F0DD746D121A}"/>
              </a:ext>
            </a:extLst>
          </p:cNvPr>
          <p:cNvSpPr>
            <a:spLocks noGrp="1"/>
          </p:cNvSpPr>
          <p:nvPr>
            <p:ph type="pic" idx="20" hasCustomPrompt="1"/>
          </p:nvPr>
        </p:nvSpPr>
        <p:spPr>
          <a:xfrm>
            <a:off x="506801" y="336883"/>
            <a:ext cx="7385915" cy="168442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>
                <a:solidFill>
                  <a:schemeClr val="accent4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Logo </a:t>
            </a:r>
            <a:r>
              <a:rPr lang="fr-FR" dirty="0" smtClean="0"/>
              <a:t>Organisme</a:t>
            </a:r>
            <a:endParaRPr lang="fr-FR" dirty="0"/>
          </a:p>
        </p:txBody>
      </p:sp>
      <p:sp>
        <p:nvSpPr>
          <p:cNvPr id="7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8" y="4834372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5962389" y="5999839"/>
            <a:ext cx="5688904" cy="324263"/>
          </a:xfrm>
          <a:prstGeom prst="rect">
            <a:avLst/>
          </a:prstGeom>
        </p:spPr>
        <p:txBody>
          <a:bodyPr>
            <a:noAutofit/>
          </a:bodyPr>
          <a:lstStyle>
            <a:lvl1pPr algn="r">
              <a:lnSpc>
                <a:spcPct val="100000"/>
              </a:lnSpc>
              <a:spcAft>
                <a:spcPts val="0"/>
              </a:spcAft>
              <a:defRPr sz="1800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362046996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2F079DAE-8087-FE48-B24F-3114264C099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F615992A-2E96-9841-A17D-A1581687B4A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2B4AA268-8909-0A46-B5FD-C7B5494FB6F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220748045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36C85B24-1F14-2A46-91FC-0B7FC6738D0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54E46A9B-34F6-7B44-BE45-AAEC5E45425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F853C672-16A4-9247-B4D1-3250EC97071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422931958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C0D333F6-48EC-8A4C-A930-531E2DE5E3C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27301" y="1437861"/>
            <a:ext cx="50599" cy="13434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9" name="Espace réservé du texte 2">
            <a:extLst>
              <a:ext uri="{FF2B5EF4-FFF2-40B4-BE49-F238E27FC236}">
                <a16:creationId xmlns:a16="http://schemas.microsoft.com/office/drawing/2014/main" id="{9F24CBFD-D250-A846-8089-C12AD963658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116013" y="1438275"/>
            <a:ext cx="7156450" cy="1343025"/>
          </a:xfrm>
          <a:prstGeom prst="rect">
            <a:avLst/>
          </a:prstGeom>
        </p:spPr>
        <p:txBody>
          <a:bodyPr/>
          <a:lstStyle>
            <a:lvl1pPr>
              <a:defRPr sz="36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0" name="Espace réservé du texte 5">
            <a:extLst>
              <a:ext uri="{FF2B5EF4-FFF2-40B4-BE49-F238E27FC236}">
                <a16:creationId xmlns:a16="http://schemas.microsoft.com/office/drawing/2014/main" id="{0053A370-BCB9-F741-B757-FB3ED04A0B7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116013" y="3747290"/>
            <a:ext cx="2998787" cy="16383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 b="1" i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DDEF4A67-CF56-D046-AA7C-7AF35FFB01E6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392341" y="3746502"/>
            <a:ext cx="2998787" cy="16383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 b="1" i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E702EB90-1B53-5B40-B4D8-18EFA767867C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7668669" y="3746502"/>
            <a:ext cx="2998787" cy="16383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 b="1" i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410795082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userDrawn="1">
  <p:cSld name="Title and Object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09" name="Shape 1009"/>
          <p:cNvSpPr>
            <a:spLocks noGrp="1" noChangeShapeType="1"/>
          </p:cNvSpPr>
          <p:nvPr>
            <p:ph type="dt"/>
          </p:nvPr>
        </p:nvSpPr>
        <p:spPr bwMode="auto"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1010" name="Shape 1010"/>
          <p:cNvSpPr>
            <a:spLocks noGrp="1" noChangeShapeType="1"/>
          </p:cNvSpPr>
          <p:nvPr>
            <p:ph type="ftr"/>
          </p:nvPr>
        </p:nvSpPr>
        <p:spPr bwMode="auto"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1011" name="Shape 1011"/>
          <p:cNvSpPr>
            <a:spLocks noGrp="1" noChangeShapeType="1"/>
          </p:cNvSpPr>
          <p:nvPr>
            <p:ph type="sldNum"/>
          </p:nvPr>
        </p:nvSpPr>
        <p:spPr bwMode="auto"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</p:spTree>
    <p:extLst>
      <p:ext uri="{BB962C8B-B14F-4D97-AF65-F5344CB8AC3E}">
        <p14:creationId xmlns:p14="http://schemas.microsoft.com/office/powerpoint/2010/main" val="34052523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2 CN Couverture fond couleur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437375" y="2188868"/>
            <a:ext cx="5247825" cy="415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 smtClean="0"/>
              <a:t>Cliquez sur l'icône pour ajouter une image</a:t>
            </a:r>
            <a:endParaRPr lang="fr-FR" dirty="0"/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5930575" cy="4157999"/>
          </a:xfrm>
          <a:prstGeom prst="rect">
            <a:avLst/>
          </a:prstGeom>
          <a:solidFill>
            <a:schemeClr val="accent4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 smtClean="0"/>
              <a:t>CLIQUEZ POUR AJOUTER UN TITRE</a:t>
            </a:r>
            <a:endParaRPr lang="fr-FR" dirty="0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B17E3FC-C8AD-432C-B477-A8A2BEAFFBF7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6C561DA0-B814-4EF6-AE72-CCC3C5D5FDED}" type="datetimeFigureOut">
              <a:rPr lang="fr-FR" smtClean="0"/>
              <a:pPr/>
              <a:t>20/01/2026</a:t>
            </a:fld>
            <a:endParaRPr lang="fr-FR" dirty="0"/>
          </a:p>
        </p:txBody>
      </p:sp>
      <p:sp>
        <p:nvSpPr>
          <p:cNvPr id="7" name="Espace réservé pour une image  2">
            <a:extLst>
              <a:ext uri="{FF2B5EF4-FFF2-40B4-BE49-F238E27FC236}">
                <a16:creationId xmlns:a16="http://schemas.microsoft.com/office/drawing/2014/main" id="{45636969-196D-9944-A942-B6A2D9480C96}"/>
              </a:ext>
            </a:extLst>
          </p:cNvPr>
          <p:cNvSpPr>
            <a:spLocks noGrp="1"/>
          </p:cNvSpPr>
          <p:nvPr>
            <p:ph type="pic" idx="20" hasCustomPrompt="1"/>
          </p:nvPr>
        </p:nvSpPr>
        <p:spPr>
          <a:xfrm>
            <a:off x="506801" y="336883"/>
            <a:ext cx="7385915" cy="168442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>
                <a:solidFill>
                  <a:schemeClr val="accent4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Logo </a:t>
            </a:r>
            <a:r>
              <a:rPr lang="fr-FR" dirty="0" smtClean="0"/>
              <a:t>Organisme</a:t>
            </a:r>
            <a:endParaRPr lang="fr-FR" dirty="0"/>
          </a:p>
        </p:txBody>
      </p:sp>
      <p:sp>
        <p:nvSpPr>
          <p:cNvPr id="6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9" y="4834372"/>
            <a:ext cx="5724394" cy="75247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5275385" y="6001381"/>
            <a:ext cx="6424490" cy="32908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82238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3 CN Couverture fond coule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11178400" cy="4157999"/>
          </a:xfrm>
          <a:prstGeom prst="rect">
            <a:avLst/>
          </a:prstGeom>
          <a:solidFill>
            <a:schemeClr val="accent4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 smtClean="0"/>
              <a:t>CLIQUEZ POUR AJOUTER UN TITRE</a:t>
            </a:r>
            <a:endParaRPr lang="fr-FR" dirty="0"/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2507B6F-FE6B-4F61-B061-42BC8C5E7C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6C561DA0-B814-4EF6-AE72-CCC3C5D5FDED}" type="datetimeFigureOut">
              <a:rPr lang="fr-FR" smtClean="0"/>
              <a:pPr/>
              <a:t>20/01/2026</a:t>
            </a:fld>
            <a:endParaRPr lang="fr-FR" dirty="0"/>
          </a:p>
        </p:txBody>
      </p:sp>
      <p:sp>
        <p:nvSpPr>
          <p:cNvPr id="5" name="Espace réservé pour une image  2">
            <a:extLst>
              <a:ext uri="{FF2B5EF4-FFF2-40B4-BE49-F238E27FC236}">
                <a16:creationId xmlns:a16="http://schemas.microsoft.com/office/drawing/2014/main" id="{859698BC-337F-3746-A8D1-B5CB5222645C}"/>
              </a:ext>
            </a:extLst>
          </p:cNvPr>
          <p:cNvSpPr>
            <a:spLocks noGrp="1"/>
          </p:cNvSpPr>
          <p:nvPr>
            <p:ph type="pic" idx="20" hasCustomPrompt="1"/>
          </p:nvPr>
        </p:nvSpPr>
        <p:spPr>
          <a:xfrm>
            <a:off x="506801" y="336883"/>
            <a:ext cx="7385915" cy="168442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>
                <a:solidFill>
                  <a:schemeClr val="accent4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Logo </a:t>
            </a:r>
            <a:r>
              <a:rPr lang="fr-FR" dirty="0" smtClean="0"/>
              <a:t>Organisme</a:t>
            </a:r>
            <a:endParaRPr lang="fr-FR" dirty="0"/>
          </a:p>
        </p:txBody>
      </p:sp>
      <p:sp>
        <p:nvSpPr>
          <p:cNvPr id="6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8" y="4834372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7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979963" y="5946118"/>
            <a:ext cx="6685398" cy="35621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7847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82903"/>
            <a:ext cx="11186809" cy="5406942"/>
          </a:xfrm>
          <a:prstGeom prst="rect">
            <a:avLst/>
          </a:prstGeom>
          <a:solidFill>
            <a:schemeClr val="tx1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68705"/>
            <a:ext cx="1080000" cy="55273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76893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5873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76893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67377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tx2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6198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accent1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9062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alimentation&#10;&#10;Description générée automatiquement">
            <a:extLst>
              <a:ext uri="{FF2B5EF4-FFF2-40B4-BE49-F238E27FC236}">
                <a16:creationId xmlns:a16="http://schemas.microsoft.com/office/drawing/2014/main" id="{8E264B87-B7E8-47BF-BC87-2D2E37668E67}"/>
              </a:ext>
            </a:extLst>
          </p:cNvPr>
          <p:cNvPicPr>
            <a:picLocks noChangeAspect="1"/>
          </p:cNvPicPr>
          <p:nvPr/>
        </p:nvPicPr>
        <p:blipFill>
          <a:blip r:embed="rId45"/>
          <a:stretch>
            <a:fillRect/>
          </a:stretch>
        </p:blipFill>
        <p:spPr>
          <a:xfrm>
            <a:off x="9595390" y="5907628"/>
            <a:ext cx="2099671" cy="961074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DD59078-F0EA-4B2B-B92A-CB1D0AA4F8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73095" y="6229647"/>
            <a:ext cx="1800000" cy="288000"/>
          </a:xfrm>
          <a:prstGeom prst="rect">
            <a:avLst/>
          </a:prstGeom>
        </p:spPr>
        <p:txBody>
          <a:bodyPr vert="horz" lIns="91440" tIns="45720" rIns="0" bIns="45720" rtlCol="0" anchor="ctr">
            <a:noAutofit/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A860558D-47B3-CE46-BCFD-EEB8EC94E2E9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A1B493F-9EAA-4161-9132-F480E263F1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95469" y="6229647"/>
            <a:ext cx="720000" cy="288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2" name="Espace réservé du titre 11">
            <a:extLst>
              <a:ext uri="{FF2B5EF4-FFF2-40B4-BE49-F238E27FC236}">
                <a16:creationId xmlns:a16="http://schemas.microsoft.com/office/drawing/2014/main" id="{55144D2C-A2A5-B94C-B384-9177ADFC1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8660" y="494778"/>
            <a:ext cx="11196000" cy="1114817"/>
          </a:xfrm>
          <a:prstGeom prst="rect">
            <a:avLst/>
          </a:prstGeom>
          <a:solidFill>
            <a:schemeClr val="tx1"/>
          </a:solidFill>
          <a:ln w="3175">
            <a:noFill/>
          </a:ln>
        </p:spPr>
        <p:txBody>
          <a:bodyPr vert="horz" lIns="864000" tIns="72000" rIns="72000" bIns="72000" rtlCol="0" anchor="ctr">
            <a:normAutofit/>
          </a:bodyPr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9D6D73F9-492D-4585-A4AD-255F5B73B7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73095" y="2087731"/>
            <a:ext cx="10421565" cy="3780000"/>
          </a:xfrm>
          <a:prstGeom prst="rect">
            <a:avLst/>
          </a:prstGeom>
          <a:ln w="3175">
            <a:noFill/>
          </a:ln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Cliquez pour modifier les styles du texte du masque</a:t>
            </a:r>
            <a:endParaRPr lang="fr-FR" dirty="0"/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</a:t>
            </a:r>
            <a:r>
              <a:rPr lang="fr-FR" dirty="0" smtClean="0"/>
              <a:t>niveau</a:t>
            </a:r>
          </a:p>
          <a:p>
            <a:pPr lvl="3"/>
            <a:endParaRPr lang="fr-FR" dirty="0" smtClean="0"/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31654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38" r:id="rId4"/>
    <p:sldLayoutId id="2147483739" r:id="rId5"/>
    <p:sldLayoutId id="2147483740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  <p:sldLayoutId id="2147483712" r:id="rId15"/>
    <p:sldLayoutId id="2147483713" r:id="rId16"/>
    <p:sldLayoutId id="2147483741" r:id="rId17"/>
    <p:sldLayoutId id="2147483742" r:id="rId18"/>
    <p:sldLayoutId id="2147483743" r:id="rId19"/>
    <p:sldLayoutId id="2147483744" r:id="rId20"/>
    <p:sldLayoutId id="2147483745" r:id="rId21"/>
    <p:sldLayoutId id="2147483714" r:id="rId22"/>
    <p:sldLayoutId id="2147483715" r:id="rId23"/>
    <p:sldLayoutId id="2147483716" r:id="rId24"/>
    <p:sldLayoutId id="2147483717" r:id="rId25"/>
    <p:sldLayoutId id="2147483718" r:id="rId26"/>
    <p:sldLayoutId id="2147483719" r:id="rId27"/>
    <p:sldLayoutId id="2147483720" r:id="rId28"/>
    <p:sldLayoutId id="2147483721" r:id="rId29"/>
    <p:sldLayoutId id="2147483722" r:id="rId30"/>
    <p:sldLayoutId id="2147483723" r:id="rId31"/>
    <p:sldLayoutId id="2147483724" r:id="rId32"/>
    <p:sldLayoutId id="2147483725" r:id="rId33"/>
    <p:sldLayoutId id="2147483726" r:id="rId34"/>
    <p:sldLayoutId id="2147483727" r:id="rId35"/>
    <p:sldLayoutId id="2147483728" r:id="rId36"/>
    <p:sldLayoutId id="2147483729" r:id="rId37"/>
    <p:sldLayoutId id="2147483730" r:id="rId38"/>
    <p:sldLayoutId id="2147483731" r:id="rId39"/>
    <p:sldLayoutId id="2147483732" r:id="rId40"/>
    <p:sldLayoutId id="2147483733" r:id="rId41"/>
    <p:sldLayoutId id="2147483734" r:id="rId42"/>
    <p:sldLayoutId id="2147483746" r:id="rId43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200" b="1" kern="1200" cap="all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tx2"/>
        </a:buClr>
        <a:buFont typeface="Symbol" panose="05050102010706020507" pitchFamily="18" charset="2"/>
        <a:buNone/>
        <a:defRPr sz="2000" b="0" kern="1200">
          <a:solidFill>
            <a:schemeClr val="tx2"/>
          </a:solidFill>
          <a:latin typeface="+mn-lt"/>
          <a:ea typeface="+mn-ea"/>
          <a:cs typeface="+mn-cs"/>
        </a:defRPr>
      </a:lvl1pPr>
      <a:lvl2pPr marL="174625" indent="-174625" algn="l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tx2"/>
        </a:buClr>
        <a:buSzPct val="120000"/>
        <a:buFont typeface="Arial" panose="020B0604020202020204" pitchFamily="34" charset="0"/>
        <a:buChar char="•"/>
        <a:defRPr sz="1600" b="1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358775" indent="-184150" algn="l" defTabSz="914400" rtl="0" eaLnBrk="1" latinLnBrk="0" hangingPunct="1">
        <a:lnSpc>
          <a:spcPct val="110000"/>
        </a:lnSpc>
        <a:spcBef>
          <a:spcPts val="300"/>
        </a:spcBef>
        <a:spcAft>
          <a:spcPts val="0"/>
        </a:spcAft>
        <a:buClr>
          <a:schemeClr val="tx2"/>
        </a:buClr>
        <a:buFont typeface="Arial" panose="020B0604020202020204" pitchFamily="34" charset="0"/>
        <a:buChar char="-"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530225" indent="-171450" algn="l" defTabSz="914400" rtl="0" eaLnBrk="1" latinLnBrk="0" hangingPunct="1">
        <a:lnSpc>
          <a:spcPct val="110000"/>
        </a:lnSpc>
        <a:spcBef>
          <a:spcPts val="0"/>
        </a:spcBef>
        <a:spcAft>
          <a:spcPts val="0"/>
        </a:spcAft>
        <a:buClr>
          <a:schemeClr val="tx2"/>
        </a:buClr>
        <a:buSzPct val="100000"/>
        <a:buFont typeface="Arial" panose="020B0604020202020204" pitchFamily="34" charset="0"/>
        <a:buChar char="•"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4pPr>
      <a:lvl5pPr marL="538163" indent="-80963" algn="l" defTabSz="914400" rtl="0" eaLnBrk="1" latinLnBrk="0" hangingPunct="1">
        <a:lnSpc>
          <a:spcPct val="110000"/>
        </a:lnSpc>
        <a:spcBef>
          <a:spcPts val="0"/>
        </a:spcBef>
        <a:spcAft>
          <a:spcPts val="0"/>
        </a:spcAft>
        <a:buFont typeface="Arial" panose="020B0604020202020204" pitchFamily="34" charset="0"/>
        <a:buNone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fr-FR" sz="3200" dirty="0"/>
              <a:t/>
            </a:r>
            <a:br>
              <a:rPr lang="fr-FR" sz="3200" dirty="0"/>
            </a:br>
            <a:r>
              <a:rPr lang="fr-FR" sz="2100" dirty="0"/>
              <a:t>Annexe </a:t>
            </a:r>
            <a:r>
              <a:rPr lang="fr-FR" sz="2100" dirty="0" smtClean="0"/>
              <a:t>N°1.3 </a:t>
            </a:r>
            <a:r>
              <a:rPr lang="fr-FR" sz="2100" dirty="0"/>
              <a:t>au CCTP du </a:t>
            </a:r>
            <a:r>
              <a:rPr lang="fr-FR" sz="2100"/>
              <a:t>Lot </a:t>
            </a:r>
            <a:r>
              <a:rPr lang="fr-FR" sz="2100" smtClean="0"/>
              <a:t>n°4 </a:t>
            </a:r>
            <a:r>
              <a:rPr lang="fr-FR" sz="2100" dirty="0"/>
              <a:t/>
            </a:r>
            <a:br>
              <a:rPr lang="fr-FR" sz="2100" dirty="0"/>
            </a:br>
            <a:r>
              <a:rPr lang="fr-FR" sz="2100" dirty="0"/>
              <a:t/>
            </a:r>
            <a:br>
              <a:rPr lang="fr-FR" sz="2100" dirty="0"/>
            </a:br>
            <a:r>
              <a:rPr lang="fr-FR" sz="2100" dirty="0"/>
              <a:t>Cadre de réponse valant mémoire technique : </a:t>
            </a:r>
            <a:r>
              <a:rPr lang="fr-FR" sz="2100" i="1" dirty="0"/>
              <a:t>« Fiche </a:t>
            </a:r>
            <a:r>
              <a:rPr lang="fr-FR" sz="2100" i="1" dirty="0" smtClean="0"/>
              <a:t>Environnementale»</a:t>
            </a:r>
            <a:r>
              <a:rPr lang="fr-FR" sz="2800" dirty="0" smtClean="0"/>
              <a:t/>
            </a:r>
            <a:br>
              <a:rPr lang="fr-FR" sz="2800" dirty="0" smtClean="0"/>
            </a:br>
            <a:r>
              <a:rPr lang="fr-FR" sz="3200" dirty="0" smtClean="0"/>
              <a:t/>
            </a:r>
            <a:br>
              <a:rPr lang="fr-FR" sz="3200" dirty="0" smtClean="0"/>
            </a:br>
            <a:r>
              <a:rPr lang="fr-FR" sz="3200" dirty="0" smtClean="0"/>
              <a:t/>
            </a:r>
            <a:br>
              <a:rPr lang="fr-FR" sz="3200" dirty="0" smtClean="0"/>
            </a:br>
            <a:endParaRPr lang="fr-FR" sz="3200" dirty="0"/>
          </a:p>
        </p:txBody>
      </p:sp>
      <p:sp>
        <p:nvSpPr>
          <p:cNvPr id="10" name="Espace réservé du texte 4"/>
          <p:cNvSpPr txBox="1">
            <a:spLocks/>
          </p:cNvSpPr>
          <p:nvPr/>
        </p:nvSpPr>
        <p:spPr>
          <a:xfrm>
            <a:off x="4851583" y="5267646"/>
            <a:ext cx="6797939" cy="316555"/>
          </a:xfrm>
          <a:prstGeom prst="rect">
            <a:avLst/>
          </a:prstGeom>
          <a:ln w="3175"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174625" indent="-174625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1600" b="1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58775" indent="-184150" algn="l" defTabSz="914400" rtl="0" eaLnBrk="1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Font typeface="Arial" panose="020B0604020202020204" pitchFamily="34" charset="0"/>
              <a:buChar char="-"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0225" indent="-17145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8163" indent="-80963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00" dirty="0" smtClean="0"/>
              <a:t>Marché n°21_2025FO</a:t>
            </a:r>
          </a:p>
          <a:p>
            <a:endParaRPr lang="fr-FR" sz="1600" dirty="0"/>
          </a:p>
        </p:txBody>
      </p:sp>
      <p:sp>
        <p:nvSpPr>
          <p:cNvPr id="11" name="Espace réservé du texte 4"/>
          <p:cNvSpPr>
            <a:spLocks noGrp="1"/>
          </p:cNvSpPr>
          <p:nvPr>
            <p:ph type="body" sz="quarter" idx="13"/>
          </p:nvPr>
        </p:nvSpPr>
        <p:spPr>
          <a:xfrm>
            <a:off x="4851584" y="5584201"/>
            <a:ext cx="6797939" cy="316555"/>
          </a:xfrm>
        </p:spPr>
        <p:txBody>
          <a:bodyPr>
            <a:noAutofit/>
          </a:bodyPr>
          <a:lstStyle/>
          <a:p>
            <a:r>
              <a:rPr lang="fr-FR" sz="1600" smtClean="0"/>
              <a:t>Marché de fourniture, livraison et installation de mobilier pour le nouveau siège de la CPAM de la Gironde</a:t>
            </a:r>
            <a:endParaRPr lang="fr-FR" sz="1600" dirty="0"/>
          </a:p>
        </p:txBody>
      </p:sp>
    </p:spTree>
    <p:extLst>
      <p:ext uri="{BB962C8B-B14F-4D97-AF65-F5344CB8AC3E}">
        <p14:creationId xmlns:p14="http://schemas.microsoft.com/office/powerpoint/2010/main" val="550010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TA-07 Table d’appoint (ronde) Ø50cm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n°4 (BPU et DPGF) et CCTP du lot n°4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10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40929513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TA-08 Table basse ronde Ø60cm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n°4 (BPU et DPGF) et CCTP du lot n°4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11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3521371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TA-09 Table d’appoint écritoire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n°4 (BPU et DPGF) et CCTP du lot n°4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12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2978924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SD-01 Siège « dessinateur » coordonné à la table trapèze 120x140xH90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n°4 (BPU et DPGF) et CCTP du lot n°4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13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560988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SA-01 Siège atelier assis/debout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n°4 (BPU et DPGF) et CCTP du lot n°4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14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36225811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SR-01 Siège réunion Piètement pivotant avec accoudoirs 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n°4 (BPU et DPGF) et CCTP du lot n°4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15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34180601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SR-02 </a:t>
            </a:r>
            <a:r>
              <a:rPr lang="fr-FR" sz="1400" b="1" dirty="0">
                <a:solidFill>
                  <a:srgbClr val="C00000"/>
                </a:solidFill>
              </a:rPr>
              <a:t>Siège réunion Piètement pivotant </a:t>
            </a:r>
            <a:r>
              <a:rPr lang="fr-FR" sz="1400" b="1" dirty="0" smtClean="0">
                <a:solidFill>
                  <a:srgbClr val="C00000"/>
                </a:solidFill>
              </a:rPr>
              <a:t>sans </a:t>
            </a:r>
            <a:r>
              <a:rPr lang="fr-FR" sz="1400" b="1" dirty="0">
                <a:solidFill>
                  <a:srgbClr val="C00000"/>
                </a:solidFill>
              </a:rPr>
              <a:t>accoudoirs 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n°4 (BPU et DPGF) et CCTP du lot n°4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16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8127629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FA-01 Fauteuil dossier bas pivotant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n°4 (BPU et DPGF) et CCTP du lot n°4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17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35788206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TAB-01 Tabouret agile Hauteur standard 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n°4 (BPU et DPGF) et CCTP du lot n°4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18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9085398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TAB-02 Tabouret agile à roulettes coordonné table hauteur 90cm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n°4 (BPU et DPGF) et CCTP du lot n°4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19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32258634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Espace réservé du texte 57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70000" lnSpcReduction="20000"/>
          </a:bodyPr>
          <a:lstStyle/>
          <a:p>
            <a:r>
              <a:rPr lang="fr-FR" sz="2800" dirty="0" smtClean="0">
                <a:solidFill>
                  <a:schemeClr val="tx1"/>
                </a:solidFill>
              </a:rPr>
              <a:t>Nom de l’entreprise </a:t>
            </a:r>
            <a:r>
              <a:rPr lang="fr-FR" dirty="0" smtClean="0">
                <a:solidFill>
                  <a:schemeClr val="tx1"/>
                </a:solidFill>
              </a:rPr>
              <a:t>:</a:t>
            </a:r>
          </a:p>
          <a:p>
            <a:endParaRPr lang="fr-FR" dirty="0">
              <a:solidFill>
                <a:schemeClr val="tx1"/>
              </a:solidFill>
            </a:endParaRPr>
          </a:p>
          <a:p>
            <a:endParaRPr lang="fr-FR" dirty="0" smtClean="0">
              <a:solidFill>
                <a:schemeClr val="tx1"/>
              </a:solidFill>
            </a:endParaRPr>
          </a:p>
          <a:p>
            <a:endParaRPr lang="fr-FR" dirty="0">
              <a:solidFill>
                <a:schemeClr val="tx1"/>
              </a:solidFill>
            </a:endParaRPr>
          </a:p>
          <a:p>
            <a:endParaRPr lang="fr-FR" dirty="0" smtClean="0">
              <a:solidFill>
                <a:schemeClr val="tx1"/>
              </a:solidFill>
            </a:endParaRPr>
          </a:p>
          <a:p>
            <a:endParaRPr lang="fr-FR" dirty="0">
              <a:solidFill>
                <a:schemeClr val="tx1"/>
              </a:solidFill>
            </a:endParaRPr>
          </a:p>
          <a:p>
            <a:r>
              <a:rPr lang="fr-FR" dirty="0"/>
              <a:t>La fiche environnementale doit être </a:t>
            </a:r>
            <a:r>
              <a:rPr lang="fr-FR" dirty="0" smtClean="0"/>
              <a:t>cohérente </a:t>
            </a:r>
            <a:r>
              <a:rPr lang="fr-FR" dirty="0"/>
              <a:t>avec les informations déclarées dans </a:t>
            </a:r>
            <a:r>
              <a:rPr lang="fr-FR" dirty="0" smtClean="0"/>
              <a:t>les pièces financières </a:t>
            </a:r>
            <a:r>
              <a:rPr lang="fr-FR" dirty="0"/>
              <a:t>du lot concerné. </a:t>
            </a:r>
            <a:endParaRPr lang="fr-FR" dirty="0" smtClean="0"/>
          </a:p>
          <a:p>
            <a:r>
              <a:rPr lang="fr-FR" dirty="0" smtClean="0"/>
              <a:t>Le </a:t>
            </a:r>
            <a:r>
              <a:rPr lang="fr-FR" dirty="0"/>
              <a:t>candidat doit uniquement fournir les éléments de justification correspondant à la </a:t>
            </a:r>
            <a:r>
              <a:rPr lang="fr-FR" u="sng" dirty="0"/>
              <a:t>catégorie déclarée </a:t>
            </a:r>
            <a:r>
              <a:rPr lang="fr-FR" dirty="0"/>
              <a:t>(mobilier neuf </a:t>
            </a:r>
            <a:r>
              <a:rPr lang="fr-FR" dirty="0" err="1" smtClean="0"/>
              <a:t>éco‑responsable</a:t>
            </a:r>
            <a:r>
              <a:rPr lang="fr-FR" dirty="0" smtClean="0"/>
              <a:t> </a:t>
            </a:r>
            <a:r>
              <a:rPr lang="fr-FR" dirty="0"/>
              <a:t>;</a:t>
            </a:r>
            <a:r>
              <a:rPr lang="fr-FR" dirty="0" smtClean="0"/>
              <a:t> </a:t>
            </a:r>
            <a:r>
              <a:rPr lang="fr-FR" dirty="0"/>
              <a:t>réemploi </a:t>
            </a:r>
            <a:r>
              <a:rPr lang="fr-FR" dirty="0" smtClean="0"/>
              <a:t>et/ou </a:t>
            </a:r>
            <a:r>
              <a:rPr lang="fr-FR" dirty="0" err="1"/>
              <a:t>surcyclage</a:t>
            </a:r>
            <a:r>
              <a:rPr lang="fr-FR" dirty="0"/>
              <a:t>). </a:t>
            </a:r>
          </a:p>
          <a:p>
            <a:pPr algn="r"/>
            <a:endParaRPr lang="fr-FR" dirty="0" smtClean="0">
              <a:solidFill>
                <a:schemeClr val="tx1"/>
              </a:solidFill>
            </a:endParaRPr>
          </a:p>
          <a:p>
            <a:endParaRPr lang="fr-FR" dirty="0">
              <a:solidFill>
                <a:schemeClr val="tx1"/>
              </a:solidFill>
            </a:endParaRPr>
          </a:p>
          <a:p>
            <a:r>
              <a:rPr lang="fr-FR" i="1" dirty="0"/>
              <a:t>Le présent document constitue un cadre de réponse définissant un contenu que les candidats sont invités à respecter. Il </a:t>
            </a:r>
            <a:r>
              <a:rPr lang="fr-FR" i="1" dirty="0" smtClean="0"/>
              <a:t>est à </a:t>
            </a:r>
            <a:r>
              <a:rPr lang="fr-FR" i="1" dirty="0"/>
              <a:t>remettre avec l’offre du candidat.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7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0" y="6229350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03172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TAB-03 Tabouret / appui fesses coordonné table hauteur 90cm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n°4 (BPU et DPGF) et CCTP du lot n°4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20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37716494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FA-02 Fauteuil mi-hauteur sur roulettes coordonné table </a:t>
            </a:r>
            <a:r>
              <a:rPr lang="fr-FR" sz="1400" b="1" dirty="0" err="1">
                <a:solidFill>
                  <a:srgbClr val="C00000"/>
                </a:solidFill>
              </a:rPr>
              <a:t>ht</a:t>
            </a:r>
            <a:r>
              <a:rPr lang="fr-FR" sz="1400" b="1" dirty="0">
                <a:solidFill>
                  <a:srgbClr val="C00000"/>
                </a:solidFill>
              </a:rPr>
              <a:t> 90cm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n°4 (BPU et DPGF) et CCTP du lot n°4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21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14297471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POUF-01 Pouf carré 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n°4 (BPU et DPGF) et CCTP du lot n°4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22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9117722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POUF-02 Pouf rond D55-60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n°4 (BPU et DPGF) et CCTP du lot n°4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23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5591200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RANG-01 Rangement esprit bibliothèque semi-ouverte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n°4 (BPU et DPGF) et CCTP du lot n°4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24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39870106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ESTR-01 Estrade podium pliable salle Agora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n°4 (BPU) et CCTP du lot n°4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25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30425712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TABLEAU-01 Tableau écriture L100/120xH180cm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n°4 (BPU et DPGF) et CCTP du lot n°4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26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37708637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TA-01 </a:t>
            </a:r>
            <a:r>
              <a:rPr lang="fr-FR" sz="1400" b="1" dirty="0">
                <a:solidFill>
                  <a:srgbClr val="C00000"/>
                </a:solidFill>
              </a:rPr>
              <a:t>Table basse ronde Ø80 cm/BOIS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</a:t>
            </a:r>
            <a:r>
              <a:rPr lang="fr-FR" sz="1400" dirty="0" smtClean="0">
                <a:solidFill>
                  <a:srgbClr val="C00000"/>
                </a:solidFill>
              </a:rPr>
              <a:t>n°4 (BPU </a:t>
            </a:r>
            <a:r>
              <a:rPr lang="fr-FR" sz="1400" dirty="0">
                <a:solidFill>
                  <a:srgbClr val="C00000"/>
                </a:solidFill>
              </a:rPr>
              <a:t>et DPGF) et CCTP du lot </a:t>
            </a:r>
            <a:r>
              <a:rPr lang="fr-FR" sz="1400" dirty="0" smtClean="0">
                <a:solidFill>
                  <a:srgbClr val="C00000"/>
                </a:solidFill>
              </a:rPr>
              <a:t>n°4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3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8606221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TA-02 Petite table trapèze 80/120x140xH90cm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n°4 (BPU et DPGF) et CCTP du lot n°4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4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16130172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TA-03 Grande table trapèze L100/140x180cm Hauteur standard 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n°4 (BPU et DPGF) et CCTP du lot n°4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5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30528423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TA-04 Table 140x70cm à roulettes rabattable 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n°4 (BPU et DPGF) et CCTP du lot n°4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6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10131695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TA-05 Table projet mi-hauteur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n°4 (BPU et DPGF) et CCTP du lot n°4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7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4035156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TA-06 Table projet agile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n°4 (BPU et DPGF) et CCTP du lot n°4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8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4778575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PUPITRE-01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n°4 (BPU) et CCTP du lot n°4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9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1944181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asque PPT V3">
  <a:themeElements>
    <a:clrScheme name="CNAM">
      <a:dk1>
        <a:srgbClr val="0C419A"/>
      </a:dk1>
      <a:lt1>
        <a:sysClr val="window" lastClr="FFFFFF"/>
      </a:lt1>
      <a:dk2>
        <a:srgbClr val="007FAD"/>
      </a:dk2>
      <a:lt2>
        <a:srgbClr val="545859"/>
      </a:lt2>
      <a:accent1>
        <a:srgbClr val="298478"/>
      </a:accent1>
      <a:accent2>
        <a:srgbClr val="C74E5A"/>
      </a:accent2>
      <a:accent3>
        <a:srgbClr val="007FAD"/>
      </a:accent3>
      <a:accent4>
        <a:srgbClr val="A05EB5"/>
      </a:accent4>
      <a:accent5>
        <a:srgbClr val="5E74B8"/>
      </a:accent5>
      <a:accent6>
        <a:srgbClr val="E11A81"/>
      </a:accent6>
      <a:hlink>
        <a:srgbClr val="0C419A"/>
      </a:hlink>
      <a:folHlink>
        <a:srgbClr val="54585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NAM_Template_PowerPoint_v4" id="{26C22B8F-5E05-F14C-9CB3-B37F511AC7C6}" vid="{59AAAB99-C36C-9647-8E13-E76025E32F41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masque PPT V3</Template>
  <TotalTime>7776</TotalTime>
  <Words>5368</Words>
  <Application>Microsoft Office PowerPoint</Application>
  <PresentationFormat>Grand écran</PresentationFormat>
  <Paragraphs>1000</Paragraphs>
  <Slides>26</Slides>
  <Notes>25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26</vt:i4>
      </vt:variant>
    </vt:vector>
  </HeadingPairs>
  <TitlesOfParts>
    <vt:vector size="31" baseType="lpstr">
      <vt:lpstr>Arial</vt:lpstr>
      <vt:lpstr>Calibri</vt:lpstr>
      <vt:lpstr>Symbol</vt:lpstr>
      <vt:lpstr>Wingdings</vt:lpstr>
      <vt:lpstr>masque PPT V3</vt:lpstr>
      <vt:lpstr> Annexe N°1.3 au CCTP du Lot n°4   Cadre de réponse valant mémoire technique : « Fiche Environnementale»   </vt:lpstr>
      <vt:lpstr>Présentation PowerPoint</vt:lpstr>
      <vt:lpstr>TA-01 Table basse ronde Ø80 cm/BOIS Cf. Annexe n°2 à l’Acte d’Engagement du lot n°4 (BPU et DPGF) et CCTP du lot n°4</vt:lpstr>
      <vt:lpstr>TA-02 Petite table trapèze 80/120x140xH90cm Cf. Annexe n°2 à l’Acte d’Engagement du lot n°4 (BPU et DPGF) et CCTP du lot n°4</vt:lpstr>
      <vt:lpstr>TA-03 Grande table trapèze L100/140x180cm Hauteur standard  Cf. Annexe n°2 à l’Acte d’Engagement du lot n°4 (BPU et DPGF) et CCTP du lot n°4</vt:lpstr>
      <vt:lpstr>TA-04 Table 140x70cm à roulettes rabattable  Cf. Annexe n°2 à l’Acte d’Engagement du lot n°4 (BPU et DPGF) et CCTP du lot n°4</vt:lpstr>
      <vt:lpstr>TA-05 Table projet mi-hauteur Cf. Annexe n°2 à l’Acte d’Engagement du lot n°4 (BPU et DPGF) et CCTP du lot n°4</vt:lpstr>
      <vt:lpstr>TA-06 Table projet agile Cf. Annexe n°2 à l’Acte d’Engagement du lot n°4 (BPU et DPGF) et CCTP du lot n°4</vt:lpstr>
      <vt:lpstr>PUPITRE-01 Cf. Annexe n°2 à l’Acte d’Engagement du lot n°4 (BPU) et CCTP du lot n°4</vt:lpstr>
      <vt:lpstr>TA-07 Table d’appoint (ronde) Ø50cm Cf. Annexe n°2 à l’Acte d’Engagement du lot n°4 (BPU et DPGF) et CCTP du lot n°4</vt:lpstr>
      <vt:lpstr>TA-08 Table basse ronde Ø60cm Cf. Annexe n°2 à l’Acte d’Engagement du lot n°4 (BPU et DPGF) et CCTP du lot n°4</vt:lpstr>
      <vt:lpstr>TA-09 Table d’appoint écritoire Cf. Annexe n°2 à l’Acte d’Engagement du lot n°4 (BPU et DPGF) et CCTP du lot n°4</vt:lpstr>
      <vt:lpstr>SD-01 Siège « dessinateur » coordonné à la table trapèze 120x140xH90 Cf. Annexe n°2 à l’Acte d’Engagement du lot n°4 (BPU et DPGF) et CCTP du lot n°4</vt:lpstr>
      <vt:lpstr>SA-01 Siège atelier assis/debout Cf. Annexe n°2 à l’Acte d’Engagement du lot n°4 (BPU et DPGF) et CCTP du lot n°4</vt:lpstr>
      <vt:lpstr>SR-01 Siège réunion Piètement pivotant avec accoudoirs  Cf. Annexe n°2 à l’Acte d’Engagement du lot n°4 (BPU et DPGF) et CCTP du lot n°4</vt:lpstr>
      <vt:lpstr>SR-02 Siège réunion Piètement pivotant sans accoudoirs  Cf. Annexe n°2 à l’Acte d’Engagement du lot n°4 (BPU et DPGF) et CCTP du lot n°4</vt:lpstr>
      <vt:lpstr>FA-01 Fauteuil dossier bas pivotant Cf. Annexe n°2 à l’Acte d’Engagement du lot n°4 (BPU et DPGF) et CCTP du lot n°4</vt:lpstr>
      <vt:lpstr>TAB-01 Tabouret agile Hauteur standard  Cf. Annexe n°2 à l’Acte d’Engagement du lot n°4 (BPU et DPGF) et CCTP du lot n°4</vt:lpstr>
      <vt:lpstr>TAB-02 Tabouret agile à roulettes coordonné table hauteur 90cm Cf. Annexe n°2 à l’Acte d’Engagement du lot n°4 (BPU et DPGF) et CCTP du lot n°4</vt:lpstr>
      <vt:lpstr>TAB-03 Tabouret / appui fesses coordonné table hauteur 90cm Cf. Annexe n°2 à l’Acte d’Engagement du lot n°4 (BPU et DPGF) et CCTP du lot n°4</vt:lpstr>
      <vt:lpstr>FA-02 Fauteuil mi-hauteur sur roulettes coordonné table ht 90cm Cf. Annexe n°2 à l’Acte d’Engagement du lot n°4 (BPU et DPGF) et CCTP du lot n°4</vt:lpstr>
      <vt:lpstr>POUF-01 Pouf carré  Cf. Annexe n°2 à l’Acte d’Engagement du lot n°4 (BPU et DPGF) et CCTP du lot n°4</vt:lpstr>
      <vt:lpstr>POUF-02 Pouf rond D55-60 Cf. Annexe n°2 à l’Acte d’Engagement du lot n°4 (BPU et DPGF) et CCTP du lot n°4</vt:lpstr>
      <vt:lpstr>RANG-01 Rangement esprit bibliothèque semi-ouverte Cf. Annexe n°2 à l’Acte d’Engagement du lot n°4 (BPU et DPGF) et CCTP du lot n°4</vt:lpstr>
      <vt:lpstr>ESTR-01 Estrade podium pliable salle Agora Cf. Annexe n°2 à l’Acte d’Engagement du lot n°4 (BPU) et CCTP du lot n°4</vt:lpstr>
      <vt:lpstr>TABLEAU-01 Tableau écriture L100/120xH180cm Cf. Annexe n°2 à l’Acte d’Engagement du lot n°4 (BPU et DPGF) et CCTP du lot n°4</vt:lpstr>
    </vt:vector>
  </TitlesOfParts>
  <Company>CNAMTS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TITRE DE LA  PRÉSENTATION</dc:title>
  <dc:creator>VATUS ISABELLE</dc:creator>
  <cp:lastModifiedBy>LAPORTE CLARA (CPAM GIRONDE)</cp:lastModifiedBy>
  <cp:revision>292</cp:revision>
  <cp:lastPrinted>2024-10-21T08:38:05Z</cp:lastPrinted>
  <dcterms:created xsi:type="dcterms:W3CDTF">2020-11-13T16:13:20Z</dcterms:created>
  <dcterms:modified xsi:type="dcterms:W3CDTF">2026-01-20T15:35:21Z</dcterms:modified>
</cp:coreProperties>
</file>