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9"/>
  </p:notesMasterIdLst>
  <p:handoutMasterIdLst>
    <p:handoutMasterId r:id="rId20"/>
  </p:handoutMasterIdLst>
  <p:sldIdLst>
    <p:sldId id="268" r:id="rId2"/>
    <p:sldId id="328" r:id="rId3"/>
    <p:sldId id="340" r:id="rId4"/>
    <p:sldId id="341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19" autoAdjust="0"/>
    <p:restoredTop sz="96462" autoAdjust="0"/>
  </p:normalViewPr>
  <p:slideViewPr>
    <p:cSldViewPr snapToGrid="0" showGuides="1">
      <p:cViewPr varScale="1">
        <p:scale>
          <a:sx n="74" d="100"/>
          <a:sy n="74" d="100"/>
        </p:scale>
        <p:origin x="66" y="984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02105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9337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06564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7288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0204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9661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1694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638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9617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9569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4389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4094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64789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55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3200" dirty="0"/>
              <a:t/>
            </a:r>
            <a:br>
              <a:rPr lang="fr-FR" sz="3200" dirty="0"/>
            </a:br>
            <a:r>
              <a:rPr lang="fr-FR" sz="2100" dirty="0"/>
              <a:t>Annexe </a:t>
            </a:r>
            <a:r>
              <a:rPr lang="fr-FR" sz="2100" dirty="0" smtClean="0"/>
              <a:t>N°1.3 </a:t>
            </a:r>
            <a:r>
              <a:rPr lang="fr-FR" sz="2100" dirty="0"/>
              <a:t>au CCTP du Lot </a:t>
            </a:r>
            <a:r>
              <a:rPr lang="fr-FR" sz="2100" dirty="0" smtClean="0"/>
              <a:t>n°2 </a:t>
            </a: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>Cadre de réponse valant mémoire technique : </a:t>
            </a:r>
            <a:r>
              <a:rPr lang="fr-FR" sz="2100" i="1" dirty="0"/>
              <a:t>« Fiche </a:t>
            </a:r>
            <a:r>
              <a:rPr lang="fr-FR" sz="2100" i="1" dirty="0" smtClean="0"/>
              <a:t>Environnementale»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SR-01 Siège de réunion Salle de réunion classique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 et DPGF)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092951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SR-02 Siège de réunion Salle de réunion classique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 et DPGF)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521371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SR-03 Siège de réunion - Réunion 19 PL et salle modulable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 et DPGF)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297892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SR-04 Siège de réunion – Réunion 19PL et salle modulable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 et DPGF)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56098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AA-01 Assise attente RDC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 et DPGF)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6225811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ENS-TA-01 Ensemble tables modulaires Salle de Réunion avec mur mobile 15 places chacune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(BPU) et CCTP du lot n°2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418060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ENS-TA-02 Ensemble tables et chaises pour salle d’usage mixte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(BPU) et CCTP du lot n°2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2344215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TA-07 Table de réunion Bulle autonome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Cf. Annexe n°2 à l’Acte d’Engagement du lot n°2 (BPU)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578820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dirty="0"/>
              <a:t>La fiche environnementale doit être </a:t>
            </a:r>
            <a:r>
              <a:rPr lang="fr-FR" dirty="0" smtClean="0"/>
              <a:t>cohérente </a:t>
            </a:r>
            <a:r>
              <a:rPr lang="fr-FR" dirty="0"/>
              <a:t>avec les informations déclarées dans </a:t>
            </a:r>
            <a:r>
              <a:rPr lang="fr-FR" dirty="0" smtClean="0"/>
              <a:t>les pièces financières </a:t>
            </a:r>
            <a:r>
              <a:rPr lang="fr-FR" dirty="0"/>
              <a:t>du lot concerné. </a:t>
            </a:r>
            <a:endParaRPr lang="fr-FR" dirty="0" smtClean="0"/>
          </a:p>
          <a:p>
            <a:r>
              <a:rPr lang="fr-FR" dirty="0" smtClean="0"/>
              <a:t>Le </a:t>
            </a:r>
            <a:r>
              <a:rPr lang="fr-FR" dirty="0"/>
              <a:t>candidat doit uniquement fournir les éléments de justification correspondant à la </a:t>
            </a:r>
            <a:r>
              <a:rPr lang="fr-FR" u="sng" dirty="0"/>
              <a:t>catégorie déclarée </a:t>
            </a:r>
            <a:r>
              <a:rPr lang="fr-FR" dirty="0"/>
              <a:t>(mobilier neuf </a:t>
            </a:r>
            <a:r>
              <a:rPr lang="fr-FR" dirty="0" err="1" smtClean="0"/>
              <a:t>éco‑responsable</a:t>
            </a:r>
            <a:r>
              <a:rPr lang="fr-FR" dirty="0" smtClean="0"/>
              <a:t> </a:t>
            </a:r>
            <a:r>
              <a:rPr lang="fr-FR" dirty="0"/>
              <a:t>;</a:t>
            </a:r>
            <a:r>
              <a:rPr lang="fr-FR" dirty="0" smtClean="0"/>
              <a:t> </a:t>
            </a:r>
            <a:r>
              <a:rPr lang="fr-FR" dirty="0"/>
              <a:t>réemploi </a:t>
            </a:r>
            <a:r>
              <a:rPr lang="fr-FR" dirty="0" smtClean="0"/>
              <a:t>et/ou </a:t>
            </a:r>
            <a:r>
              <a:rPr lang="fr-FR" dirty="0" err="1"/>
              <a:t>surcyclage</a:t>
            </a:r>
            <a:r>
              <a:rPr lang="fr-FR" dirty="0"/>
              <a:t>). </a:t>
            </a:r>
          </a:p>
          <a:p>
            <a:pPr algn="r"/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</a:t>
            </a:r>
            <a:r>
              <a:rPr lang="fr-FR" i="1" dirty="0" smtClean="0"/>
              <a:t>est à </a:t>
            </a:r>
            <a:r>
              <a:rPr lang="fr-FR" i="1" dirty="0"/>
              <a:t>remettre avec l’offre du candidat.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TA-01 Table L160*P160cm</a:t>
            </a:r>
            <a:r>
              <a:rPr lang="fr-FR" sz="1400" dirty="0">
                <a:solidFill>
                  <a:srgbClr val="C00000"/>
                </a:solidFill>
              </a:rPr>
              <a:t/>
            </a:r>
            <a:br>
              <a:rPr lang="fr-FR" sz="1400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 et DPGF)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TA-02 Table L160*P260cm</a:t>
            </a:r>
            <a:r>
              <a:rPr lang="fr-FR" sz="1400" dirty="0">
                <a:solidFill>
                  <a:srgbClr val="C00000"/>
                </a:solidFill>
              </a:rPr>
              <a:t/>
            </a:r>
            <a:br>
              <a:rPr lang="fr-FR" sz="1400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(BPU) et CCTP du lot n°2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613017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smtClean="0">
                <a:solidFill>
                  <a:srgbClr val="C00000"/>
                </a:solidFill>
              </a:rPr>
              <a:t>TA-03 Table </a:t>
            </a:r>
            <a:r>
              <a:rPr lang="fr-FR" sz="1400" b="1" dirty="0">
                <a:solidFill>
                  <a:srgbClr val="C00000"/>
                </a:solidFill>
              </a:rPr>
              <a:t>L160*320cm</a:t>
            </a:r>
            <a:r>
              <a:rPr lang="fr-FR" sz="1400" dirty="0">
                <a:solidFill>
                  <a:srgbClr val="C00000"/>
                </a:solidFill>
              </a:rPr>
              <a:t/>
            </a:r>
            <a:br>
              <a:rPr lang="fr-FR" sz="1400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52842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TA-04 Table L160*P400cm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n°2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013169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TA-05 Table L100*240cm</a:t>
            </a:r>
            <a:r>
              <a:rPr lang="fr-FR" sz="1400" dirty="0">
                <a:solidFill>
                  <a:srgbClr val="C00000"/>
                </a:solidFill>
              </a:rPr>
              <a:t/>
            </a:r>
            <a:br>
              <a:rPr lang="fr-FR" sz="1400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03515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TA-06 Table 140*70cm Réunion 19PL</a:t>
            </a:r>
            <a:r>
              <a:rPr lang="fr-FR" sz="1400" dirty="0">
                <a:solidFill>
                  <a:srgbClr val="C00000"/>
                </a:solidFill>
              </a:rPr>
              <a:t/>
            </a:r>
            <a:br>
              <a:rPr lang="fr-FR" sz="1400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 et DPGF)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77857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SV-01 Siège visiteur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n°2 (BPU)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194418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7753</TotalTime>
  <Words>3396</Words>
  <Application>Microsoft Office PowerPoint</Application>
  <PresentationFormat>Grand écran</PresentationFormat>
  <Paragraphs>631</Paragraphs>
  <Slides>17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Symbol</vt:lpstr>
      <vt:lpstr>Wingdings</vt:lpstr>
      <vt:lpstr>masque PPT V3</vt:lpstr>
      <vt:lpstr> Annexe N°1.3 au CCTP du Lot n°2   Cadre de réponse valant mémoire technique : « Fiche Environnementale»   </vt:lpstr>
      <vt:lpstr>Présentation PowerPoint</vt:lpstr>
      <vt:lpstr>TA-01 Table L160*P160cm Cf. Annexe n°2 à l’Acte d’Engagement du lot n°2 (BPU et DPGF) et CCTP du lot n°2</vt:lpstr>
      <vt:lpstr>TA-02 Table L160*P260cm Cf. Annexe n°2 à l’Acte d’Engagement du lot n°2 (BPU) et CCTP du lot n°2 </vt:lpstr>
      <vt:lpstr>TA-03 Table L160*320cm Cf. Annexe n°2 à l’Acte d’Engagement du lot n°2 (BPU) et CCTP du lot n°2</vt:lpstr>
      <vt:lpstr>TA-04 Table L160*P400cm Cf. Annexe n°2 à l’Acte d’Engagement du lot n°1 (BPU et DPGF) et CCTP du lot n°2 </vt:lpstr>
      <vt:lpstr>TA-05 Table L100*240cm Cf. Annexe n°2 à l’Acte d’Engagement du lot n°2 (BPU) et CCTP du lot n°2</vt:lpstr>
      <vt:lpstr>TA-06 Table 140*70cm Réunion 19PL Cf. Annexe n°2 à l’Acte d’Engagement du lot n°2 (BPU et DPGF) et CCTP du lot n°2</vt:lpstr>
      <vt:lpstr>SV-01 Siège visiteur Cf. Annexe n°2 à l’Acte d’Engagement du lot n°2 (BPU) et CCTP du lot n°2</vt:lpstr>
      <vt:lpstr>SR-01 Siège de réunion Salle de réunion classique  Cf. Annexe n°2 à l’Acte d’Engagement du lot n°2 (BPU et DPGF) et CCTP du lot n°2</vt:lpstr>
      <vt:lpstr>SR-02 Siège de réunion Salle de réunion classique  Cf. Annexe n°2 à l’Acte d’Engagement du lot n°2 (BPU et DPGF) et CCTP du lot n°2</vt:lpstr>
      <vt:lpstr>SR-03 Siège de réunion - Réunion 19 PL et salle modulable Cf. Annexe n°2 à l’Acte d’Engagement du lot n°2 (BPU et DPGF) et CCTP du lot n°2</vt:lpstr>
      <vt:lpstr>SR-04 Siège de réunion – Réunion 19PL et salle modulable Cf. Annexe n°2 à l’Acte d’Engagement du lot n°2 (BPU et DPGF) et CCTP du lot n°2</vt:lpstr>
      <vt:lpstr>AA-01 Assise attente RDC  Cf. Annexe n°2 à l’Acte d’Engagement du lot n°2 (BPU et DPGF) et CCTP du lot n°2</vt:lpstr>
      <vt:lpstr>ENS-TA-01 Ensemble tables modulaires Salle de Réunion avec mur mobile 15 places chacune Cf. Annexe n°2 à l’Acte d’Engagement du lot n°2 (BPU) et CCTP du lot n°2 </vt:lpstr>
      <vt:lpstr>ENS-TA-02 Ensemble tables et chaises pour salle d’usage mixte Cf. Annexe n°2 à l’Acte d’Engagement du lot n°2 (BPU) et CCTP du lot n°2 </vt:lpstr>
      <vt:lpstr>TA-07 Table de réunion Bulle autonome  Cf. Cf. Annexe n°2 à l’Acte d’Engagement du lot n°2 (BPU) et CCTP du lot n°2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286</cp:revision>
  <cp:lastPrinted>2024-10-21T08:38:05Z</cp:lastPrinted>
  <dcterms:created xsi:type="dcterms:W3CDTF">2020-11-13T16:13:20Z</dcterms:created>
  <dcterms:modified xsi:type="dcterms:W3CDTF">2026-01-20T15:08:25Z</dcterms:modified>
</cp:coreProperties>
</file>