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9"/>
  </p:notesMasterIdLst>
  <p:handoutMasterIdLst>
    <p:handoutMasterId r:id="rId30"/>
  </p:handoutMasterIdLst>
  <p:sldIdLst>
    <p:sldId id="268" r:id="rId2"/>
    <p:sldId id="328" r:id="rId3"/>
    <p:sldId id="340" r:id="rId4"/>
    <p:sldId id="341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54" autoAdjust="0"/>
    <p:restoredTop sz="96462" autoAdjust="0"/>
  </p:normalViewPr>
  <p:slideViewPr>
    <p:cSldViewPr snapToGrid="0" showGuides="1">
      <p:cViewPr varScale="1">
        <p:scale>
          <a:sx n="102" d="100"/>
          <a:sy n="102" d="100"/>
        </p:scale>
        <p:origin x="1176" y="96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0210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93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0656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7288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020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9661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1694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4589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07447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823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8464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21709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415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13614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7889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4748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63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617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56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4389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409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4789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5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3200" dirty="0"/>
              <a:t/>
            </a:r>
            <a:br>
              <a:rPr lang="fr-FR" sz="3200" dirty="0"/>
            </a:br>
            <a:r>
              <a:rPr lang="fr-FR" sz="2100" dirty="0"/>
              <a:t>Annexe </a:t>
            </a:r>
            <a:r>
              <a:rPr lang="fr-FR" sz="2100" dirty="0" smtClean="0"/>
              <a:t>N°1.3 </a:t>
            </a:r>
            <a:r>
              <a:rPr lang="fr-FR" sz="2100" dirty="0"/>
              <a:t>au CCTP du Lot n°1 </a:t>
            </a:r>
            <a:br>
              <a:rPr lang="fr-FR" sz="2100" dirty="0"/>
            </a:br>
            <a:r>
              <a:rPr lang="fr-FR" sz="2100" dirty="0"/>
              <a:t/>
            </a:r>
            <a:br>
              <a:rPr lang="fr-FR" sz="2100" dirty="0"/>
            </a:br>
            <a:r>
              <a:rPr lang="fr-FR" sz="2100" dirty="0"/>
              <a:t>Cadre de réponse valant mémoire technique : </a:t>
            </a:r>
            <a:r>
              <a:rPr lang="fr-FR" sz="2100" i="1" dirty="0"/>
              <a:t>« </a:t>
            </a:r>
            <a:r>
              <a:rPr lang="fr-FR" sz="2100" i="1"/>
              <a:t>Fiche </a:t>
            </a:r>
            <a:r>
              <a:rPr lang="fr-FR" sz="2100" i="1" smtClean="0"/>
              <a:t>Environnementale»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BU-04 Bureau 140*80cm avec acoustique frontale et voile de fond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092951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BU-05 Bureau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> 1 personne assis-debout électrique 140*80cm réglable en hauteur avec acoustique frontale et voile de fond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2137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BU-06 Bureau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> 2 personnes assis-debout électrique 140*160cm réglable en hauteur avec acoustique frontale et voile de fond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9789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BU-07 Bureau 140*80cm réglable en hauteur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56098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BE-01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> de 2 140*160cm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622581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BE-02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> de 2 avec acoustique frontale 140*160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1806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BE-03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> de 2 120*140cm Formation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234421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BU-08 Bureau bout de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> 140*70cm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5788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BU-09 Bureau 120*80cm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760694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BU-10 Bureau 140*80cm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70960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dirty="0"/>
              <a:t>La fiche environnementale doit être </a:t>
            </a:r>
            <a:r>
              <a:rPr lang="fr-FR" dirty="0" smtClean="0"/>
              <a:t>cohérente </a:t>
            </a:r>
            <a:r>
              <a:rPr lang="fr-FR" dirty="0"/>
              <a:t>avec les informations déclarées dans </a:t>
            </a:r>
            <a:r>
              <a:rPr lang="fr-FR" dirty="0" smtClean="0"/>
              <a:t>les pièces financières </a:t>
            </a:r>
            <a:r>
              <a:rPr lang="fr-FR" dirty="0"/>
              <a:t>du lot concerné. 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/>
              <a:t>candidat doit uniquement fournir les éléments de justification correspondant à la </a:t>
            </a:r>
            <a:r>
              <a:rPr lang="fr-FR" u="sng" dirty="0"/>
              <a:t>catégorie déclarée </a:t>
            </a:r>
            <a:r>
              <a:rPr lang="fr-FR" dirty="0"/>
              <a:t>(mobilier neuf </a:t>
            </a:r>
            <a:r>
              <a:rPr lang="fr-FR" dirty="0" err="1" smtClean="0"/>
              <a:t>éco‑responsable</a:t>
            </a:r>
            <a:r>
              <a:rPr lang="fr-FR" dirty="0" smtClean="0"/>
              <a:t> </a:t>
            </a:r>
            <a:r>
              <a:rPr lang="fr-FR" dirty="0"/>
              <a:t>;</a:t>
            </a:r>
            <a:r>
              <a:rPr lang="fr-FR" dirty="0" smtClean="0"/>
              <a:t> </a:t>
            </a:r>
            <a:r>
              <a:rPr lang="fr-FR" dirty="0"/>
              <a:t>réemploi </a:t>
            </a:r>
            <a:r>
              <a:rPr lang="fr-FR" dirty="0" smtClean="0"/>
              <a:t>et/ou </a:t>
            </a:r>
            <a:r>
              <a:rPr lang="fr-FR" dirty="0" err="1"/>
              <a:t>surcyclage</a:t>
            </a:r>
            <a:r>
              <a:rPr lang="fr-FR" dirty="0"/>
              <a:t>). </a:t>
            </a:r>
          </a:p>
          <a:p>
            <a:pPr algn="r"/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</a:t>
            </a:r>
            <a:r>
              <a:rPr lang="fr-FR" i="1" dirty="0" smtClean="0"/>
              <a:t>est à </a:t>
            </a:r>
            <a:r>
              <a:rPr lang="fr-FR" i="1" dirty="0"/>
              <a:t>remettre avec l’offre du candidat.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BU-11 120*80cm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158523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BU-12 140*80cm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810707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BU-13 160*80cm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131282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BU-14 </a:t>
            </a:r>
            <a:r>
              <a:rPr lang="fr-FR" sz="1400" b="1" dirty="0">
                <a:solidFill>
                  <a:srgbClr val="C00000"/>
                </a:solidFill>
              </a:rPr>
              <a:t>200*80cm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37265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BU-15 200*80cm 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64518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</a:t>
            </a:r>
            <a:r>
              <a:rPr lang="fr-FR" sz="1400" b="1" dirty="0">
                <a:solidFill>
                  <a:srgbClr val="C00000"/>
                </a:solidFill>
              </a:rPr>
              <a:t>140*80 Cabinets médicaux</a:t>
            </a:r>
            <a:r>
              <a:rPr lang="fr-FR" sz="1400" b="1" dirty="0" smtClean="0">
                <a:solidFill>
                  <a:srgbClr val="C00000"/>
                </a:solidFill>
              </a:rPr>
              <a:t/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</a:t>
            </a:r>
            <a:endParaRPr sz="14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604967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ACC-01 Desserte cabinets médicaux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14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012346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EXT-01 Extension de </a:t>
            </a:r>
            <a:r>
              <a:rPr lang="fr-FR" sz="1400" b="1" dirty="0" err="1">
                <a:solidFill>
                  <a:srgbClr val="C00000"/>
                </a:solidFill>
              </a:rPr>
              <a:t>bench</a:t>
            </a:r>
            <a:r>
              <a:rPr lang="fr-FR" sz="1400" b="1" dirty="0">
                <a:solidFill>
                  <a:srgbClr val="C00000"/>
                </a:solidFill>
              </a:rPr>
              <a:t/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14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909737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ST-01 Siège de travail 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BS-02 Bras support 2 écrans 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</a:t>
            </a:r>
            <a:r>
              <a:rPr lang="fr-FR" sz="1400" dirty="0" smtClean="0">
                <a:solidFill>
                  <a:srgbClr val="C00000"/>
                </a:solidFill>
              </a:rPr>
              <a:t>DPGF -PSE-)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61301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BS-03 </a:t>
            </a:r>
            <a:r>
              <a:rPr lang="fr-FR" sz="1400" b="1" dirty="0">
                <a:solidFill>
                  <a:srgbClr val="C00000"/>
                </a:solidFill>
              </a:rPr>
              <a:t>Bras support 2 écrans 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</a:t>
            </a:r>
            <a:r>
              <a:rPr lang="fr-FR" sz="1400" dirty="0" smtClean="0">
                <a:solidFill>
                  <a:srgbClr val="C00000"/>
                </a:solidFill>
              </a:rPr>
              <a:t>(DPGF </a:t>
            </a:r>
            <a:r>
              <a:rPr lang="fr-FR" sz="1400" dirty="0">
                <a:solidFill>
                  <a:srgbClr val="C00000"/>
                </a:solidFill>
              </a:rPr>
              <a:t>-PSE-)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05284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BS-01 </a:t>
            </a:r>
            <a:r>
              <a:rPr lang="fr-FR" sz="1400" b="1" dirty="0">
                <a:solidFill>
                  <a:srgbClr val="C00000"/>
                </a:solidFill>
              </a:rPr>
              <a:t>Bras support </a:t>
            </a:r>
            <a:r>
              <a:rPr lang="fr-FR" sz="1400" b="1" dirty="0" smtClean="0">
                <a:solidFill>
                  <a:srgbClr val="C00000"/>
                </a:solidFill>
              </a:rPr>
              <a:t>1 </a:t>
            </a:r>
            <a:r>
              <a:rPr lang="fr-FR" sz="1400" b="1" dirty="0">
                <a:solidFill>
                  <a:srgbClr val="C00000"/>
                </a:solidFill>
              </a:rPr>
              <a:t>écrans 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013169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BU-01 </a:t>
            </a:r>
            <a:r>
              <a:rPr lang="fr-FR" sz="1400" b="1" dirty="0">
                <a:solidFill>
                  <a:srgbClr val="C00000"/>
                </a:solidFill>
              </a:rPr>
              <a:t>Bureau 140*140cm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03515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BU-02 Bureau 140*80cm avec voile de fond </a:t>
            </a:r>
            <a:r>
              <a:rPr lang="fr-FR" sz="1400" dirty="0">
                <a:solidFill>
                  <a:srgbClr val="C00000"/>
                </a:solidFill>
              </a:rPr>
              <a:t/>
            </a:r>
            <a:br>
              <a:rPr lang="fr-FR" sz="1400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477857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>
                <a:solidFill>
                  <a:srgbClr val="C00000"/>
                </a:solidFill>
              </a:rPr>
              <a:t>BU-03 Bureau 140*80cm avec acoustique frontale</a:t>
            </a:r>
            <a:br>
              <a:rPr lang="fr-FR" sz="1400" b="1" dirty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474022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Si le mobilier est un mobilier </a:t>
            </a:r>
            <a:r>
              <a:rPr lang="en-US" sz="1200" u="sng" dirty="0" smtClean="0"/>
              <a:t>neuf éco-responsable</a:t>
            </a:r>
            <a:r>
              <a:rPr lang="en-US" sz="1200" dirty="0" smtClean="0"/>
              <a:t>, le candidat doit</a:t>
            </a:r>
            <a:r>
              <a:rPr lang="en-US" sz="1100" dirty="0" smtClean="0"/>
              <a:t>:</a:t>
            </a:r>
            <a:endParaRPr lang="en-US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matériaux utilisés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comment se répartit le % de matière recyclées déclaré dans la pièce financière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les écolabels ou certifications associés au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</a:t>
            </a:r>
            <a:r>
              <a:rPr lang="en-US" sz="1200" dirty="0" smtClean="0"/>
              <a:t>issu du </a:t>
            </a:r>
            <a:r>
              <a:rPr lang="en-US" sz="1200" u="sng" dirty="0" err="1" smtClean="0"/>
              <a:t>réemploi</a:t>
            </a:r>
            <a:r>
              <a:rPr lang="en-US" sz="1200" dirty="0" smtClean="0"/>
              <a:t>, </a:t>
            </a:r>
            <a:r>
              <a:rPr lang="en-US" sz="1200" dirty="0"/>
              <a:t>le </a:t>
            </a:r>
            <a:r>
              <a:rPr lang="en-US" sz="1200" dirty="0" smtClean="0"/>
              <a:t>candidat doit</a:t>
            </a:r>
            <a:r>
              <a:rPr lang="en-US" sz="1200" dirty="0"/>
              <a:t> </a:t>
            </a:r>
            <a:r>
              <a:rPr lang="fr-FR" sz="1100" dirty="0" smtClean="0"/>
              <a:t>:</a:t>
            </a:r>
            <a:endParaRPr lang="fr-FR" sz="11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la provenance du mobilier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Décrire les opération de remise en état réalisées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Fournir les éléments de tracabilité disponibles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Si le mobilier est un mobilier issu du </a:t>
            </a:r>
            <a:r>
              <a:rPr lang="en-US" sz="1200" u="sng" dirty="0" err="1" smtClean="0"/>
              <a:t>surcyclage</a:t>
            </a:r>
            <a:r>
              <a:rPr lang="en-US" sz="1200" dirty="0" smtClean="0"/>
              <a:t>, </a:t>
            </a:r>
            <a:r>
              <a:rPr lang="en-US" sz="1200" dirty="0"/>
              <a:t>le candidat doit</a:t>
            </a:r>
            <a:r>
              <a:rPr lang="en-US" sz="1100" dirty="0"/>
              <a:t> </a:t>
            </a:r>
            <a:r>
              <a:rPr lang="fr-FR" sz="1200" dirty="0"/>
              <a:t>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Expliquer la transformation effectuée : </a:t>
            </a:r>
            <a:endParaRPr lang="fr-FR" sz="105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Indiquer l’origine des matériaux récupérés :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Espace réservé du contenu 4"/>
          <p:cNvSpPr txBox="1">
            <a:spLocks noGrp="1" noChangeShapeType="1"/>
          </p:cNvSpPr>
          <p:nvPr/>
        </p:nvSpPr>
        <p:spPr bwMode="auto">
          <a:xfrm>
            <a:off x="6188838" y="1358594"/>
            <a:ext cx="5262357" cy="5499406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/>
              <a:t>Transport :</a:t>
            </a:r>
            <a:endParaRPr lang="fr-FR" sz="1200" dirty="0"/>
          </a:p>
          <a:p>
            <a:pPr marL="407987" lvl="1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D</a:t>
            </a:r>
            <a:r>
              <a:rPr lang="fr-FR" sz="1050" dirty="0" smtClean="0"/>
              <a:t>étaillez </a:t>
            </a:r>
            <a:r>
              <a:rPr lang="fr-FR" sz="1050" dirty="0"/>
              <a:t>les </a:t>
            </a:r>
            <a:r>
              <a:rPr lang="fr-FR" sz="1050" dirty="0" smtClean="0"/>
              <a:t>modalités de transport associées à ce mobilier 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smtClean="0"/>
              <a:t>Processus de gestion des déchets :</a:t>
            </a: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Détaillez la gestion des déchets liée à ce mobilier (emballages, tri, filières): </a:t>
            </a: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Durabilité : </a:t>
            </a:r>
          </a:p>
          <a:p>
            <a:pPr marL="350837" lvl="1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fr-FR" sz="1050" dirty="0"/>
              <a:t>Indiquez les éléments relatifs à la durabilité du </a:t>
            </a:r>
            <a:r>
              <a:rPr lang="fr-FR" sz="1050" dirty="0" smtClean="0"/>
              <a:t>mobilier (</a:t>
            </a:r>
            <a:r>
              <a:rPr lang="fr-FR" sz="1050" dirty="0" err="1" smtClean="0"/>
              <a:t>réparabilité</a:t>
            </a:r>
            <a:r>
              <a:rPr lang="fr-FR" sz="1050" dirty="0" smtClean="0"/>
              <a:t>, etc.) :</a:t>
            </a:r>
            <a:endParaRPr lang="fr-FR" sz="105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fr-FR" sz="1200" dirty="0" smtClean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sz="1200" dirty="0" smtClean="0"/>
              <a:t>Valorisation </a:t>
            </a:r>
            <a:r>
              <a:rPr lang="fr-FR" sz="1200" dirty="0"/>
              <a:t>du mobilier en fin de vie </a:t>
            </a:r>
            <a:r>
              <a:rPr lang="fr-FR" sz="1200" dirty="0" smtClean="0"/>
              <a:t>:</a:t>
            </a: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Possibilité de reprise du mobilier : Oui / Non</a:t>
            </a:r>
          </a:p>
          <a:p>
            <a:pPr marL="815975" lvl="2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050" dirty="0" smtClean="0"/>
              <a:t>Si oui, détaillez les conditions de reprise : 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 smtClean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194418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7756</TotalTime>
  <Words>5570</Words>
  <Application>Microsoft Office PowerPoint</Application>
  <PresentationFormat>Grand écran</PresentationFormat>
  <Paragraphs>1041</Paragraphs>
  <Slides>27</Slides>
  <Notes>26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2" baseType="lpstr">
      <vt:lpstr>Arial</vt:lpstr>
      <vt:lpstr>Calibri</vt:lpstr>
      <vt:lpstr>Symbol</vt:lpstr>
      <vt:lpstr>Wingdings</vt:lpstr>
      <vt:lpstr>masque PPT V3</vt:lpstr>
      <vt:lpstr> Annexe N°1.3 au CCTP du Lot n°1   Cadre de réponse valant mémoire technique : « Fiche Environnementale»   </vt:lpstr>
      <vt:lpstr>Présentation PowerPoint</vt:lpstr>
      <vt:lpstr>ST-01 Siège de travail  Cf. Annexe n°2 à l’Acte d’Engagement du lot n°1 (BPU et DPGF) et CCTP du lot n°1 </vt:lpstr>
      <vt:lpstr>BS-02 Bras support 2 écrans  Cf. Annexe n°2 à l’Acte d’Engagement du lot n°1 (BPU et DPGF -PSE-) et CCTP du lot n°1 </vt:lpstr>
      <vt:lpstr>BS-03 Bras support 2 écrans  Cf. Annexe n°2 à l’Acte d’Engagement du lot n°1 (DPGF -PSE-) et CCTP du lot n°1 </vt:lpstr>
      <vt:lpstr>BS-01 Bras support 1 écrans  Cf. Annexe n°2 à l’Acte d’Engagement du lot n°1 (BPU) et CCTP du lot n°1 </vt:lpstr>
      <vt:lpstr>BU-01 Bureau 140*140cm Cf. Annexe n°2 à l’Acte d’Engagement du lot n°1 (BPU et DPGF) et CCTP du lot n°1 </vt:lpstr>
      <vt:lpstr>BU-02 Bureau 140*80cm avec voile de fond  Cf. Annexe n°2 à l’Acte d’Engagement du lot n°1 (BPU et DPGF) et CCTP du lot n°1 </vt:lpstr>
      <vt:lpstr>BU-03 Bureau 140*80cm avec acoustique frontale Cf. Annexe n°2 à l’Acte d’Engagement du lot n°1 (BPU) et CCTP du lot n°1 </vt:lpstr>
      <vt:lpstr>BU-04 Bureau 140*80cm avec acoustique frontale et voile de fond Cf. Annexe n°2 à l’Acte d’Engagement du lot n°1 (BPU et DPGF) et CCTP du lot n°1 </vt:lpstr>
      <vt:lpstr>BU-05 Bureau bench 1 personne assis-debout électrique 140*80cm réglable en hauteur avec acoustique frontale et voile de fond Cf. Annexe n°2 à l’Acte d’Engagement du lot n°1 (BPU et DPGF) et CCTP du lot n°1 </vt:lpstr>
      <vt:lpstr>BU-06 Bureau bench 2 personnes assis-debout électrique 140*160cm réglable en hauteur avec acoustique frontale et voile de fond  Cf. Annexe n°2 à l’Acte d’Engagement du lot n°1 (BPU et DPGF) et CCTP du lot n°1 </vt:lpstr>
      <vt:lpstr>BU-07 Bureau 140*80cm réglable en hauteur Cf. Annexe n°2 à l’Acte d’Engagement du lot n°1 (BPU) et CCTP du lot n°1 </vt:lpstr>
      <vt:lpstr>BE-01 Bench de 2 140*160cm Cf. Annexe n°2 à l’Acte d’Engagement du lot n°1 (BPU et DPGF) et CCTP du lot n°1 </vt:lpstr>
      <vt:lpstr>BE-02 Bench de 2 avec acoustique frontale 140*160  Cf. Annexe n°2 à l’Acte d’Engagement du lot n°1 (BPU et DPGF) et CCTP du lot n°1 </vt:lpstr>
      <vt:lpstr>BE-03 Bench de 2 120*140cm Formation Cf. Annexe n°2 à l’Acte d’Engagement du lot n°1 (BPU et DPGF) et CCTP du lot n°1 </vt:lpstr>
      <vt:lpstr>BU-08 Bureau bout de bench 140*70cm Cf. Cf. Annexe n°2 à l’Acte d’Engagement du lot n°1 (BPU et DPGF) et CCTP du lot n°1 </vt:lpstr>
      <vt:lpstr>BU-09 Bureau 120*80cm Cf. Cf. Annexe n°2 à l’Acte d’Engagement du lot n°1 (BPU) et CCTP du lot n°1 </vt:lpstr>
      <vt:lpstr>BU-10 Bureau 140*80cm Cf. Annexe n°2 à l’Acte d’Engagement du lot n°1 (BPU) et CCTP du lot n°1 </vt:lpstr>
      <vt:lpstr>BU-11 120*80cm  Cf. Annexe n°2 à l’Acte d’Engagement du lot n°1 (BPU) et CCTP du lot n°1 </vt:lpstr>
      <vt:lpstr>BU-12 140*80cm  Cf. Annexe n°2 à l’Acte d’Engagement du lot n°1 (BPU) et CCTP du lot n°1 </vt:lpstr>
      <vt:lpstr>BU-13 160*80cm  Cf. Annexe n°2 à l’Acte d’Engagement du lot n°1 (BPU) et CCTP du lot n°1 </vt:lpstr>
      <vt:lpstr>BU-14 200*80cm  Cf. Annexe n°2 à l’Acte d’Engagement du lot n°1 (BPU) et CCTP du lot n°1 </vt:lpstr>
      <vt:lpstr>BU-15 200*80cm  Cf. Annexe n°2 à l’Acte d’Engagement du lot n°1 (BPU) et CCTP du lot n°1</vt:lpstr>
      <vt:lpstr>TA-01 140*80 Cabinets médicaux Cf. Annexe n°2 à l’Acte d’Engagement du lot n°1 (BPU et DPGF) et CCTP du lot n°1</vt:lpstr>
      <vt:lpstr>ACC-01 Desserte cabinets médicaux Cf. Annexe n°2 à l’Acte d’Engagement du lot n°1 (BPU et DPGF) et CCTP du lot n°1 </vt:lpstr>
      <vt:lpstr>EXT-01 Extension de bench Cf. Annexe n°2 à l’Acte d’Engagement du lot n°1 (BPU) et CCTP du lot n°1 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286</cp:revision>
  <cp:lastPrinted>2024-10-21T08:38:05Z</cp:lastPrinted>
  <dcterms:created xsi:type="dcterms:W3CDTF">2020-11-13T16:13:20Z</dcterms:created>
  <dcterms:modified xsi:type="dcterms:W3CDTF">2026-01-20T14:48:14Z</dcterms:modified>
</cp:coreProperties>
</file>