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10"/>
  </p:notesMasterIdLst>
  <p:handoutMasterIdLst>
    <p:handoutMasterId r:id="rId11"/>
  </p:handoutMasterIdLst>
  <p:sldIdLst>
    <p:sldId id="268" r:id="rId2"/>
    <p:sldId id="328" r:id="rId3"/>
    <p:sldId id="340" r:id="rId4"/>
    <p:sldId id="341" r:id="rId5"/>
    <p:sldId id="342" r:id="rId6"/>
    <p:sldId id="343" r:id="rId7"/>
    <p:sldId id="344" r:id="rId8"/>
    <p:sldId id="345" r:id="rId9"/>
  </p:sldIdLst>
  <p:sldSz cx="12192000" cy="6858000"/>
  <p:notesSz cx="6669088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uverture" id="{459E2E5D-FCF9-45B0-825F-3F0E3D5542CE}">
          <p14:sldIdLst>
            <p14:sldId id="268"/>
          </p14:sldIdLst>
        </p14:section>
        <p14:section name="Slides génériques" id="{AF974EF0-0F4D-465A-BF26-A8C9F9292B5D}">
          <p14:sldIdLst>
            <p14:sldId id="328"/>
            <p14:sldId id="340"/>
            <p14:sldId id="341"/>
            <p14:sldId id="342"/>
            <p14:sldId id="343"/>
            <p14:sldId id="344"/>
            <p14:sldId id="34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719">
          <p15:clr>
            <a:srgbClr val="A4A3A4"/>
          </p15:clr>
        </p15:guide>
        <p15:guide id="4" pos="737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VOTNY LAURYN (CPAM GIRONDE)" initials="NL(G" lastIdx="3" clrIdx="0">
    <p:extLst/>
  </p:cmAuthor>
  <p:cmAuthor id="2" name="BENETEAU OCEANE (CPAM GIRONDE)" initials="BO(G" lastIdx="2" clrIdx="1">
    <p:extLst>
      <p:ext uri="{19B8F6BF-5375-455C-9EA6-DF929625EA0E}">
        <p15:presenceInfo xmlns:p15="http://schemas.microsoft.com/office/powerpoint/2012/main" userId="S-1-5-21-221657151-1568348028-1356926495-1231587" providerId="AD"/>
      </p:ext>
    </p:extLst>
  </p:cmAuthor>
  <p:cmAuthor id="3" name="DENOPCES ARNAUD (CPAM GIRONDE)" initials="DA(G" lastIdx="5" clrIdx="2">
    <p:extLst>
      <p:ext uri="{19B8F6BF-5375-455C-9EA6-DF929625EA0E}">
        <p15:presenceInfo xmlns:p15="http://schemas.microsoft.com/office/powerpoint/2012/main" userId="S-1-5-21-221657151-1568348028-1356926495-772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2A1"/>
    <a:srgbClr val="BAC7AB"/>
    <a:srgbClr val="50C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54" autoAdjust="0"/>
    <p:restoredTop sz="96462" autoAdjust="0"/>
  </p:normalViewPr>
  <p:slideViewPr>
    <p:cSldViewPr snapToGrid="0" showGuides="1">
      <p:cViewPr varScale="1">
        <p:scale>
          <a:sx n="65" d="100"/>
          <a:sy n="65" d="100"/>
        </p:scale>
        <p:origin x="72" y="1062"/>
      </p:cViewPr>
      <p:guideLst>
        <p:guide orient="horz" pos="2160"/>
        <p:guide pos="3840"/>
        <p:guide orient="horz" pos="3719"/>
        <p:guide pos="7370"/>
      </p:guideLst>
    </p:cSldViewPr>
  </p:slideViewPr>
  <p:outlineViewPr>
    <p:cViewPr>
      <p:scale>
        <a:sx n="33" d="100"/>
        <a:sy n="33" d="100"/>
      </p:scale>
      <p:origin x="0" y="-18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2838" y="-84"/>
      </p:cViewPr>
      <p:guideLst>
        <p:guide orient="horz" pos="3110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CC9FEC9-2CDD-134F-840A-8F57484A29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13CF4C-D8D8-324F-AFA7-772950C224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B692F-B762-CF4B-A8A8-22AAB26BA03B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C31A6AC-A6A7-3248-B6E6-95946088A4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802CA66-22E3-C34E-89C6-B4B2A67C39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41BAA-598B-594C-8490-B89944D016A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36204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3A9EE-EAD2-0C48-AEF4-C2D4DC6DFEA0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3488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66909" y="4751219"/>
            <a:ext cx="533527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3AB8B-6D17-C244-B144-C2D3D1B3AB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359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73AB8B-6D17-C244-B144-C2D3D1B3AB3D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7134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680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59103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24541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46825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9968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4983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AM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pic>
        <p:nvPicPr>
          <p:cNvPr id="6" name="Image 5" descr="Une image contenant alimentation&#10;&#10;Description générée automatiquement" title="Sécurité sociale - l'Assurance Maladie : Agir ensemble, protéger chacun ">
            <a:extLst>
              <a:ext uri="{FF2B5EF4-FFF2-40B4-BE49-F238E27FC236}">
                <a16:creationId xmlns:a16="http://schemas.microsoft.com/office/drawing/2014/main" id="{6C1F8D08-6EB0-422B-93A1-7AFDDC66FE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11193074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899487" y="6372000"/>
            <a:ext cx="1800000" cy="288000"/>
          </a:xfrm>
        </p:spPr>
        <p:txBody>
          <a:bodyPr/>
          <a:lstStyle/>
          <a:p>
            <a:fld id="{7A90C9BA-8212-E643-99E2-71E2B6F6098A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36518" y="5031320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389120" y="5943568"/>
            <a:ext cx="7276241" cy="38689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40985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355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4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8366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4080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575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1860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6570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3977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  <a:endParaRPr lang="fr-FR" dirty="0"/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4973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0604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3011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AM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62AF9597-0C86-4349-A32D-827983D78E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B8C3EE7F-F74B-C644-8F10-503D241C2E0D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989120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51828" y="5987313"/>
            <a:ext cx="6748047" cy="329080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7699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631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1103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CF3B943-80A1-4E09-AFBA-4C7EDC0AD2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995245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B4DC679-F54F-4846-9912-E80DB1F86B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3928303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C1329A-664A-4E28-B644-3636A328F3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384524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D3E7924-C220-48DB-B1CD-419E698875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1387982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5207AD3-6204-4D1E-AD96-6CDC41E3A4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1133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4C7CDFE-DF95-4CA3-98A5-7BD20AEBF1A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5322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30FA6ADF-24F5-4136-844C-F6784D4250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54329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ADE6774-34F3-49AC-A02F-D0366059DC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474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AM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5FCC7EBB-3471-4590-8C18-BE9203E2E6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283CFBEF-98C3-6C4D-AECE-A89E43EA2455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9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67422" y="5971703"/>
            <a:ext cx="6797939" cy="31655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899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D662AE38-9407-4D2E-9CC9-7BB7DE45925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8767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4C16A07E-A0DC-4D23-A540-5B576EF46D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661" y="2087563"/>
            <a:ext cx="5220000" cy="3816350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400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9584039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536963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16696992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703609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192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327722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761F1608-1EEB-E647-B6C1-A92DFDEACC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12396C78-3A19-AA4A-BA82-771000D34AB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EC2BF74E-545A-A440-902F-FA50E56110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42290876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F2F5452A-EA35-364C-871A-EF7CC620C4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826E2E5D-419D-F744-910A-52FB82C616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822EADD7-9147-EC4B-B04B-311375EF40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5667015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1928D4E-4DC9-7743-8E29-22CA76F8BA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5C896D7-F7BF-3B45-9D73-EEF39DDECB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971C6247-F563-9D41-B02F-4C097708A15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37918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6840000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6" name="Espace réservé pour une image  2">
            <a:extLst>
              <a:ext uri="{FF2B5EF4-FFF2-40B4-BE49-F238E27FC236}">
                <a16:creationId xmlns:a16="http://schemas.microsoft.com/office/drawing/2014/main" id="{A1EADFE3-19F3-A24F-BA85-F0DD746D121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962389" y="5999839"/>
            <a:ext cx="5688904" cy="324263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6204699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F079DAE-8087-FE48-B24F-3114264C0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F615992A-2E96-9841-A17D-A1581687B4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2B4AA268-8909-0A46-B5FD-C7B5494FB6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207480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36C85B24-1F14-2A46-91FC-0B7FC6738D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4E46A9B-34F6-7B44-BE45-AAEC5E4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F853C672-16A4-9247-B4D1-3250EC9707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229319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C0D333F6-48EC-8A4C-A930-531E2DE5E3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7301" y="1437861"/>
            <a:ext cx="50599" cy="134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9F24CBFD-D250-A846-8089-C12AD963658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6013" y="1438275"/>
            <a:ext cx="7156450" cy="1343025"/>
          </a:xfrm>
          <a:prstGeom prst="rect">
            <a:avLst/>
          </a:prstGeom>
        </p:spPr>
        <p:txBody>
          <a:bodyPr/>
          <a:lstStyle>
            <a:lvl1pPr>
              <a:defRPr sz="36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0053A370-BCB9-F741-B757-FB3ED04A0B7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6013" y="3747290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DDEF4A67-CF56-D046-AA7C-7AF35FFB01E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92341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E702EB90-1B53-5B40-B4D8-18EFA767867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668669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1079508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9" name="Shape 1009"/>
          <p:cNvSpPr>
            <a:spLocks noGrp="1" noChangeShapeType="1"/>
          </p:cNvSpPr>
          <p:nvPr>
            <p:ph type="dt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0" name="Shape 1010"/>
          <p:cNvSpPr>
            <a:spLocks noGrp="1" noChangeShapeType="1"/>
          </p:cNvSpPr>
          <p:nvPr>
            <p:ph type="ftr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1" name="Shape 1011"/>
          <p:cNvSpPr>
            <a:spLocks noGrp="1" noChangeShapeType="1"/>
          </p:cNvSpPr>
          <p:nvPr>
            <p:ph type="sldNum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405252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7" name="Espace réservé pour une image  2">
            <a:extLst>
              <a:ext uri="{FF2B5EF4-FFF2-40B4-BE49-F238E27FC236}">
                <a16:creationId xmlns:a16="http://schemas.microsoft.com/office/drawing/2014/main" id="{45636969-196D-9944-A942-B6A2D9480C96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834372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275385" y="6001381"/>
            <a:ext cx="6424490" cy="32908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223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5" name="Espace réservé pour une image  2">
            <a:extLst>
              <a:ext uri="{FF2B5EF4-FFF2-40B4-BE49-F238E27FC236}">
                <a16:creationId xmlns:a16="http://schemas.microsoft.com/office/drawing/2014/main" id="{859698BC-337F-3746-A8D1-B5CB5222645C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79963" y="5946118"/>
            <a:ext cx="6685398" cy="35621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847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82903"/>
            <a:ext cx="11186809" cy="5406942"/>
          </a:xfrm>
          <a:prstGeom prst="rect">
            <a:avLst/>
          </a:prstGeom>
          <a:solidFill>
            <a:schemeClr val="tx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68705"/>
            <a:ext cx="1080000" cy="55273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5873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737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tx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19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06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8E264B87-B7E8-47BF-BC87-2D2E37668E67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9595390" y="5907628"/>
            <a:ext cx="2099671" cy="961074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3095" y="6229647"/>
            <a:ext cx="1800000" cy="288000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860558D-47B3-CE46-BCFD-EEB8EC94E2E9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5144D2C-A2A5-B94C-B384-9177ADFC1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660" y="494778"/>
            <a:ext cx="11196000" cy="1114817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txBody>
          <a:bodyPr vert="horz" lIns="864000" tIns="72000" rIns="72000" bIns="72000" rtlCol="0" anchor="ctr">
            <a:normAutofit/>
          </a:bodyPr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D6D73F9-492D-4585-A4AD-255F5B73B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3095" y="2087731"/>
            <a:ext cx="10421565" cy="3780000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  <a:endParaRPr lang="fr-FR" dirty="0"/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</a:p>
          <a:p>
            <a:pPr lvl="3"/>
            <a:endParaRPr lang="fr-FR" dirty="0" smtClean="0"/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165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38" r:id="rId4"/>
    <p:sldLayoutId id="2147483739" r:id="rId5"/>
    <p:sldLayoutId id="2147483740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27" r:id="rId35"/>
    <p:sldLayoutId id="2147483728" r:id="rId36"/>
    <p:sldLayoutId id="2147483729" r:id="rId37"/>
    <p:sldLayoutId id="2147483730" r:id="rId38"/>
    <p:sldLayoutId id="2147483731" r:id="rId39"/>
    <p:sldLayoutId id="2147483732" r:id="rId40"/>
    <p:sldLayoutId id="2147483733" r:id="rId41"/>
    <p:sldLayoutId id="2147483734" r:id="rId42"/>
    <p:sldLayoutId id="2147483746" r:id="rId4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Font typeface="Symbol" panose="05050102010706020507" pitchFamily="18" charset="2"/>
        <a:buNone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174625" indent="-174625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1600" b="1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84150" algn="l" defTabSz="91440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-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30225" indent="-17145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538163" indent="-80963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lvl="0"/>
            <a:r>
              <a:rPr lang="fr-FR" sz="2000" dirty="0" smtClean="0"/>
              <a:t> </a:t>
            </a:r>
            <a:br>
              <a:rPr lang="fr-FR" sz="2000" dirty="0" smtClean="0"/>
            </a:br>
            <a:r>
              <a:rPr lang="fr-FR" sz="2000" dirty="0" smtClean="0"/>
              <a:t>Annexe N°1.2 au CCTP du Lot n°5</a:t>
            </a:r>
            <a:br>
              <a:rPr lang="fr-FR" sz="2000" dirty="0" smtClean="0"/>
            </a:b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 smtClean="0"/>
              <a:t>Cadre de réponse valant mémoire technique : </a:t>
            </a:r>
            <a:r>
              <a:rPr lang="fr-FR" sz="2000" i="1" dirty="0" smtClean="0"/>
              <a:t>« Fiche mobilier »</a:t>
            </a:r>
            <a:r>
              <a:rPr lang="fr-FR" sz="2800" i="1" dirty="0" smtClean="0"/>
              <a:t/>
            </a:r>
            <a:br>
              <a:rPr lang="fr-FR" sz="2800" i="1" dirty="0" smtClean="0"/>
            </a:br>
            <a:r>
              <a:rPr lang="fr-FR" i="1" dirty="0"/>
              <a:t/>
            </a:r>
            <a:br>
              <a:rPr lang="fr-FR" i="1" dirty="0"/>
            </a:b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endParaRPr lang="fr-FR" sz="3200" dirty="0"/>
          </a:p>
        </p:txBody>
      </p:sp>
      <p:sp>
        <p:nvSpPr>
          <p:cNvPr id="10" name="Espace réservé du texte 4"/>
          <p:cNvSpPr txBox="1">
            <a:spLocks/>
          </p:cNvSpPr>
          <p:nvPr/>
        </p:nvSpPr>
        <p:spPr>
          <a:xfrm>
            <a:off x="4851583" y="5267646"/>
            <a:ext cx="6797939" cy="316555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8415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0225" indent="-17145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8163" indent="-80963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 smtClean="0"/>
              <a:t>Marché n°21_2025FO</a:t>
            </a:r>
          </a:p>
          <a:p>
            <a:endParaRPr lang="fr-FR" sz="1600" dirty="0"/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3"/>
          </p:nvPr>
        </p:nvSpPr>
        <p:spPr>
          <a:xfrm>
            <a:off x="4851584" y="5584201"/>
            <a:ext cx="6797939" cy="316555"/>
          </a:xfrm>
        </p:spPr>
        <p:txBody>
          <a:bodyPr>
            <a:noAutofit/>
          </a:bodyPr>
          <a:lstStyle/>
          <a:p>
            <a:r>
              <a:rPr lang="fr-FR" sz="1600" smtClean="0"/>
              <a:t>Marché de fourniture, livraison et installation de mobilier pour le nouveau siège de la CPAM de la Gironde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55001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Espace réservé du texte 57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sz="2800" dirty="0" smtClean="0">
                <a:solidFill>
                  <a:schemeClr val="tx1"/>
                </a:solidFill>
              </a:rPr>
              <a:t>Nom de l’entreprise </a:t>
            </a:r>
            <a:r>
              <a:rPr lang="fr-FR" dirty="0" smtClean="0">
                <a:solidFill>
                  <a:schemeClr val="tx1"/>
                </a:solidFill>
              </a:rPr>
              <a:t>: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r>
              <a:rPr lang="fr-FR" i="1" dirty="0"/>
              <a:t>Le présent document constitue un cadre de réponse définissant un contenu que les candidats sont invités à respecter. Il est à remettre avec l’offre du candidat.</a:t>
            </a:r>
            <a:endParaRPr lang="fr-FR" dirty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0" y="6229350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317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PA-01 Petit panneau de séparation acoustique sur roulettes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Annexe n°2 à l’Acte d’Engagement du lot n°5 (BPU) et CCTP du lot n°5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0622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PA-02 Grand </a:t>
            </a:r>
            <a:r>
              <a:rPr lang="fr-FR" sz="1400" b="1" dirty="0">
                <a:solidFill>
                  <a:srgbClr val="C00000"/>
                </a:solidFill>
              </a:rPr>
              <a:t>panneau de séparation acoustique sur roulettes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n°5 (BPU) et CCTP du lot n°5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93813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ECR-01 Ecran de séparation acoustique autoportant à poser sur le bureau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n°5 (BPU) et CCTP du lot n°5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0342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BOX-01 Box cabine téléphonique 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n°5 (BPU) et CCTP du lot n°5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617373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PAN-03 Panneau de séparation acoustique suspendu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n°5 (BPU) et CCTP du lot n°5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359968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PAR-01 Paravent acoustique autoportant ajouré 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n°5 (BPU) et CCTP du lot n°5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8929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que PPT V3">
  <a:themeElements>
    <a:clrScheme name="CNAM">
      <a:dk1>
        <a:srgbClr val="0C419A"/>
      </a:dk1>
      <a:lt1>
        <a:sysClr val="window" lastClr="FFFFFF"/>
      </a:lt1>
      <a:dk2>
        <a:srgbClr val="007FAD"/>
      </a:dk2>
      <a:lt2>
        <a:srgbClr val="545859"/>
      </a:lt2>
      <a:accent1>
        <a:srgbClr val="298478"/>
      </a:accent1>
      <a:accent2>
        <a:srgbClr val="C74E5A"/>
      </a:accent2>
      <a:accent3>
        <a:srgbClr val="007FAD"/>
      </a:accent3>
      <a:accent4>
        <a:srgbClr val="A05EB5"/>
      </a:accent4>
      <a:accent5>
        <a:srgbClr val="5E74B8"/>
      </a:accent5>
      <a:accent6>
        <a:srgbClr val="E11A81"/>
      </a:accent6>
      <a:hlink>
        <a:srgbClr val="0C419A"/>
      </a:hlink>
      <a:folHlink>
        <a:srgbClr val="54585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NAM_Template_PowerPoint_v4" id="{26C22B8F-5E05-F14C-9CB3-B37F511AC7C6}" vid="{59AAAB99-C36C-9647-8E13-E76025E32F4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 PPT V3</Template>
  <TotalTime>7671</TotalTime>
  <Words>551</Words>
  <Application>Microsoft Office PowerPoint</Application>
  <PresentationFormat>Grand écran</PresentationFormat>
  <Paragraphs>140</Paragraphs>
  <Slides>8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3" baseType="lpstr">
      <vt:lpstr>Arial</vt:lpstr>
      <vt:lpstr>Calibri</vt:lpstr>
      <vt:lpstr>Symbol</vt:lpstr>
      <vt:lpstr>Wingdings</vt:lpstr>
      <vt:lpstr>masque PPT V3</vt:lpstr>
      <vt:lpstr>  Annexe N°1.2 au CCTP du Lot n°5  Cadre de réponse valant mémoire technique : « Fiche mobilier »    </vt:lpstr>
      <vt:lpstr>Présentation PowerPoint</vt:lpstr>
      <vt:lpstr>PA-01 Petit panneau de séparation acoustique sur roulettes Cf. Annexe n°2 à l’Acte d’Engagement du lot n°5 (BPU) et CCTP du lot n°5</vt:lpstr>
      <vt:lpstr>PA-02 Grand panneau de séparation acoustique sur roulettes Cf. Annexe n°2 à l’Acte d’Engagement du lot n°5 (BPU) et CCTP du lot n°5</vt:lpstr>
      <vt:lpstr>ECR-01 Ecran de séparation acoustique autoportant à poser sur le bureau Cf. Annexe n°2 à l’Acte d’Engagement du lot n°5 (BPU) et CCTP du lot n°5</vt:lpstr>
      <vt:lpstr>BOX-01 Box cabine téléphonique  Cf. Annexe n°2 à l’Acte d’Engagement du lot n°5 (BPU) et CCTP du lot n°5</vt:lpstr>
      <vt:lpstr>PAN-03 Panneau de séparation acoustique suspendu Cf. Annexe n°2 à l’Acte d’Engagement du lot n°5 (BPU) et CCTP du lot n°5</vt:lpstr>
      <vt:lpstr>PAR-01 Paravent acoustique autoportant ajouré  Cf. Annexe n°2 à l’Acte d’Engagement du lot n°5 (BPU) et CCTP du lot n°5</vt:lpstr>
    </vt:vector>
  </TitlesOfParts>
  <Company>CNAMTS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  PRÉSENTATION</dc:title>
  <dc:creator>VATUS ISABELLE</dc:creator>
  <cp:lastModifiedBy>LAPORTE CLARA (CPAM GIRONDE)</cp:lastModifiedBy>
  <cp:revision>286</cp:revision>
  <cp:lastPrinted>2024-10-21T08:38:05Z</cp:lastPrinted>
  <dcterms:created xsi:type="dcterms:W3CDTF">2020-11-13T16:13:20Z</dcterms:created>
  <dcterms:modified xsi:type="dcterms:W3CDTF">2026-01-20T15:56:56Z</dcterms:modified>
</cp:coreProperties>
</file>