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9"/>
  </p:notesMasterIdLst>
  <p:handoutMasterIdLst>
    <p:handoutMasterId r:id="rId30"/>
  </p:handoutMasterIdLst>
  <p:sldIdLst>
    <p:sldId id="268" r:id="rId2"/>
    <p:sldId id="32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9" r:id="rId12"/>
    <p:sldId id="350" r:id="rId13"/>
    <p:sldId id="348" r:id="rId14"/>
    <p:sldId id="351" r:id="rId15"/>
    <p:sldId id="352" r:id="rId16"/>
    <p:sldId id="353" r:id="rId17"/>
    <p:sldId id="354" r:id="rId18"/>
    <p:sldId id="363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4" r:id="rId28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verture" id="{459E2E5D-FCF9-45B0-825F-3F0E3D5542CE}">
          <p14:sldIdLst>
            <p14:sldId id="268"/>
          </p14:sldIdLst>
        </p14:section>
        <p14:section name="Slides génériques" id="{AF974EF0-0F4D-465A-BF26-A8C9F9292B5D}">
          <p14:sldIdLst>
            <p14:sldId id="328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9"/>
            <p14:sldId id="350"/>
            <p14:sldId id="348"/>
            <p14:sldId id="351"/>
            <p14:sldId id="352"/>
            <p14:sldId id="353"/>
            <p14:sldId id="354"/>
            <p14:sldId id="363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VOTNY LAURYN (CPAM GIRONDE)" initials="NL(G" lastIdx="3" clrIdx="0">
    <p:extLst/>
  </p:cmAuthor>
  <p:cmAuthor id="2" name="BENETEAU OCEANE (CPAM GIRONDE)" initials="BO(G" lastIdx="2" clrIdx="1">
    <p:extLst>
      <p:ext uri="{19B8F6BF-5375-455C-9EA6-DF929625EA0E}">
        <p15:presenceInfo xmlns:p15="http://schemas.microsoft.com/office/powerpoint/2012/main" userId="S-1-5-21-221657151-1568348028-1356926495-1231587" providerId="AD"/>
      </p:ext>
    </p:extLst>
  </p:cmAuthor>
  <p:cmAuthor id="3" name="DENOPCES ARNAUD (CPAM GIRONDE)" initials="DA(G" lastIdx="5" clrIdx="2">
    <p:extLst>
      <p:ext uri="{19B8F6BF-5375-455C-9EA6-DF929625EA0E}">
        <p15:presenceInfo xmlns:p15="http://schemas.microsoft.com/office/powerpoint/2012/main" userId="S-1-5-21-221657151-1568348028-1356926495-772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2A1"/>
    <a:srgbClr val="BAC7AB"/>
    <a:srgbClr val="50C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38" autoAdjust="0"/>
    <p:restoredTop sz="96462" autoAdjust="0"/>
  </p:normalViewPr>
  <p:slideViewPr>
    <p:cSldViewPr snapToGrid="0" showGuides="1">
      <p:cViewPr varScale="1">
        <p:scale>
          <a:sx n="102" d="100"/>
          <a:sy n="102" d="100"/>
        </p:scale>
        <p:origin x="816" y="96"/>
      </p:cViewPr>
      <p:guideLst>
        <p:guide orient="horz" pos="2160"/>
        <p:guide pos="3840"/>
        <p:guide orient="horz" pos="3719"/>
        <p:guide pos="7370"/>
      </p:guideLst>
    </p:cSldViewPr>
  </p:slideViewPr>
  <p:outlineViewPr>
    <p:cViewPr>
      <p:scale>
        <a:sx n="33" d="100"/>
        <a:sy n="33" d="100"/>
      </p:scale>
      <p:origin x="0" y="-18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CC9FEC9-2CDD-134F-840A-8F57484A29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13CF4C-D8D8-324F-AFA7-772950C224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692F-B762-CF4B-A8A8-22AAB26BA03B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31A6AC-A6A7-3248-B6E6-95946088A4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02CA66-22E3-C34E-89C6-B4B2A67C39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41BAA-598B-594C-8490-B89944D016A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3620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3A9EE-EAD2-0C48-AEF4-C2D4DC6DFEA0}" type="datetimeFigureOut">
              <a:rPr lang="fr-FR" smtClean="0"/>
              <a:t>20/01/2026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AB8B-6D17-C244-B144-C2D3D1B3AB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59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AB8B-6D17-C244-B144-C2D3D1B3AB3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134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8042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490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95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2227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0496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9260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936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2555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00696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7337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8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50996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7893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03304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40749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77229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19238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9536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3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68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968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983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927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37E302-08A7-72A2-6EDF-F098EF941B85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1731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  <a:endParaRPr lang="fr-FR" dirty="0"/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</a:t>
            </a:r>
            <a:r>
              <a:rPr lang="fr-FR" dirty="0" smtClean="0"/>
              <a:t>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6" name="Espace réservé pour une image  2">
            <a:extLst>
              <a:ext uri="{FF2B5EF4-FFF2-40B4-BE49-F238E27FC236}">
                <a16:creationId xmlns:a16="http://schemas.microsoft.com/office/drawing/2014/main" id="{A1EADFE3-19F3-A24F-BA85-F0DD746D121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620469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ChangeShapeType="1"/>
          </p:cNvSpPr>
          <p:nvPr>
            <p:ph type="dt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0" name="Shape 1010"/>
          <p:cNvSpPr>
            <a:spLocks noGrp="1" noChangeShapeType="1"/>
          </p:cNvSpPr>
          <p:nvPr>
            <p:ph type="ftr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11" name="Shape 1011"/>
          <p:cNvSpPr>
            <a:spLocks noGrp="1" noChangeShapeType="1"/>
          </p:cNvSpPr>
          <p:nvPr>
            <p:ph type="sldNum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0525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7" name="Espace réservé pour une image  2">
            <a:extLst>
              <a:ext uri="{FF2B5EF4-FFF2-40B4-BE49-F238E27FC236}">
                <a16:creationId xmlns:a16="http://schemas.microsoft.com/office/drawing/2014/main" id="{45636969-196D-9944-A942-B6A2D9480C96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75385" y="6001381"/>
            <a:ext cx="6424490" cy="32908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223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accent4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 smtClean="0"/>
              <a:t>CLIQUEZ POUR AJOUTER UN TITRE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6C561DA0-B814-4EF6-AE72-CCC3C5D5FDED}" type="datetimeFigureOut">
              <a:rPr lang="fr-FR" smtClean="0"/>
              <a:pPr/>
              <a:t>20/01/2026</a:t>
            </a:fld>
            <a:endParaRPr lang="fr-FR" dirty="0"/>
          </a:p>
        </p:txBody>
      </p:sp>
      <p:sp>
        <p:nvSpPr>
          <p:cNvPr id="5" name="Espace réservé pour une image  2">
            <a:extLst>
              <a:ext uri="{FF2B5EF4-FFF2-40B4-BE49-F238E27FC236}">
                <a16:creationId xmlns:a16="http://schemas.microsoft.com/office/drawing/2014/main" id="{859698BC-337F-3746-A8D1-B5CB5222645C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506801" y="336883"/>
            <a:ext cx="7385915" cy="168442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accent4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Logo </a:t>
            </a:r>
            <a:r>
              <a:rPr lang="fr-FR" dirty="0" smtClean="0"/>
              <a:t>Organisme</a:t>
            </a:r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79963" y="5946118"/>
            <a:ext cx="6685398" cy="35621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</a:t>
            </a:r>
            <a:r>
              <a:rPr lang="fr-FR" dirty="0" smtClean="0"/>
              <a:t>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84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E264B87-B7E8-47BF-BC87-2D2E37668E6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595390" y="5907628"/>
            <a:ext cx="2099671" cy="961074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20/01/2026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</a:t>
            </a:r>
            <a:r>
              <a:rPr lang="fr-FR" dirty="0" smtClean="0"/>
              <a:t>niveau</a:t>
            </a:r>
          </a:p>
          <a:p>
            <a:pPr lvl="3"/>
            <a:endParaRPr lang="fr-FR" dirty="0" smtClean="0"/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8" r:id="rId4"/>
    <p:sldLayoutId id="2147483739" r:id="rId5"/>
    <p:sldLayoutId id="2147483740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  <p:sldLayoutId id="2147483746" r:id="rId4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000" dirty="0" smtClean="0"/>
              <a:t> </a:t>
            </a:r>
            <a:br>
              <a:rPr lang="fr-FR" sz="2000" dirty="0" smtClean="0"/>
            </a:br>
            <a:r>
              <a:rPr lang="fr-FR" sz="2000" dirty="0" smtClean="0"/>
              <a:t>Annexe N°1.2 au CCTP du Lot n°1 </a:t>
            </a:r>
            <a:br>
              <a:rPr lang="fr-FR" sz="2000" dirty="0" smtClean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Cadre de réponse valant mémoire technique : </a:t>
            </a:r>
            <a:r>
              <a:rPr lang="fr-FR" sz="2000" i="1" dirty="0" smtClean="0"/>
              <a:t>« Fiche mobilier »</a:t>
            </a:r>
            <a:r>
              <a:rPr lang="fr-FR" sz="2800" i="1" dirty="0" smtClean="0"/>
              <a:t/>
            </a:r>
            <a:br>
              <a:rPr lang="fr-FR" sz="2800" i="1" dirty="0" smtClean="0"/>
            </a:br>
            <a:r>
              <a:rPr lang="fr-FR" i="1" dirty="0"/>
              <a:t/>
            </a:r>
            <a:br>
              <a:rPr lang="fr-FR" i="1" dirty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10" name="Espace réservé du texte 4"/>
          <p:cNvSpPr txBox="1">
            <a:spLocks/>
          </p:cNvSpPr>
          <p:nvPr/>
        </p:nvSpPr>
        <p:spPr>
          <a:xfrm>
            <a:off x="4851583" y="5267646"/>
            <a:ext cx="6797939" cy="316555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8415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0225" indent="-1714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8163" indent="-80963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Marché n°21_2025FO</a:t>
            </a:r>
          </a:p>
          <a:p>
            <a:endParaRPr lang="fr-FR" sz="1600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4851584" y="5584201"/>
            <a:ext cx="6797939" cy="316555"/>
          </a:xfrm>
        </p:spPr>
        <p:txBody>
          <a:bodyPr>
            <a:noAutofit/>
          </a:bodyPr>
          <a:lstStyle/>
          <a:p>
            <a:r>
              <a:rPr lang="fr-FR" sz="1600" smtClean="0"/>
              <a:t>Marché de fourniture, livraison et installation de mobilier pour le nouveau siège de la CPAM de la Gironde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500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BU-04 Bureau 140*80cm avec acoustique frontale et voile de fond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5779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BU-05 Bureau </a:t>
            </a:r>
            <a:r>
              <a:rPr lang="fr-FR" sz="1400" b="1" dirty="0" err="1" smtClean="0">
                <a:solidFill>
                  <a:srgbClr val="C00000"/>
                </a:solidFill>
              </a:rPr>
              <a:t>bench</a:t>
            </a:r>
            <a:r>
              <a:rPr lang="fr-FR" sz="1400" b="1" dirty="0" smtClean="0">
                <a:solidFill>
                  <a:srgbClr val="C00000"/>
                </a:solidFill>
              </a:rPr>
              <a:t> 1 personne assis-debout électrique 140*80cm réglable en hauteur avec acoustique frontale et voile de fond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2053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BU-06 Bureau </a:t>
            </a:r>
            <a:r>
              <a:rPr lang="fr-FR" sz="1400" b="1" dirty="0" err="1" smtClean="0">
                <a:solidFill>
                  <a:srgbClr val="C00000"/>
                </a:solidFill>
              </a:rPr>
              <a:t>bench</a:t>
            </a:r>
            <a:r>
              <a:rPr lang="fr-FR" sz="1400" b="1" dirty="0" smtClean="0">
                <a:solidFill>
                  <a:srgbClr val="C00000"/>
                </a:solidFill>
              </a:rPr>
              <a:t> 2 personnes assis-debout électrique 140*160cm réglable en hauteur avec acoustique frontale et voile de fond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</a:t>
            </a:r>
            <a:r>
              <a:rPr lang="fr-FR" sz="1400" dirty="0">
                <a:solidFill>
                  <a:srgbClr val="C00000"/>
                </a:solidFill>
              </a:rPr>
              <a:t>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2761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BU-07 Bureau 140*80cm réglable en hauteur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</a:t>
            </a:r>
            <a:r>
              <a:rPr lang="fr-FR" sz="1400" dirty="0">
                <a:solidFill>
                  <a:srgbClr val="C00000"/>
                </a:solidFill>
              </a:rPr>
              <a:t>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6535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BE-01 </a:t>
            </a:r>
            <a:r>
              <a:rPr lang="fr-FR" sz="1400" b="1" dirty="0" err="1" smtClean="0">
                <a:solidFill>
                  <a:srgbClr val="C00000"/>
                </a:solidFill>
              </a:rPr>
              <a:t>Bench</a:t>
            </a:r>
            <a:r>
              <a:rPr lang="fr-FR" sz="1400" b="1" dirty="0" smtClean="0">
                <a:solidFill>
                  <a:srgbClr val="C00000"/>
                </a:solidFill>
              </a:rPr>
              <a:t> de 2 140*160cm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6683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BE-02 </a:t>
            </a:r>
            <a:r>
              <a:rPr lang="fr-FR" sz="1400" b="1" dirty="0" err="1" smtClean="0">
                <a:solidFill>
                  <a:srgbClr val="C00000"/>
                </a:solidFill>
              </a:rPr>
              <a:t>Bench</a:t>
            </a:r>
            <a:r>
              <a:rPr lang="fr-FR" sz="1400" b="1" dirty="0" smtClean="0">
                <a:solidFill>
                  <a:srgbClr val="C00000"/>
                </a:solidFill>
              </a:rPr>
              <a:t> de 2 avec acoustique frontale 140*160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7751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BE-03 </a:t>
            </a:r>
            <a:r>
              <a:rPr lang="fr-FR" sz="1400" b="1" dirty="0" err="1" smtClean="0">
                <a:solidFill>
                  <a:srgbClr val="C00000"/>
                </a:solidFill>
              </a:rPr>
              <a:t>Bench</a:t>
            </a:r>
            <a:r>
              <a:rPr lang="fr-FR" sz="1400" b="1" dirty="0" smtClean="0">
                <a:solidFill>
                  <a:srgbClr val="C00000"/>
                </a:solidFill>
              </a:rPr>
              <a:t> de 2 120*140cm Formation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2733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BU-08 Bureau bout de </a:t>
            </a:r>
            <a:r>
              <a:rPr lang="fr-FR" sz="1400" b="1" dirty="0" err="1" smtClean="0">
                <a:solidFill>
                  <a:srgbClr val="C00000"/>
                </a:solidFill>
              </a:rPr>
              <a:t>bench</a:t>
            </a:r>
            <a:r>
              <a:rPr lang="fr-FR" sz="1400" b="1" dirty="0" smtClean="0">
                <a:solidFill>
                  <a:srgbClr val="C00000"/>
                </a:solidFill>
              </a:rPr>
              <a:t> 140*70cm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9589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BU-09 Bureau 120*80cm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4167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BU-10 Bureau 140*80cm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93471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u texte 5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Nom de l’entreprise 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i="1" dirty="0"/>
              <a:t>Le présent document constitue un cadre de réponse définissant un contenu que les candidats sont invités à respecter. Il est à remettre avec l’offre du candidat.</a:t>
            </a:r>
            <a:endParaRPr lang="fr-FR" dirty="0">
              <a:solidFill>
                <a:schemeClr val="tx1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0" y="6229350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1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BU-11 120*80cm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95922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BU-12 140*80cm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2412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BU-13 160*80cm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2205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BU-14 200*80cm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9230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BU-15 200*80cm 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2482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TA-01 140*80 Cabinets médicaux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74047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ACC-01 Desserte cabinets médicaux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8398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EXT-01 Extension de </a:t>
            </a:r>
            <a:r>
              <a:rPr lang="fr-FR" sz="1400" b="1" dirty="0" err="1" smtClean="0">
                <a:solidFill>
                  <a:srgbClr val="C00000"/>
                </a:solidFill>
              </a:rPr>
              <a:t>bench</a:t>
            </a:r>
            <a:r>
              <a:rPr lang="fr-FR" sz="1400" b="1" dirty="0" smtClean="0">
                <a:solidFill>
                  <a:srgbClr val="C00000"/>
                </a:solidFill>
              </a:rPr>
              <a:t/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>
                <a:solidFill>
                  <a:srgbClr val="C00000"/>
                </a:solidFill>
              </a:rPr>
              <a:t>Cf. 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2014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ST-01 Siège de travail 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06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BS-02 Bras support 2 écrans 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Annexe n°2 à l’Acte d’Engagement du lot n°1 (BPU et DPGF -PSE-)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81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BS-03 Bras support 2 écrans 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</a:t>
            </a:r>
            <a:r>
              <a:rPr lang="fr-FR" sz="1400" dirty="0" smtClean="0">
                <a:solidFill>
                  <a:srgbClr val="C00000"/>
                </a:solidFill>
              </a:rPr>
              <a:t>(DPGF -PSE-)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Finition </a:t>
            </a:r>
            <a:r>
              <a:rPr lang="fr-FR" sz="1200" dirty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42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BS-01 Bras support 1 écran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737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BU-01 Bureau 140*140cm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599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BU-02 Bureau 140*80cm avec voile de fond </a:t>
            </a:r>
            <a:r>
              <a:rPr lang="fr-FR" sz="1400" dirty="0" smtClean="0">
                <a:solidFill>
                  <a:srgbClr val="C00000"/>
                </a:solidFill>
              </a:rPr>
              <a:t/>
            </a:r>
            <a:br>
              <a:rPr lang="fr-FR" sz="1400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(BPU et DPGF) 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29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 noChangeShapeType="1"/>
          </p:cNvSpPr>
          <p:nvPr>
            <p:ph type="title"/>
          </p:nvPr>
        </p:nvSpPr>
        <p:spPr bwMode="auto">
          <a:xfrm>
            <a:off x="1766888" y="115887"/>
            <a:ext cx="8074025" cy="576262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 i="0">
                <a:solidFill>
                  <a:schemeClr val="dk2"/>
                </a:solidFill>
                <a:latin typeface="Arial"/>
                <a:ea typeface="Arial"/>
              </a:defRPr>
            </a:lvl5pPr>
          </a:lstStyle>
          <a:p>
            <a:pPr lvl="0">
              <a:defRPr/>
            </a:pPr>
            <a:r>
              <a:rPr lang="fr-FR" sz="1400" b="1" dirty="0" smtClean="0">
                <a:solidFill>
                  <a:srgbClr val="C00000"/>
                </a:solidFill>
              </a:rPr>
              <a:t>BU-03 Bureau 140*80cm avec acoustique frontale</a:t>
            </a:r>
            <a:br>
              <a:rPr lang="fr-FR" sz="1400" b="1" dirty="0" smtClean="0">
                <a:solidFill>
                  <a:srgbClr val="C00000"/>
                </a:solidFill>
              </a:rPr>
            </a:br>
            <a:r>
              <a:rPr lang="fr-FR" sz="1400" dirty="0" smtClean="0">
                <a:solidFill>
                  <a:srgbClr val="C00000"/>
                </a:solidFill>
              </a:rPr>
              <a:t>Cf. </a:t>
            </a:r>
            <a:r>
              <a:rPr lang="fr-FR" sz="1400" dirty="0">
                <a:solidFill>
                  <a:srgbClr val="C00000"/>
                </a:solidFill>
              </a:rPr>
              <a:t>Annexe n°2 à l’Acte d’Engagement du lot n°1 (</a:t>
            </a:r>
            <a:r>
              <a:rPr lang="fr-FR" sz="1400" dirty="0" smtClean="0">
                <a:solidFill>
                  <a:srgbClr val="C00000"/>
                </a:solidFill>
              </a:rPr>
              <a:t>BPU) </a:t>
            </a:r>
            <a:r>
              <a:rPr lang="fr-FR" sz="1400" dirty="0">
                <a:solidFill>
                  <a:srgbClr val="C00000"/>
                </a:solidFill>
              </a:rPr>
              <a:t>et CCTP du lot n°1 </a:t>
            </a:r>
            <a:endParaRPr sz="2000" dirty="0"/>
          </a:p>
        </p:txBody>
      </p:sp>
      <p:sp>
        <p:nvSpPr>
          <p:cNvPr id="5124" name="Espace réservé du contenu 4"/>
          <p:cNvSpPr txBox="1">
            <a:spLocks noGrp="1" noChangeShapeType="1"/>
          </p:cNvSpPr>
          <p:nvPr/>
        </p:nvSpPr>
        <p:spPr bwMode="auto">
          <a:xfrm>
            <a:off x="6313476" y="1170362"/>
            <a:ext cx="4392612" cy="5303837"/>
          </a:xfrm>
          <a:prstGeom prst="rect">
            <a:avLst/>
          </a:prstGeom>
          <a:noFill/>
        </p:spPr>
        <p:txBody>
          <a:bodyPr lIns="0" tIns="45720" rIns="0" bIns="45720"/>
          <a:lstStyle/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Dimensions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>
                <a:latin typeface="+mj-lt"/>
              </a:rPr>
              <a:t>Description technique :</a:t>
            </a:r>
            <a:endParaRPr dirty="0">
              <a:latin typeface="+mj-lt"/>
            </a:endParaRPr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179387" lvl="1">
              <a:spcBef>
                <a:spcPts val="300"/>
              </a:spcBef>
              <a:spcAft>
                <a:spcPts val="300"/>
              </a:spcAft>
              <a:defRPr/>
            </a:pPr>
            <a:endParaRPr lang="en-US" sz="1600"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Finition </a:t>
            </a:r>
            <a:r>
              <a:rPr lang="fr-FR" sz="1200" dirty="0" smtClean="0"/>
              <a:t>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Garantie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Pérennité </a:t>
            </a:r>
            <a:r>
              <a:rPr lang="fr-FR" sz="1200" dirty="0" smtClean="0"/>
              <a:t>/ réassort :</a:t>
            </a:r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 smtClean="0"/>
              <a:t>Délai de livraison  (en semaines à compter de la commande) : 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Lieu de production :</a:t>
            </a:r>
            <a:endParaRPr dirty="0"/>
          </a:p>
          <a:p>
            <a:pPr marL="358775" lvl="1" indent="-179388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fr-FR" sz="1200" dirty="0"/>
              <a:t>Prix HT (avec éco-contribution) : XXX,XX €</a:t>
            </a:r>
            <a:endParaRPr dirty="0"/>
          </a:p>
        </p:txBody>
      </p:sp>
      <p:sp>
        <p:nvSpPr>
          <p:cNvPr id="5129" name="Espace réservé du texte 5"/>
          <p:cNvSpPr>
            <a:spLocks noGrp="1" noChangeShapeType="1"/>
          </p:cNvSpPr>
          <p:nvPr>
            <p:ph type="body"/>
          </p:nvPr>
        </p:nvSpPr>
        <p:spPr bwMode="auto">
          <a:xfrm>
            <a:off x="1703388" y="665162"/>
            <a:ext cx="8721725" cy="639762"/>
          </a:xfrm>
          <a:prstGeom prst="rect">
            <a:avLst/>
          </a:prstGeom>
          <a:noFill/>
        </p:spPr>
        <p:txBody>
          <a:bodyPr vert="horz" lIns="0" tIns="45720" rIns="0" bIns="45720" rtlCol="0" anchor="ctr" anchorCtr="0">
            <a:no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►"/>
              <a:defRPr sz="2400" b="0" i="0">
                <a:solidFill>
                  <a:srgbClr val="E46C0A"/>
                </a:solidFill>
                <a:latin typeface="Arial"/>
                <a:ea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-"/>
              <a:defRPr sz="1400" b="0" i="0">
                <a:solidFill>
                  <a:schemeClr val="dk1"/>
                </a:solidFill>
                <a:latin typeface="Arial"/>
                <a:ea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600" b="0" i="0">
                <a:solidFill>
                  <a:schemeClr val="dk1"/>
                </a:solidFill>
                <a:latin typeface="Arial"/>
                <a:ea typeface="Arial"/>
              </a:defRPr>
            </a:lvl5pPr>
          </a:lstStyle>
          <a:p>
            <a:pPr marL="0">
              <a:buClr>
                <a:srgbClr val="31859C"/>
              </a:buClr>
              <a:buFont typeface="Arial"/>
              <a:buChar char=" "/>
              <a:defRPr/>
            </a:pPr>
            <a:r>
              <a:rPr dirty="0">
                <a:solidFill>
                  <a:schemeClr val="tx1"/>
                </a:solidFill>
              </a:rPr>
              <a:t>Nom du </a:t>
            </a:r>
            <a:r>
              <a:rPr lang="fr-FR" dirty="0" smtClean="0">
                <a:solidFill>
                  <a:schemeClr val="tx1"/>
                </a:solidFill>
              </a:rPr>
              <a:t>mobilier</a:t>
            </a:r>
            <a:r>
              <a:rPr dirty="0" smtClean="0">
                <a:solidFill>
                  <a:schemeClr val="tx1"/>
                </a:solidFill>
              </a:rPr>
              <a:t> /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Gamme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130" name="Espace réservé du texte 5"/>
          <p:cNvSpPr txBox="1">
            <a:spLocks noGrp="1" noChangeShapeType="1"/>
          </p:cNvSpPr>
          <p:nvPr/>
        </p:nvSpPr>
        <p:spPr bwMode="auto">
          <a:xfrm>
            <a:off x="8353522" y="665162"/>
            <a:ext cx="2592387" cy="639762"/>
          </a:xfrm>
          <a:prstGeom prst="rect">
            <a:avLst/>
          </a:prstGeom>
          <a:noFill/>
        </p:spPr>
        <p:txBody>
          <a:bodyPr lIns="0" tIns="45720" rIns="0" bIns="45720" anchor="ctr" anchorCtr="0"/>
          <a:lstStyle/>
          <a:p>
            <a:pPr algn="ctr">
              <a:buClr>
                <a:srgbClr val="31859C"/>
              </a:buClr>
              <a:buChar char=" "/>
              <a:defRPr/>
            </a:pPr>
            <a:r>
              <a:rPr lang="fr-FR" sz="1600" dirty="0"/>
              <a:t>Logo ou nom de l’entreprise</a:t>
            </a:r>
            <a:endParaRPr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536470" y="1170362"/>
            <a:ext cx="4777006" cy="4901517"/>
          </a:xfrm>
          <a:prstGeom prst="rect">
            <a:avLst/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>
              <a:defRPr/>
            </a:pPr>
            <a:endParaRPr lang="fr-FR" sz="1400">
              <a:solidFill>
                <a:schemeClr val="dk1"/>
              </a:solidFill>
              <a:latin typeface="Arial"/>
              <a:ea typeface="Arial"/>
            </a:endParaRPr>
          </a:p>
        </p:txBody>
      </p:sp>
      <p:sp>
        <p:nvSpPr>
          <p:cNvPr id="14" name="Espace réservé du texte 5"/>
          <p:cNvSpPr txBox="1"/>
          <p:nvPr/>
        </p:nvSpPr>
        <p:spPr bwMode="auto">
          <a:xfrm>
            <a:off x="864491" y="1170362"/>
            <a:ext cx="2112745" cy="425085"/>
          </a:xfrm>
          <a:prstGeom prst="rect">
            <a:avLst/>
          </a:prstGeom>
          <a:noFill/>
          <a:ln>
            <a:noFill/>
          </a:ln>
        </p:spPr>
        <p:txBody>
          <a:bodyPr lIns="0" tIns="49785" rIns="0" bIns="49785" anchor="ctr"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 marL="457200" lvl="1" indent="0" algn="ctr">
              <a:buClr>
                <a:srgbClr val="31859C"/>
              </a:buClr>
              <a:defRPr/>
            </a:pPr>
            <a:r>
              <a:rPr lang="fr-FR" sz="1300" dirty="0" smtClean="0"/>
              <a:t>Image </a:t>
            </a:r>
            <a:endParaRPr dirty="0"/>
          </a:p>
        </p:txBody>
      </p:sp>
      <p:sp>
        <p:nvSpPr>
          <p:cNvPr id="12" name="Espace réservé du numéro de diapositive 16"/>
          <p:cNvSpPr>
            <a:spLocks noGrp="1"/>
          </p:cNvSpPr>
          <p:nvPr>
            <p:ph type="sldNum" sz="quarter" idx="4294967295"/>
          </p:nvPr>
        </p:nvSpPr>
        <p:spPr>
          <a:xfrm>
            <a:off x="21563" y="6277408"/>
            <a:ext cx="720725" cy="288925"/>
          </a:xfrm>
        </p:spPr>
        <p:txBody>
          <a:bodyPr/>
          <a:lstStyle/>
          <a:p>
            <a:fld id="{975A587B-5814-4D9B-9598-FE9CB954CB0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0931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PT V3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PPT V3</Template>
  <TotalTime>7566</TotalTime>
  <Words>2032</Words>
  <Application>Microsoft Office PowerPoint</Application>
  <PresentationFormat>Grand écran</PresentationFormat>
  <Paragraphs>539</Paragraphs>
  <Slides>27</Slides>
  <Notes>26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2" baseType="lpstr">
      <vt:lpstr>Arial</vt:lpstr>
      <vt:lpstr>Calibri</vt:lpstr>
      <vt:lpstr>Symbol</vt:lpstr>
      <vt:lpstr>Wingdings</vt:lpstr>
      <vt:lpstr>masque PPT V3</vt:lpstr>
      <vt:lpstr>  Annexe N°1.2 au CCTP du Lot n°1   Cadre de réponse valant mémoire technique : « Fiche mobilier »    </vt:lpstr>
      <vt:lpstr>Présentation PowerPoint</vt:lpstr>
      <vt:lpstr>ST-01 Siège de travail  Cf. Annexe n°2 à l’Acte d’Engagement du lot n°1 (BPU et DPGF) et CCTP du lot n°1 </vt:lpstr>
      <vt:lpstr>BS-02 Bras support 2 écrans  Cf. Annexe n°2 à l’Acte d’Engagement du lot n°1 (BPU et DPGF -PSE-) et CCTP du lot n°1 </vt:lpstr>
      <vt:lpstr>BS-03 Bras support 2 écrans  Cf. Annexe n°2 à l’Acte d’Engagement du lot n°1 (DPGF -PSE-) et CCTP du lot n°1 </vt:lpstr>
      <vt:lpstr>BS-01 Bras support 1 écran Cf. Annexe n°2 à l’Acte d’Engagement du lot n°1 (BPU) et CCTP du lot n°1 </vt:lpstr>
      <vt:lpstr>BU-01 Bureau 140*140cm Cf. Annexe n°2 à l’Acte d’Engagement du lot n°1 (BPU et DPGF) et CCTP du lot n°1 </vt:lpstr>
      <vt:lpstr>BU-02 Bureau 140*80cm avec voile de fond  Cf. Annexe n°2 à l’Acte d’Engagement du lot n°1 (BPU et DPGF) et CCTP du lot n°1 </vt:lpstr>
      <vt:lpstr>BU-03 Bureau 140*80cm avec acoustique frontale Cf. Annexe n°2 à l’Acte d’Engagement du lot n°1 (BPU) et CCTP du lot n°1 </vt:lpstr>
      <vt:lpstr>BU-04 Bureau 140*80cm avec acoustique frontale et voile de fond Cf. Annexe n°2 à l’Acte d’Engagement du lot n°1 (BPU et DPGF) et CCTP du lot n°1 </vt:lpstr>
      <vt:lpstr>BU-05 Bureau bench 1 personne assis-debout électrique 140*80cm réglable en hauteur avec acoustique frontale et voile de fond Cf. Annexe n°2 à l’Acte d’Engagement du lot n°1 (BPU et DPGF) et CCTP du lot n°1 </vt:lpstr>
      <vt:lpstr>BU-06 Bureau bench 2 personnes assis-debout électrique 140*160cm réglable en hauteur avec acoustique frontale et voile de fond  Cf. Annexe n°2 à l’Acte d’Engagement du lot n°1 (BPU et DPGF) et CCTP du lot n°1 </vt:lpstr>
      <vt:lpstr>BU-07 Bureau 140*80cm réglable en hauteur Cf. Annexe n°2 à l’Acte d’Engagement du lot n°1 (BPU) et CCTP du lot n°1 </vt:lpstr>
      <vt:lpstr>BE-01 Bench de 2 140*160cm Cf. Annexe n°2 à l’Acte d’Engagement du lot n°1 (BPU et DPGF) et CCTP du lot n°1 </vt:lpstr>
      <vt:lpstr>BE-02 Bench de 2 avec acoustique frontale 140*160  Cf. Annexe n°2 à l’Acte d’Engagement du lot n°1 (BPU et DPGF) et CCTP du lot n°1 </vt:lpstr>
      <vt:lpstr>BE-03 Bench de 2 120*140cm Formation Cf. Annexe n°2 à l’Acte d’Engagement du lot n°1 (BPU et DPGF) et CCTP du lot n°1 </vt:lpstr>
      <vt:lpstr>BU-08 Bureau bout de bench 140*70cm Cf. Cf. Annexe n°2 à l’Acte d’Engagement du lot n°1 (BPU et DPGF) et CCTP du lot n°1 </vt:lpstr>
      <vt:lpstr>BU-09 Bureau 120*80cm Cf. Cf. Annexe n°2 à l’Acte d’Engagement du lot n°1 (BPU) et CCTP du lot n°1 </vt:lpstr>
      <vt:lpstr>BU-10 Bureau 140*80cm Cf. Annexe n°2 à l’Acte d’Engagement du lot n°1 (BPU) et CCTP du lot n°1 </vt:lpstr>
      <vt:lpstr>BU-11 120*80cm  Cf. Annexe n°2 à l’Acte d’Engagement du lot n°1 (BPU) et CCTP du lot n°1 </vt:lpstr>
      <vt:lpstr>BU-12 140*80cm  Cf. Annexe n°2 à l’Acte d’Engagement du lot n°1 (BPU) et CCTP du lot n°1 </vt:lpstr>
      <vt:lpstr>BU-13 160*80cm  Cf. Annexe n°2 à l’Acte d’Engagement du lot n°1 (BPU) et CCTP du lot n°1 </vt:lpstr>
      <vt:lpstr>BU-14 200*80cm  Cf. Annexe n°2 à l’Acte d’Engagement du lot n°1 (BPU) et CCTP du lot n°1 </vt:lpstr>
      <vt:lpstr>BU-15 200*80cm  Cf. Annexe n°2 à l’Acte d’Engagement du lot n°1 (BPU) et CCTP du lot n°1 </vt:lpstr>
      <vt:lpstr>TA-01 140*80 Cabinets médicaux Cf. Annexe n°2 à l’Acte d’Engagement du lot n°1 (BPU et DPGF) et CCTP du lot n°1 </vt:lpstr>
      <vt:lpstr>ACC-01 Desserte cabinets médicaux Cf. Annexe n°2 à l’Acte d’Engagement du lot n°1 (BPU et DPGF) et CCTP du lot n°1 </vt:lpstr>
      <vt:lpstr>EXT-01 Extension de bench Cf. Annexe n°2 à l’Acte d’Engagement du lot n°1 (BPU) et CCTP du lot n°1 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  PRÉSENTATION</dc:title>
  <dc:creator>VATUS ISABELLE</dc:creator>
  <cp:lastModifiedBy>LAPORTE CLARA (CPAM GIRONDE)</cp:lastModifiedBy>
  <cp:revision>275</cp:revision>
  <cp:lastPrinted>2024-10-21T08:38:05Z</cp:lastPrinted>
  <dcterms:created xsi:type="dcterms:W3CDTF">2020-11-13T16:13:20Z</dcterms:created>
  <dcterms:modified xsi:type="dcterms:W3CDTF">2026-01-20T14:54:22Z</dcterms:modified>
</cp:coreProperties>
</file>