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10"/>
  </p:notesMasterIdLst>
  <p:sldIdLst>
    <p:sldId id="274" r:id="rId2"/>
    <p:sldId id="273" r:id="rId3"/>
    <p:sldId id="257" r:id="rId4"/>
    <p:sldId id="25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6A8"/>
    <a:srgbClr val="FAC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F302E-0D38-4C80-B455-9A3A98E2247C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F2FD9-90CD-484F-8F11-F5EEEAA774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48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CC820-92B6-2312-4227-5637FAC0A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4FC1F1E-0E6E-6965-A39C-8CA31E387B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691ABCB1-280E-E72B-ED63-F6F17EC4C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F70870-60BA-1608-9D8A-7CA780B07C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2FD9-90CD-484F-8F11-F5EEEAA7744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94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178D3-FDFA-4D7C-99C5-642CEBFD7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6EED90E-707F-03E5-7EA4-F02AFEA61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6C08B084-AA74-B4D4-830B-211EAFF27B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31C543-BF8B-695D-4F7E-050725FC82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2FD9-90CD-484F-8F11-F5EEEAA7744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754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2FD9-90CD-484F-8F11-F5EEEAA7744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475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CD396-F709-4DA8-AFD3-AF94014B3307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22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CFF9-0D6E-48F4-A818-C6C94A49D99E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069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34D25-D8A8-4622-814F-1D703F718E1A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59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52E7E-63C4-4744-99D7-A11F774B2E36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691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8B9E3-55EB-4D4B-A69B-C9BE2AF65556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6010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2C89A-458E-4FED-B6ED-D4386B963248}" type="datetime1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683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F0C1D-49C3-4DA0-8CBC-DB8BADB941D0}" type="datetime1">
              <a:rPr lang="fr-FR" smtClean="0"/>
              <a:t>19/01/2026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21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AEE7-56C1-4031-9895-811497F2FC02}" type="datetime1">
              <a:rPr lang="fr-FR" smtClean="0"/>
              <a:t>19/01/2026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39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2D6EC-77EA-4A16-BBC9-6081A3937161}" type="datetime1">
              <a:rPr lang="fr-FR" smtClean="0"/>
              <a:t>19/01/2026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004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950AF-8219-409A-B44E-24E587ABC95B}" type="datetime1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384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2B03D-C052-4900-B2B2-1CAEE39CA96B}" type="datetime1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Restructuration et extension du bâtiment BASTIDE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16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470F7-F08A-4757-80B0-8E54156EBC50}" type="datetime1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Restructuration et extension du bâtiment BASTIDE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66B84-BD46-44A5-825E-20D9D6D9F4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5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7C20E-2B20-A2A9-9DE5-471D28ABD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14B35-E4CF-EFA1-4D24-86C06D32E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08012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dirty="0">
                <a:latin typeface="Calibri" panose="020F0502020204030204" pitchFamily="34" charset="0"/>
              </a:rPr>
              <a:t>Présentation de l’équipe et des références du mandataire</a:t>
            </a:r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fr-FR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Marché de Maîtrise </a:t>
            </a:r>
            <a:r>
              <a:rPr lang="fr-FR" sz="1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  <a:t>d’œuvre - Annexe2- </a:t>
            </a:r>
            <a:r>
              <a:rPr lang="fr-FR" sz="1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Centre Hospitalier de SAINT NAZAIRE</a:t>
            </a:r>
            <a:r>
              <a:rPr lang="fr-FR" sz="16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/>
            </a:r>
            <a:br>
              <a:rPr lang="fr-FR" sz="16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</a:b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Construction neuve d’un pôle de soins médicaux et de réadaptation (SMR) sur le site d’</a:t>
            </a:r>
            <a:r>
              <a:rPr lang="fr-FR" sz="1600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Heinlex</a:t>
            </a:r>
            <a:endParaRPr lang="fr-FR" sz="16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F1CBE05-C1B0-CE3A-20C5-580A498D0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1</a:t>
            </a:fld>
            <a:endParaRPr lang="fr-FR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DF093B93-2EA2-E366-BF6A-6180341093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868499"/>
              </p:ext>
            </p:extLst>
          </p:nvPr>
        </p:nvGraphicFramePr>
        <p:xfrm>
          <a:off x="299224" y="1758951"/>
          <a:ext cx="8545551" cy="4597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11935">
                  <a:extLst>
                    <a:ext uri="{9D8B030D-6E8A-4147-A177-3AD203B41FA5}">
                      <a16:colId xmlns:a16="http://schemas.microsoft.com/office/drawing/2014/main" val="2342638653"/>
                    </a:ext>
                  </a:extLst>
                </a:gridCol>
                <a:gridCol w="1500153">
                  <a:extLst>
                    <a:ext uri="{9D8B030D-6E8A-4147-A177-3AD203B41FA5}">
                      <a16:colId xmlns:a16="http://schemas.microsoft.com/office/drawing/2014/main" val="4245644384"/>
                    </a:ext>
                  </a:extLst>
                </a:gridCol>
                <a:gridCol w="679178">
                  <a:extLst>
                    <a:ext uri="{9D8B030D-6E8A-4147-A177-3AD203B41FA5}">
                      <a16:colId xmlns:a16="http://schemas.microsoft.com/office/drawing/2014/main" val="334715285"/>
                    </a:ext>
                  </a:extLst>
                </a:gridCol>
                <a:gridCol w="632982">
                  <a:extLst>
                    <a:ext uri="{9D8B030D-6E8A-4147-A177-3AD203B41FA5}">
                      <a16:colId xmlns:a16="http://schemas.microsoft.com/office/drawing/2014/main" val="1500272475"/>
                    </a:ext>
                  </a:extLst>
                </a:gridCol>
                <a:gridCol w="526960">
                  <a:extLst>
                    <a:ext uri="{9D8B030D-6E8A-4147-A177-3AD203B41FA5}">
                      <a16:colId xmlns:a16="http://schemas.microsoft.com/office/drawing/2014/main" val="3924788547"/>
                    </a:ext>
                  </a:extLst>
                </a:gridCol>
                <a:gridCol w="430047">
                  <a:extLst>
                    <a:ext uri="{9D8B030D-6E8A-4147-A177-3AD203B41FA5}">
                      <a16:colId xmlns:a16="http://schemas.microsoft.com/office/drawing/2014/main" val="3653341325"/>
                    </a:ext>
                  </a:extLst>
                </a:gridCol>
                <a:gridCol w="328889">
                  <a:extLst>
                    <a:ext uri="{9D8B030D-6E8A-4147-A177-3AD203B41FA5}">
                      <a16:colId xmlns:a16="http://schemas.microsoft.com/office/drawing/2014/main" val="3593672764"/>
                    </a:ext>
                  </a:extLst>
                </a:gridCol>
                <a:gridCol w="510870">
                  <a:extLst>
                    <a:ext uri="{9D8B030D-6E8A-4147-A177-3AD203B41FA5}">
                      <a16:colId xmlns:a16="http://schemas.microsoft.com/office/drawing/2014/main" val="3598276174"/>
                    </a:ext>
                  </a:extLst>
                </a:gridCol>
                <a:gridCol w="510870">
                  <a:extLst>
                    <a:ext uri="{9D8B030D-6E8A-4147-A177-3AD203B41FA5}">
                      <a16:colId xmlns:a16="http://schemas.microsoft.com/office/drawing/2014/main" val="2542674241"/>
                    </a:ext>
                  </a:extLst>
                </a:gridCol>
                <a:gridCol w="437889">
                  <a:extLst>
                    <a:ext uri="{9D8B030D-6E8A-4147-A177-3AD203B41FA5}">
                      <a16:colId xmlns:a16="http://schemas.microsoft.com/office/drawing/2014/main" val="2100101932"/>
                    </a:ext>
                  </a:extLst>
                </a:gridCol>
                <a:gridCol w="437889">
                  <a:extLst>
                    <a:ext uri="{9D8B030D-6E8A-4147-A177-3AD203B41FA5}">
                      <a16:colId xmlns:a16="http://schemas.microsoft.com/office/drawing/2014/main" val="1907646434"/>
                    </a:ext>
                  </a:extLst>
                </a:gridCol>
                <a:gridCol w="437889">
                  <a:extLst>
                    <a:ext uri="{9D8B030D-6E8A-4147-A177-3AD203B41FA5}">
                      <a16:colId xmlns:a16="http://schemas.microsoft.com/office/drawing/2014/main" val="3268570568"/>
                    </a:ext>
                  </a:extLst>
                </a:gridCol>
              </a:tblGrid>
              <a:tr h="370840">
                <a:tc gridSpan="12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ysClr val="windowText" lastClr="000000"/>
                          </a:solidFill>
                        </a:rPr>
                        <a:t>1-) COMPOSITION DE L'EQUIPE</a:t>
                      </a:r>
                      <a:endParaRPr lang="fr-FR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074262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Nom des membres </a:t>
                      </a:r>
                      <a:br>
                        <a:rPr lang="fr-FR" sz="1200" dirty="0">
                          <a:latin typeface="+mn-lt"/>
                        </a:rPr>
                      </a:br>
                      <a:r>
                        <a:rPr lang="fr-FR" sz="1200" dirty="0">
                          <a:latin typeface="+mn-lt"/>
                        </a:rPr>
                        <a:t>de l’équipe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Ville</a:t>
                      </a:r>
                      <a:endParaRPr lang="fr-FR" sz="12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Fonction(s) assurée(s) dans l'équipe</a:t>
                      </a:r>
                    </a:p>
                    <a:p>
                      <a:pPr algn="ctr"/>
                      <a:r>
                        <a:rPr lang="fr-FR" sz="1200" dirty="0"/>
                        <a:t>(mettre une croix dans sa compétence)</a:t>
                      </a:r>
                      <a:endParaRPr lang="fr-FR" sz="12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6246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</a:rPr>
                        <a:t>ARCHI</a:t>
                      </a:r>
                      <a:endParaRPr lang="fr-FR" sz="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</a:rPr>
                        <a:t>STR</a:t>
                      </a:r>
                      <a:endParaRPr lang="fr-FR" sz="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</a:rPr>
                        <a:t>CVCD-PS</a:t>
                      </a:r>
                      <a:endParaRPr lang="fr-FR" sz="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</a:rPr>
                        <a:t>ELEC</a:t>
                      </a:r>
                      <a:endParaRPr lang="fr-FR" sz="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  <a:latin typeface="+mn-lt"/>
                        </a:rPr>
                        <a:t>ECO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  <a:latin typeface="+mn-lt"/>
                        </a:rPr>
                        <a:t>VRD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  <a:latin typeface="+mn-lt"/>
                        </a:rPr>
                        <a:t>ACO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  <a:latin typeface="+mn-lt"/>
                        </a:rPr>
                        <a:t>OPC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dirty="0">
                          <a:solidFill>
                            <a:srgbClr val="FF0000"/>
                          </a:solidFill>
                          <a:latin typeface="+mn-lt"/>
                        </a:rPr>
                        <a:t>CSSI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322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Architecte mandataire</a:t>
                      </a:r>
                    </a:p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NOM ENTREPRISE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7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BET…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+mn-lt"/>
                        </a:rPr>
                        <a:t>NOM ENTREPRISE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6626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BET…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+mn-lt"/>
                        </a:rPr>
                        <a:t>NOM ENTREPRISE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8558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BET…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+mn-lt"/>
                        </a:rPr>
                        <a:t>NOM ENTREPRISE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1075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+mn-lt"/>
                        </a:rPr>
                        <a:t>BET…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+mn-lt"/>
                        </a:rPr>
                        <a:t>NOM ENTREPRISE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886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8123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104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6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6586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85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62E9B-FD95-A213-5E14-B13D279E0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A2DF047-EF36-8F7B-14F8-E7489C58F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2</a:t>
            </a:fld>
            <a:endParaRPr lang="fr-FR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80815B98-1FDD-98BB-E20D-7DB42910F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418963"/>
              </p:ext>
            </p:extLst>
          </p:nvPr>
        </p:nvGraphicFramePr>
        <p:xfrm>
          <a:off x="341774" y="476672"/>
          <a:ext cx="8460451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460451">
                  <a:extLst>
                    <a:ext uri="{9D8B030D-6E8A-4147-A177-3AD203B41FA5}">
                      <a16:colId xmlns:a16="http://schemas.microsoft.com/office/drawing/2014/main" val="2342638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ysClr val="windowText" lastClr="000000"/>
                          </a:solidFill>
                        </a:rPr>
                        <a:t>2)- ORGANIGRAMME SCHEMATIQUE DE L’EQUIPE</a:t>
                      </a:r>
                      <a:endParaRPr lang="fr-FR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742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38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57961"/>
              </p:ext>
            </p:extLst>
          </p:nvPr>
        </p:nvGraphicFramePr>
        <p:xfrm>
          <a:off x="107504" y="116632"/>
          <a:ext cx="8928993" cy="2230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2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4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Référence mandataire n°1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Maître d'ouvrage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Descriptif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Date et avancement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Montant des travaux en M€ HT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Rôle dans l'opération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Surface SdO en m²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Réf. commune à d’autres membres de l’équipe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05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préciser le ou les membres concernés et compétences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432939"/>
                  </a:ext>
                </a:extLst>
              </a:tr>
            </a:tbl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167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383892"/>
              </p:ext>
            </p:extLst>
          </p:nvPr>
        </p:nvGraphicFramePr>
        <p:xfrm>
          <a:off x="0" y="116632"/>
          <a:ext cx="9150840" cy="5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50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Référence mandataire n°1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2570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5</a:t>
            </a:fld>
            <a:endParaRPr lang="fr-FR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97E595B4-9436-5BAB-D717-69AD777AD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41251"/>
              </p:ext>
            </p:extLst>
          </p:nvPr>
        </p:nvGraphicFramePr>
        <p:xfrm>
          <a:off x="107504" y="116632"/>
          <a:ext cx="8928993" cy="2230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2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4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Référence mandataire n°2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Maître d'ouvrage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Descriptif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Date et avancement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Montant des travaux en M€ HT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Rôle dans l'opération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Surface SdO en m²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Réf. commune à d’autres membres de l’équipe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432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9393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356824"/>
              </p:ext>
            </p:extLst>
          </p:nvPr>
        </p:nvGraphicFramePr>
        <p:xfrm>
          <a:off x="0" y="116632"/>
          <a:ext cx="9150840" cy="5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50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Référence mandataire n°2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6872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7</a:t>
            </a:fld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6E2B8622-E58F-8784-F164-51E43578D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29473"/>
              </p:ext>
            </p:extLst>
          </p:nvPr>
        </p:nvGraphicFramePr>
        <p:xfrm>
          <a:off x="107504" y="116632"/>
          <a:ext cx="8928993" cy="2230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2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4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Référence mandataire n°3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Maître d'ouvrage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8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Descriptif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Date et avancement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Montant des travaux en M€ HT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Rôle dans l'opération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50" u="none" strike="noStrike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</a:rPr>
                        <a:t>   Surface SdO en m²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Réf. commune à d’autres membres de l’équipe :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432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931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518277"/>
              </p:ext>
            </p:extLst>
          </p:nvPr>
        </p:nvGraphicFramePr>
        <p:xfrm>
          <a:off x="0" y="116632"/>
          <a:ext cx="9150840" cy="5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50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Référence mandataire n°3</a:t>
                      </a:r>
                    </a:p>
                  </a:txBody>
                  <a:tcPr marL="8843" marR="8843" marT="8843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66B84-BD46-44A5-825E-20D9D6D9F40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0321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Rouge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</TotalTime>
  <Words>287</Words>
  <Application>Microsoft Office PowerPoint</Application>
  <PresentationFormat>Affichage à l'écran (4:3)</PresentationFormat>
  <Paragraphs>92</Paragraphs>
  <Slides>8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de l’équipe et des références du mandataire Marché de Maîtrise d’œuvre - Annexe2- Centre Hospitalier de SAINT NAZAIRE Construction neuve d’un pôle de soins médicaux et de réadaptation (SMR) sur le site d’Heinlex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COAXIS ASP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DES REFERENCES DU MANDATAIRE</dc:title>
  <dc:creator>Franck Llinas</dc:creator>
  <cp:lastModifiedBy>COUTRET Delphine</cp:lastModifiedBy>
  <cp:revision>57</cp:revision>
  <dcterms:created xsi:type="dcterms:W3CDTF">2014-02-10T13:44:25Z</dcterms:created>
  <dcterms:modified xsi:type="dcterms:W3CDTF">2026-01-19T11:44:29Z</dcterms:modified>
</cp:coreProperties>
</file>