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65" r:id="rId2"/>
    <p:sldId id="1624" r:id="rId3"/>
    <p:sldId id="1613" r:id="rId4"/>
    <p:sldId id="256" r:id="rId5"/>
    <p:sldId id="257" r:id="rId6"/>
    <p:sldId id="258" r:id="rId7"/>
    <p:sldId id="259" r:id="rId8"/>
    <p:sldId id="260" r:id="rId9"/>
    <p:sldId id="261" r:id="rId10"/>
    <p:sldId id="262" r:id="rId11"/>
    <p:sldId id="1615" r:id="rId12"/>
    <p:sldId id="263" r:id="rId13"/>
    <p:sldId id="1616" r:id="rId14"/>
    <p:sldId id="264" r:id="rId15"/>
    <p:sldId id="1614" r:id="rId16"/>
    <p:sldId id="1617" r:id="rId17"/>
    <p:sldId id="1618" r:id="rId18"/>
    <p:sldId id="1619" r:id="rId19"/>
    <p:sldId id="1620" r:id="rId20"/>
    <p:sldId id="1621" r:id="rId21"/>
    <p:sldId id="1622" r:id="rId22"/>
    <p:sldId id="1623" r:id="rId2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ésentation" id="{AD49373A-AA68-4DEB-BABE-BDDC1341C732}">
          <p14:sldIdLst>
            <p14:sldId id="265"/>
            <p14:sldId id="1624"/>
            <p14:sldId id="1613"/>
          </p14:sldIdLst>
        </p14:section>
        <p14:section name="3 réfs réalisation" id="{EC796A39-7362-4660-9CDB-CE04C80852BA}">
          <p14:sldIdLst>
            <p14:sldId id="256"/>
            <p14:sldId id="257"/>
            <p14:sldId id="258"/>
            <p14:sldId id="259"/>
            <p14:sldId id="260"/>
            <p14:sldId id="261"/>
          </p14:sldIdLst>
        </p14:section>
        <p14:section name="3 références Architecte" id="{4965EF03-DC67-4F51-B084-F02593167108}">
          <p14:sldIdLst>
            <p14:sldId id="262"/>
            <p14:sldId id="1615"/>
            <p14:sldId id="263"/>
            <p14:sldId id="1616"/>
            <p14:sldId id="264"/>
            <p14:sldId id="1614"/>
          </p14:sldIdLst>
        </p14:section>
        <p14:section name="3 références BET technique" id="{4FDCE96C-5A20-465C-A7B6-3675E6FB1942}">
          <p14:sldIdLst>
            <p14:sldId id="1617"/>
            <p14:sldId id="1618"/>
            <p14:sldId id="1619"/>
            <p14:sldId id="1620"/>
            <p14:sldId id="1621"/>
            <p14:sldId id="1622"/>
          </p14:sldIdLst>
        </p14:section>
        <p14:section name="1 référence désamiantage" id="{B3B1E982-8C96-42D7-AD07-76276953BDC4}">
          <p14:sldIdLst>
            <p14:sldId id="162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43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0" d="100"/>
          <a:sy n="150" d="100"/>
        </p:scale>
        <p:origin x="654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2FCC48-6B7A-46EE-B463-82E633D6CC90}" type="datetimeFigureOut">
              <a:rPr lang="fr-FR" smtClean="0"/>
              <a:t>13/01/2026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A19FDD-FEB0-47F3-9838-E83E14AEE7C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2052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587CAE-0BBF-6249-0C25-3F9B2209EE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F75D7CA-8E0F-90D3-0821-5955395CA5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9E4D6B2-2ABD-B457-FAD3-D5B28DBD7B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2E4FE08-E8FE-F79C-E747-2AE3A5D4D9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A19FDD-FEB0-47F3-9838-E83E14AEE7C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4385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AD855C-FE0F-8828-8313-02475278CE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BB0A595-4493-10BB-9C69-F5FF0110C7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CEBF8E7-D5C6-6AAE-8B95-252F6546E4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0E9FB83-DB89-6225-07B0-910F0D905E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A19FDD-FEB0-47F3-9838-E83E14AEE7CB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81952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056337-E414-0E39-6CA0-A1358BA7D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2CB6B25-A387-FBCF-0213-D8F7A256FB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A185D60-9388-A3A4-D4D3-9044122903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9190CAB-B93E-DF24-90B0-F9E9EA202E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A19FDD-FEB0-47F3-9838-E83E14AEE7CB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94988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A3B558-6BDD-4D3C-670F-A4FC5C571B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7376F7C-FB8F-C067-C860-B2FFF3A57D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D26C962-5552-D559-BC1E-DCCEE98723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02A9898-8DE8-6171-111F-56265875E7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A19FDD-FEB0-47F3-9838-E83E14AEE7CB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93160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FA2565-561B-1D00-ADCB-04FA8B270B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D781CDC-ABF5-03DF-CB82-31464237C3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70EE909-5E21-B0AE-2B29-B56F007A3C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3FF9D74-A9DA-682E-9A52-B4F44A5A7A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A19FDD-FEB0-47F3-9838-E83E14AEE7CB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84965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24A1F3-EFC5-278A-4475-96AB34DE42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B6CC51B-FE4E-F093-1451-212A28BEA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5AD4B3C-D267-1B85-6E08-DA2B3E8D25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2256105-F172-A98F-2AAF-9BF4955743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A19FDD-FEB0-47F3-9838-E83E14AEE7CB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56340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C8A0EB-9783-815D-DB96-EF3DC05D2C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88A453A-5ACA-E00D-D1E8-6306DA2463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FC2E23B-55F6-3FF8-C33A-D2A62DAD4A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3B5D3F9-C62C-4564-E034-1272FC6168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A19FDD-FEB0-47F3-9838-E83E14AEE7CB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70920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23AAAA-E231-1721-5199-F4F343F416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9B5AD9E-6179-ABD8-10FD-AA913A9ED6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7116BCF-BC82-E41A-2465-C1AF5699C0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71A90F3-243C-98E4-57A6-F745F8A5ED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A19FDD-FEB0-47F3-9838-E83E14AEE7CB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12882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32C58C-D45A-B6FB-1413-FF66096C74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ABC00DB-2789-157B-1B1B-DC58649EAC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008FEE3-7CF5-5984-B4DB-4C2ABB10DA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5814616-34E9-F023-3D10-F56C79EF1F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A19FDD-FEB0-47F3-9838-E83E14AEE7CB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16037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B6B20-086E-F99D-C281-C83CA1E6B9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7EA3D4F-8319-EE02-D260-D5C8732834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E92F316-7332-F4BE-04B8-8CC3880BE1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72EE9D3-3039-F4D7-C7D8-8CA471715C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A19FDD-FEB0-47F3-9838-E83E14AEE7CB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994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9AA2A9-ED3E-2059-354E-BCBE8AB7D7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C892A66-FF8F-447E-F195-F49A352BD4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6455602-0D72-14A9-908F-EF07A7E5B2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17D3BCB-197C-A039-96EC-E0C1B35387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A19FDD-FEB0-47F3-9838-E83E14AEE7CB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4368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67F592-C1EA-8720-AE9B-7D3FF09EDA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e l'image des diapositives 1">
            <a:extLst>
              <a:ext uri="{FF2B5EF4-FFF2-40B4-BE49-F238E27FC236}">
                <a16:creationId xmlns:a16="http://schemas.microsoft.com/office/drawing/2014/main" id="{A2AECFE7-A94E-29C4-D2F1-6D84F694783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Espace réservé des notes 2">
            <a:extLst>
              <a:ext uri="{FF2B5EF4-FFF2-40B4-BE49-F238E27FC236}">
                <a16:creationId xmlns:a16="http://schemas.microsoft.com/office/drawing/2014/main" id="{9EC7B6F4-7A47-1C06-1262-1A854E61D59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/>
          </a:p>
        </p:txBody>
      </p:sp>
      <p:sp>
        <p:nvSpPr>
          <p:cNvPr id="7172" name="Espace réservé du numéro de diapositive 3">
            <a:extLst>
              <a:ext uri="{FF2B5EF4-FFF2-40B4-BE49-F238E27FC236}">
                <a16:creationId xmlns:a16="http://schemas.microsoft.com/office/drawing/2014/main" id="{8DCC0ECB-DB4A-2F0B-95A8-ACFE014BC6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5182810-598A-40D8-B430-3A559093EA1D}" type="slidenum">
              <a:rPr lang="fr-FR" altLang="fr-FR"/>
              <a:pPr/>
              <a:t>2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8273855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B8AF4D-3654-C25D-E83B-63AC745648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7229F6A-C010-5EEF-07B8-81DF2C47FB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4BAB046-EBBA-5360-505E-E7A35DE0C4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D8837A5-25A2-649A-AF1A-574BC58FAE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A19FDD-FEB0-47F3-9838-E83E14AEE7CB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66384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833A64-7932-13C0-0418-1D40216B67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D9B7028-8819-8661-E712-0E5A021C97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34468E9-9BF7-2F29-5299-E275F019C8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8221F87-28C9-EF5F-B0A0-E797B2FDAC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A19FDD-FEB0-47F3-9838-E83E14AEE7CB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69766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2A98ED-9230-5F9E-0CB3-07078FAF67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6FA9180-7840-E84D-5BCB-8C6A0435EE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F7A7EF5-760D-4443-1E13-6A03607985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6208C4B-40C7-B7B2-EA08-4649181C6C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A19FDD-FEB0-47F3-9838-E83E14AEE7CB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6664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ED75DB-6139-B1CE-A209-F22B00F88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e l'image des diapositives 1">
            <a:extLst>
              <a:ext uri="{FF2B5EF4-FFF2-40B4-BE49-F238E27FC236}">
                <a16:creationId xmlns:a16="http://schemas.microsoft.com/office/drawing/2014/main" id="{EA7B5889-FEB1-7BDE-501B-058661E6940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Espace réservé des notes 2">
            <a:extLst>
              <a:ext uri="{FF2B5EF4-FFF2-40B4-BE49-F238E27FC236}">
                <a16:creationId xmlns:a16="http://schemas.microsoft.com/office/drawing/2014/main" id="{ADE5BB90-73FE-4668-4C57-CF9062B76BA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/>
          </a:p>
        </p:txBody>
      </p:sp>
      <p:sp>
        <p:nvSpPr>
          <p:cNvPr id="7172" name="Espace réservé du numéro de diapositive 3">
            <a:extLst>
              <a:ext uri="{FF2B5EF4-FFF2-40B4-BE49-F238E27FC236}">
                <a16:creationId xmlns:a16="http://schemas.microsoft.com/office/drawing/2014/main" id="{C5B87F80-E7A3-245B-656F-EADA110564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5182810-598A-40D8-B430-3A559093EA1D}" type="slidenum">
              <a:rPr lang="fr-FR" altLang="fr-FR"/>
              <a:pPr/>
              <a:t>3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360043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A19FDD-FEB0-47F3-9838-E83E14AEE7CB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6163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0EDCC2-446A-EF3D-40D6-56A8415DDB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12E07C3-884E-80D5-CAE7-1E6ABD2B33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B916199-61D1-1ACD-8B23-281EF7BC4E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DD8F00C-3858-209B-5686-38EDD1CEF6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A19FDD-FEB0-47F3-9838-E83E14AEE7CB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16911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C61233-59CD-0A9E-A926-C2D185138E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3632DFB-3F23-0DE3-CA35-15E360F92F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773DD16-B2B0-21E1-1194-C2DA143566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55F4185-113E-7F12-2A1D-D3CD5C8462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A19FDD-FEB0-47F3-9838-E83E14AEE7CB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91880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AC2FDC-4749-6C2B-C6C7-4A5E49098A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D4E8307-5E21-F1FC-08F5-18FE49925F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AA53E5E-12E5-5DDD-EAA6-BCCE4CC6B6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289AE6-1537-A6E7-C909-A073BB1CB0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A19FDD-FEB0-47F3-9838-E83E14AEE7CB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49678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4E8CDD-9BA2-4196-E593-FD8F73809F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22D6A3D-22B5-3384-0CAD-1C05414196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22EBF89-EE80-3D41-74B9-D427CB6EB5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EF63464-FCBC-05E0-B1B5-A66E26C1AA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A19FDD-FEB0-47F3-9838-E83E14AEE7CB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62189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E0C523-D39C-D354-FB2B-1FD8C4B33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7A0302F-7A07-5333-4E91-65C9A913C0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C0D3CA6-2930-16A1-EFE7-15823BF418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4BAB189-F4AC-C17B-EEC9-2E9732B8DF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A19FDD-FEB0-47F3-9838-E83E14AEE7CB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7235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3BBC4-2BF9-B56F-2251-7EC89C94CE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DD4EBE8-D648-3BDC-A29D-4A8E500DAB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A666AC9-B2F4-B923-77C0-C42E27EE6E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8AC68-AF2F-4F55-BF39-FCF2A98D475E}" type="datetimeFigureOut">
              <a:rPr lang="fr-FR" smtClean="0"/>
              <a:t>13/01/2026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7CF21D7-1A15-D7BD-045E-A422D7859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E0D290C-2A8F-5AB8-4C6C-858323FAD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71C36-A086-4EAD-971A-106C6EAD3C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9101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0BBB5DF-4C9B-50B2-B24E-C70E3F706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7BEC481-1E2C-4EAF-C563-A9D95DDEFE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D4644BE-FD00-F43F-931C-F7CD5E714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8AC68-AF2F-4F55-BF39-FCF2A98D475E}" type="datetimeFigureOut">
              <a:rPr lang="fr-FR" smtClean="0"/>
              <a:t>13/01/2026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001806A-2662-6C92-4EB2-709AAC95E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8E7A7CE-1921-4851-9759-0F1B1BF23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71C36-A086-4EAD-971A-106C6EAD3C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8111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A889677-247D-0F67-BE73-0F9D7EBEB2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255BE85-5789-3DC4-4051-C77B36A3AE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75AB48B-6668-D8F0-C78D-052B28D9F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8AC68-AF2F-4F55-BF39-FCF2A98D475E}" type="datetimeFigureOut">
              <a:rPr lang="fr-FR" smtClean="0"/>
              <a:t>13/01/2026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C64DB24-769E-A652-F66F-585EDDE54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2FC9C77-5256-1F7E-3926-96F025ECC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71C36-A086-4EAD-971A-106C6EAD3C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08620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1_Titre et contenu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5524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5584FE-EEF0-9DFF-887A-8907AD466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F84E49-5AF2-08A3-A06E-FF83C5E487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8FBB68F-2D6A-070A-38C2-7964B98B4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8AC68-AF2F-4F55-BF39-FCF2A98D475E}" type="datetimeFigureOut">
              <a:rPr lang="fr-FR" smtClean="0"/>
              <a:t>13/01/2026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743C049-DE66-19F7-E104-3269888BB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A5E740A-B56E-2459-1E4C-42CB9253A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71C36-A086-4EAD-971A-106C6EAD3C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1569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159A72-899E-40B8-533E-9AE264C3F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265D389-11A1-5642-F2CE-7199C78ED6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85278B6-196A-B6D4-D898-C2B3C5BB4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8AC68-AF2F-4F55-BF39-FCF2A98D475E}" type="datetimeFigureOut">
              <a:rPr lang="fr-FR" smtClean="0"/>
              <a:t>13/01/2026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BF71784-16D2-D4CE-F0A5-F0FC0A1A7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2F708E0-2BDF-C459-BA30-FCBE71A2B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71C36-A086-4EAD-971A-106C6EAD3C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870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1A6D41-FF61-FB4B-2B29-C924419A52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D22A97-DD08-FFB3-DD93-EEBC22657F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ADB5372-877F-B863-62FC-814C0C097F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E337355-D54D-50CE-D1BA-B834A0337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8AC68-AF2F-4F55-BF39-FCF2A98D475E}" type="datetimeFigureOut">
              <a:rPr lang="fr-FR" smtClean="0"/>
              <a:t>13/01/2026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79932F0-1B72-4EB1-D3D9-F281393E6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7EFD3C3-223D-7FD8-490A-0047EADCC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71C36-A086-4EAD-971A-106C6EAD3C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8472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B1A2925-E2D0-B300-2457-A6DAE43E6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9B9AECD-DB4D-0D49-8C4A-16F865A8E3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5E4C6C6-B3D5-1846-8B49-8EACFA63F9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1ECE97A-D931-A0E4-7710-089CBEBDC2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314973B-D3DE-7C36-62B5-31639B847F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3431BF5A-E188-8660-C23F-5F7FBFF170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8AC68-AF2F-4F55-BF39-FCF2A98D475E}" type="datetimeFigureOut">
              <a:rPr lang="fr-FR" smtClean="0"/>
              <a:t>13/01/2026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5B8D251F-C54A-5DBF-949E-6C3354A70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68AF7A90-B52F-C916-F2D5-C53A5BFE5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71C36-A086-4EAD-971A-106C6EAD3C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8947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45D04B1-6AC2-806D-9CFE-A2995DE11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0FA9735-0AA1-2BDD-927C-5ACBDE63AD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8AC68-AF2F-4F55-BF39-FCF2A98D475E}" type="datetimeFigureOut">
              <a:rPr lang="fr-FR" smtClean="0"/>
              <a:t>13/01/2026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8EBD2E3-66C0-ABC6-155F-685358D37E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AFFA393-4ED4-1E29-9FEF-E2F407FEE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71C36-A086-4EAD-971A-106C6EAD3C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3338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9BBF96D-C227-0DE7-2D00-70AD91097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8AC68-AF2F-4F55-BF39-FCF2A98D475E}" type="datetimeFigureOut">
              <a:rPr lang="fr-FR" smtClean="0"/>
              <a:t>13/01/2026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1E55195-5B69-F790-ED97-5BDC12F62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0BF8414-F386-1E74-416C-C36EABD89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71C36-A086-4EAD-971A-106C6EAD3C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7743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DF90A0-37C7-6C73-A3E1-B36D5A33F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91EF26A-10C4-1AE6-53E8-E95AD32045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5A1D969-D4EC-D3D1-8B39-EDF2F32923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1C00D32-5A4C-2FAD-679C-DFC76960E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8AC68-AF2F-4F55-BF39-FCF2A98D475E}" type="datetimeFigureOut">
              <a:rPr lang="fr-FR" smtClean="0"/>
              <a:t>13/01/2026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8C9E436-8754-DB29-2E70-BC2AEBE402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A19F0E8-DE76-E7CB-DE5D-26127F03CB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71C36-A086-4EAD-971A-106C6EAD3C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0347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A0F07B-B33E-99EA-878C-EB0EDEABC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4E7EDB0E-B401-6C17-617E-E1ACEA029E0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C7E71FB-730D-A533-3978-D3A034C239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352EFDF-4ECB-9F37-9510-AE6534ACA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8AC68-AF2F-4F55-BF39-FCF2A98D475E}" type="datetimeFigureOut">
              <a:rPr lang="fr-FR" smtClean="0"/>
              <a:t>13/01/2026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13D757A-8F73-B84F-60AD-A773F7A23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19D40C3-4F15-7246-B35C-62679ED4F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71C36-A086-4EAD-971A-106C6EAD3C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5172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DFDF5ED-3060-2AD1-B837-CDB721441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4354B9D-99A0-A290-C1F6-19FA93CC1B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5BA8978-7EC7-18A6-F4CC-60324C49E3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C8AC68-AF2F-4F55-BF39-FCF2A98D475E}" type="datetimeFigureOut">
              <a:rPr lang="fr-FR" smtClean="0"/>
              <a:t>13/01/2026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A6C6D4C-5CB8-EA2B-A233-FFE05E486C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CD81302-0526-67F1-31FB-F69BDDFDB7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7271C36-A086-4EAD-971A-106C6EAD3C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3208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3D5C0-1496-2568-34DC-FA8AC2AC53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6">
            <a:extLst>
              <a:ext uri="{FF2B5EF4-FFF2-40B4-BE49-F238E27FC236}">
                <a16:creationId xmlns:a16="http://schemas.microsoft.com/office/drawing/2014/main" id="{189E0408-CC51-D115-370D-10ACAAF2BB1F}"/>
              </a:ext>
            </a:extLst>
          </p:cNvPr>
          <p:cNvSpPr txBox="1">
            <a:spLocks/>
          </p:cNvSpPr>
          <p:nvPr/>
        </p:nvSpPr>
        <p:spPr>
          <a:xfrm>
            <a:off x="1386110" y="369169"/>
            <a:ext cx="3579296" cy="369332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all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>
              <a:latin typeface="Montserrat" panose="00000500000000000000" pitchFamily="2" charset="0"/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3A2BEB39-429B-8025-4645-F553E3450E96}"/>
              </a:ext>
            </a:extLst>
          </p:cNvPr>
          <p:cNvCxnSpPr>
            <a:cxnSpLocks/>
          </p:cNvCxnSpPr>
          <p:nvPr/>
        </p:nvCxnSpPr>
        <p:spPr>
          <a:xfrm>
            <a:off x="87747" y="6542853"/>
            <a:ext cx="11836029" cy="0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13">
            <a:extLst>
              <a:ext uri="{FF2B5EF4-FFF2-40B4-BE49-F238E27FC236}">
                <a16:creationId xmlns:a16="http://schemas.microsoft.com/office/drawing/2014/main" id="{3C65753A-5014-A1AA-CB41-357F1250668A}"/>
              </a:ext>
            </a:extLst>
          </p:cNvPr>
          <p:cNvSpPr txBox="1">
            <a:spLocks/>
          </p:cNvSpPr>
          <p:nvPr/>
        </p:nvSpPr>
        <p:spPr>
          <a:xfrm>
            <a:off x="69559" y="1715646"/>
            <a:ext cx="1557922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</a:pPr>
            <a:endParaRPr lang="fr-FR" sz="1050" b="0" kern="1200" cap="all" baseline="0" dirty="0">
              <a:solidFill>
                <a:srgbClr val="C0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AB2392BA-F18F-82AD-4391-04B205490F4C}"/>
              </a:ext>
            </a:extLst>
          </p:cNvPr>
          <p:cNvSpPr txBox="1">
            <a:spLocks/>
          </p:cNvSpPr>
          <p:nvPr/>
        </p:nvSpPr>
        <p:spPr>
          <a:xfrm>
            <a:off x="69559" y="1255489"/>
            <a:ext cx="1557920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050" b="0" cap="none" baseline="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Espace réservé du texte 14">
            <a:extLst>
              <a:ext uri="{FF2B5EF4-FFF2-40B4-BE49-F238E27FC236}">
                <a16:creationId xmlns:a16="http://schemas.microsoft.com/office/drawing/2014/main" id="{EEA9907F-A635-AB08-2153-55DC1F1E01A2}"/>
              </a:ext>
            </a:extLst>
          </p:cNvPr>
          <p:cNvSpPr txBox="1">
            <a:spLocks/>
          </p:cNvSpPr>
          <p:nvPr/>
        </p:nvSpPr>
        <p:spPr>
          <a:xfrm>
            <a:off x="0" y="6597445"/>
            <a:ext cx="10218738" cy="18097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CANDIDATURE POUR LE MARCHÉ DE CONCEPTION RÉALISATION POUR LA RÉNOVATION ÉNERGÉTIQUE ET DENSIFICATION DE LA DDTM DE CARCASSONNE (</a:t>
            </a:r>
            <a:r>
              <a:rPr lang="fr-FR" sz="900" b="1" dirty="0"/>
              <a:t>11</a:t>
            </a: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– ANNEXE 3  CADRE DES RÉFÉRENCES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8D620E0-F706-7EDA-0B45-478E20A63F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 contras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57216" y="468495"/>
            <a:ext cx="6766560" cy="5598908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EFF64240-D4B5-C42B-2B8F-01F2DB3E5E17}"/>
              </a:ext>
            </a:extLst>
          </p:cNvPr>
          <p:cNvSpPr txBox="1"/>
          <p:nvPr/>
        </p:nvSpPr>
        <p:spPr>
          <a:xfrm>
            <a:off x="32478" y="1830298"/>
            <a:ext cx="512473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3B4394"/>
                </a:solidFill>
              </a:rPr>
              <a:t>MARCHÉ PUBLIC DE CONCEPTION RÉALISATION POUR LA RÉNOVATION ÉNERGÉTIQUE ET DENSIFICATION DE LA DDTM DE CARCASSONNE (11)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4EC5761-BABC-5297-8F80-ED15C9DD85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7098" y="174349"/>
            <a:ext cx="1750412" cy="133098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DD68661-8A6B-3B2D-920D-644CDDBEB2C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CFEFF"/>
              </a:clrFrom>
              <a:clrTo>
                <a:srgbClr val="FC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761" y="47052"/>
            <a:ext cx="1588571" cy="1677451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730BDD05-AE92-C624-9510-7658A8D99C76}"/>
              </a:ext>
            </a:extLst>
          </p:cNvPr>
          <p:cNvSpPr txBox="1"/>
          <p:nvPr/>
        </p:nvSpPr>
        <p:spPr>
          <a:xfrm>
            <a:off x="398761" y="4715064"/>
            <a:ext cx="41583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latin typeface="Marianne" panose="02000000000000000000" pitchFamily="50" charset="0"/>
              </a:rPr>
              <a:t>Annexe 3 - Cadre de présentation des références</a:t>
            </a:r>
          </a:p>
          <a:p>
            <a:pPr algn="ctr"/>
            <a:endParaRPr lang="fr-FR" dirty="0">
              <a:latin typeface="Marianne" panose="02000000000000000000" pitchFamily="50" charset="0"/>
            </a:endParaRPr>
          </a:p>
          <a:p>
            <a:pPr algn="ctr"/>
            <a:r>
              <a:rPr lang="fr-FR" dirty="0">
                <a:solidFill>
                  <a:srgbClr val="FF0000"/>
                </a:solidFill>
                <a:latin typeface="Marianne" panose="02000000000000000000" pitchFamily="50" charset="0"/>
              </a:rPr>
              <a:t>Groupement</a:t>
            </a:r>
            <a:r>
              <a:rPr lang="fr-FR" dirty="0">
                <a:solidFill>
                  <a:srgbClr val="FF0000"/>
                </a:solidFill>
                <a:highlight>
                  <a:srgbClr val="FFFF00"/>
                </a:highlight>
                <a:latin typeface="Marianne" panose="02000000000000000000" pitchFamily="50" charset="0"/>
              </a:rPr>
              <a:t> XXX</a:t>
            </a:r>
            <a:endParaRPr lang="fr-FR" sz="1600" i="1" dirty="0">
              <a:solidFill>
                <a:srgbClr val="FF0000"/>
              </a:solidFill>
              <a:highlight>
                <a:srgbClr val="FFFF00"/>
              </a:highlight>
              <a:latin typeface="Marianne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912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DBD720-436F-C374-7BD8-905411EFBE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8F9A29F6-388E-16B9-1CB9-928DBCED6FF6}"/>
              </a:ext>
            </a:extLst>
          </p:cNvPr>
          <p:cNvCxnSpPr>
            <a:cxnSpLocks/>
          </p:cNvCxnSpPr>
          <p:nvPr/>
        </p:nvCxnSpPr>
        <p:spPr>
          <a:xfrm>
            <a:off x="183471" y="380276"/>
            <a:ext cx="10705053" cy="38894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re 6">
            <a:extLst>
              <a:ext uri="{FF2B5EF4-FFF2-40B4-BE49-F238E27FC236}">
                <a16:creationId xmlns:a16="http://schemas.microsoft.com/office/drawing/2014/main" id="{54662C06-D0DC-55A8-5BD2-8061145A3AB0}"/>
              </a:ext>
            </a:extLst>
          </p:cNvPr>
          <p:cNvSpPr txBox="1">
            <a:spLocks/>
          </p:cNvSpPr>
          <p:nvPr/>
        </p:nvSpPr>
        <p:spPr>
          <a:xfrm>
            <a:off x="1386110" y="369169"/>
            <a:ext cx="3579296" cy="369332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all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>
              <a:latin typeface="Montserrat" panose="000005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94495C-F77D-5B10-42BE-669B9F1CA53C}"/>
              </a:ext>
            </a:extLst>
          </p:cNvPr>
          <p:cNvSpPr txBox="1">
            <a:spLocks/>
          </p:cNvSpPr>
          <p:nvPr/>
        </p:nvSpPr>
        <p:spPr>
          <a:xfrm>
            <a:off x="87747" y="38343"/>
            <a:ext cx="7561503" cy="36933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2400" dirty="0"/>
              <a:t>CANDIDAT N° 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3AE2F602-076A-544A-EF79-204AB9C2FDC2}"/>
              </a:ext>
            </a:extLst>
          </p:cNvPr>
          <p:cNvCxnSpPr>
            <a:cxnSpLocks/>
          </p:cNvCxnSpPr>
          <p:nvPr/>
        </p:nvCxnSpPr>
        <p:spPr>
          <a:xfrm>
            <a:off x="87747" y="6542853"/>
            <a:ext cx="11836029" cy="0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13">
            <a:extLst>
              <a:ext uri="{FF2B5EF4-FFF2-40B4-BE49-F238E27FC236}">
                <a16:creationId xmlns:a16="http://schemas.microsoft.com/office/drawing/2014/main" id="{E55136BA-6D56-FC1B-8A4A-1AEF3AACA239}"/>
              </a:ext>
            </a:extLst>
          </p:cNvPr>
          <p:cNvSpPr txBox="1">
            <a:spLocks/>
          </p:cNvSpPr>
          <p:nvPr/>
        </p:nvSpPr>
        <p:spPr>
          <a:xfrm>
            <a:off x="69559" y="1715646"/>
            <a:ext cx="1557922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</a:pPr>
            <a:endParaRPr lang="fr-FR" sz="1050" b="0" kern="1200" cap="all" baseline="0" dirty="0">
              <a:solidFill>
                <a:srgbClr val="C0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7F26C134-CD3C-EC45-EFED-DFFC97B8BD79}"/>
              </a:ext>
            </a:extLst>
          </p:cNvPr>
          <p:cNvSpPr txBox="1">
            <a:spLocks/>
          </p:cNvSpPr>
          <p:nvPr/>
        </p:nvSpPr>
        <p:spPr>
          <a:xfrm>
            <a:off x="69559" y="1255489"/>
            <a:ext cx="1557920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050" b="0" cap="none" baseline="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Espace réservé pour une image  2">
            <a:extLst>
              <a:ext uri="{FF2B5EF4-FFF2-40B4-BE49-F238E27FC236}">
                <a16:creationId xmlns:a16="http://schemas.microsoft.com/office/drawing/2014/main" id="{22D65B01-7CBD-B560-6A3E-A911BA3280F2}"/>
              </a:ext>
            </a:extLst>
          </p:cNvPr>
          <p:cNvSpPr txBox="1">
            <a:spLocks/>
          </p:cNvSpPr>
          <p:nvPr/>
        </p:nvSpPr>
        <p:spPr>
          <a:xfrm>
            <a:off x="6363364" y="921285"/>
            <a:ext cx="5674423" cy="294270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8" name="Espace réservé pour une image  2">
            <a:extLst>
              <a:ext uri="{FF2B5EF4-FFF2-40B4-BE49-F238E27FC236}">
                <a16:creationId xmlns:a16="http://schemas.microsoft.com/office/drawing/2014/main" id="{D7441447-C02C-8F77-1AAC-25A64A2BB505}"/>
              </a:ext>
            </a:extLst>
          </p:cNvPr>
          <p:cNvSpPr txBox="1">
            <a:spLocks/>
          </p:cNvSpPr>
          <p:nvPr/>
        </p:nvSpPr>
        <p:spPr>
          <a:xfrm>
            <a:off x="6363364" y="3909158"/>
            <a:ext cx="5674425" cy="2381802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7674D1EE-77BF-620F-4FCC-694BD32489F1}"/>
              </a:ext>
            </a:extLst>
          </p:cNvPr>
          <p:cNvSpPr txBox="1"/>
          <p:nvPr/>
        </p:nvSpPr>
        <p:spPr>
          <a:xfrm>
            <a:off x="6305207" y="6246872"/>
            <a:ext cx="52461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800" i="1" dirty="0">
                <a:latin typeface="Arial" panose="020B0604020202020204" pitchFamily="34" charset="0"/>
                <a:cs typeface="Arial" panose="020B0604020202020204" pitchFamily="34" charset="0"/>
              </a:rPr>
              <a:t>Présentation libre de la référence sous forme de photos, plans, dessins, résumés graphiques, textes…. 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49EB5CA1-5E42-60CB-0E45-1C39E77CC2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8391" y="22109"/>
            <a:ext cx="1205902" cy="916949"/>
          </a:xfrm>
          <a:prstGeom prst="rect">
            <a:avLst/>
          </a:prstGeom>
        </p:spPr>
      </p:pic>
      <p:sp>
        <p:nvSpPr>
          <p:cNvPr id="21" name="Espace réservé du texte 14">
            <a:extLst>
              <a:ext uri="{FF2B5EF4-FFF2-40B4-BE49-F238E27FC236}">
                <a16:creationId xmlns:a16="http://schemas.microsoft.com/office/drawing/2014/main" id="{5BEADE3F-CC09-2B0F-AF83-C611BFBED48F}"/>
              </a:ext>
            </a:extLst>
          </p:cNvPr>
          <p:cNvSpPr txBox="1">
            <a:spLocks/>
          </p:cNvSpPr>
          <p:nvPr/>
        </p:nvSpPr>
        <p:spPr>
          <a:xfrm>
            <a:off x="0" y="6597445"/>
            <a:ext cx="10218738" cy="18097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CANDIDATURE POUR LE MARCHÉ DE CONCEPTION RÉALISATION POUR LA RÉNOVATION ÉNERGÉTIQUE ET DENSIFICATION DE LA DDTM DE CARCASSONNE (</a:t>
            </a:r>
            <a:r>
              <a:rPr lang="fr-FR" sz="900" b="1" dirty="0"/>
              <a:t>11</a:t>
            </a: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– ANNEXE 3 CADRE DES RÉFÉRENCES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D7577D0-43E6-25A9-F059-193555E737F0}"/>
              </a:ext>
            </a:extLst>
          </p:cNvPr>
          <p:cNvSpPr txBox="1">
            <a:spLocks/>
          </p:cNvSpPr>
          <p:nvPr/>
        </p:nvSpPr>
        <p:spPr>
          <a:xfrm>
            <a:off x="87747" y="444252"/>
            <a:ext cx="3874901" cy="3758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1800" b="0" dirty="0"/>
              <a:t>RÉFÉRENCE 1 ARCHITECTURALE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AAF0271D-EDC6-8401-0BB9-BA638C4CC8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245184"/>
              </p:ext>
            </p:extLst>
          </p:nvPr>
        </p:nvGraphicFramePr>
        <p:xfrm>
          <a:off x="185283" y="909511"/>
          <a:ext cx="5910717" cy="5583463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621925">
                  <a:extLst>
                    <a:ext uri="{9D8B030D-6E8A-4147-A177-3AD203B41FA5}">
                      <a16:colId xmlns:a16="http://schemas.microsoft.com/office/drawing/2014/main" val="697448787"/>
                    </a:ext>
                  </a:extLst>
                </a:gridCol>
                <a:gridCol w="3288792">
                  <a:extLst>
                    <a:ext uri="{9D8B030D-6E8A-4147-A177-3AD203B41FA5}">
                      <a16:colId xmlns:a16="http://schemas.microsoft.com/office/drawing/2014/main" val="3751478849"/>
                    </a:ext>
                  </a:extLst>
                </a:gridCol>
              </a:tblGrid>
              <a:tr h="2467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OPÉRATION  </a:t>
                      </a:r>
                      <a:r>
                        <a:rPr lang="fr-FR" sz="1050" b="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(nom et localisation)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5105293"/>
                  </a:ext>
                </a:extLst>
              </a:tr>
              <a:tr h="4037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Maître d’ouvrage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(dont coordonnées d’un contact)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6752658"/>
                  </a:ext>
                </a:extLst>
              </a:tr>
              <a:tr h="2467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Montant TRAVAUX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(€ HT)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1810376"/>
                  </a:ext>
                </a:extLst>
              </a:tr>
              <a:tr h="24969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Surface de plancher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(m²SP)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450764"/>
                  </a:ext>
                </a:extLst>
              </a:tr>
              <a:tr h="4037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Année de livraison 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(ou stade avancement du projet)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6116662"/>
                  </a:ext>
                </a:extLst>
              </a:tr>
              <a:tr h="4037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Nature de l'opération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(rénovation, neuf) </a:t>
                      </a: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et type de marché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(MOP, CR, MGP)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4495279"/>
                  </a:ext>
                </a:extLst>
              </a:tr>
              <a:tr h="5607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Si rénovation, réaménagements intérieurs tertiaires ?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Assistance au choix du mobilier 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1677386"/>
                  </a:ext>
                </a:extLst>
              </a:tr>
              <a:tr h="4037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Durée du marché en mois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(conception et réalisation)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44047"/>
                  </a:ext>
                </a:extLst>
              </a:tr>
              <a:tr h="396205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Nom du/des titulaires du marché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459536"/>
                  </a:ext>
                </a:extLst>
              </a:tr>
              <a:tr h="560742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Rôle du/des candidat(s) :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(mandataire, cotraitant, sous traitant ….) </a:t>
                      </a: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et missions réalisées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6650842"/>
                  </a:ext>
                </a:extLst>
              </a:tr>
              <a:tr h="560742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Référence commune avec d'autres membres du groupement faisant partie de la candidature présentée 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9643253"/>
                  </a:ext>
                </a:extLst>
              </a:tr>
              <a:tr h="246726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Montant des prestations réalisées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(€HT)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85970"/>
                  </a:ext>
                </a:extLst>
              </a:tr>
              <a:tr h="8209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Courte description du projet :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mode constructif, matériaux, choix architecturaux, contraintes, aménagements extérieurs…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49439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05186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BFA1C-270B-D4BF-97CD-7EE63CA5DE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6">
            <a:extLst>
              <a:ext uri="{FF2B5EF4-FFF2-40B4-BE49-F238E27FC236}">
                <a16:creationId xmlns:a16="http://schemas.microsoft.com/office/drawing/2014/main" id="{0170C4AE-1E82-6F80-A549-5761A588AC7C}"/>
              </a:ext>
            </a:extLst>
          </p:cNvPr>
          <p:cNvSpPr txBox="1">
            <a:spLocks/>
          </p:cNvSpPr>
          <p:nvPr/>
        </p:nvSpPr>
        <p:spPr>
          <a:xfrm>
            <a:off x="1386110" y="369169"/>
            <a:ext cx="3579296" cy="369332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all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>
              <a:latin typeface="Montserrat" panose="00000500000000000000" pitchFamily="2" charset="0"/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E224ED73-46D2-D525-06AC-2236FA1F80CF}"/>
              </a:ext>
            </a:extLst>
          </p:cNvPr>
          <p:cNvCxnSpPr>
            <a:cxnSpLocks/>
          </p:cNvCxnSpPr>
          <p:nvPr/>
        </p:nvCxnSpPr>
        <p:spPr>
          <a:xfrm>
            <a:off x="87747" y="6542853"/>
            <a:ext cx="11836029" cy="0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13">
            <a:extLst>
              <a:ext uri="{FF2B5EF4-FFF2-40B4-BE49-F238E27FC236}">
                <a16:creationId xmlns:a16="http://schemas.microsoft.com/office/drawing/2014/main" id="{94F147D2-DFBE-4AF2-0C9A-481B4D6D0766}"/>
              </a:ext>
            </a:extLst>
          </p:cNvPr>
          <p:cNvSpPr txBox="1">
            <a:spLocks/>
          </p:cNvSpPr>
          <p:nvPr/>
        </p:nvSpPr>
        <p:spPr>
          <a:xfrm>
            <a:off x="69559" y="1715646"/>
            <a:ext cx="1557922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</a:pPr>
            <a:endParaRPr lang="fr-FR" sz="1050" b="0" kern="1200" cap="all" baseline="0" dirty="0">
              <a:solidFill>
                <a:srgbClr val="C0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CB8186F7-4C0F-A718-D2FC-FE6652C4AF2D}"/>
              </a:ext>
            </a:extLst>
          </p:cNvPr>
          <p:cNvSpPr txBox="1">
            <a:spLocks/>
          </p:cNvSpPr>
          <p:nvPr/>
        </p:nvSpPr>
        <p:spPr>
          <a:xfrm>
            <a:off x="69559" y="1255489"/>
            <a:ext cx="1557920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050" b="0" cap="none" baseline="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Espace réservé pour une image  2">
            <a:extLst>
              <a:ext uri="{FF2B5EF4-FFF2-40B4-BE49-F238E27FC236}">
                <a16:creationId xmlns:a16="http://schemas.microsoft.com/office/drawing/2014/main" id="{7183BD91-C859-919A-D377-3FB04EA2C407}"/>
              </a:ext>
            </a:extLst>
          </p:cNvPr>
          <p:cNvSpPr txBox="1">
            <a:spLocks/>
          </p:cNvSpPr>
          <p:nvPr/>
        </p:nvSpPr>
        <p:spPr>
          <a:xfrm>
            <a:off x="6791652" y="921285"/>
            <a:ext cx="5246135" cy="294270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8" name="Espace réservé pour une image  2">
            <a:extLst>
              <a:ext uri="{FF2B5EF4-FFF2-40B4-BE49-F238E27FC236}">
                <a16:creationId xmlns:a16="http://schemas.microsoft.com/office/drawing/2014/main" id="{677A90F9-6F4E-D5F3-73E3-D0A7FC524539}"/>
              </a:ext>
            </a:extLst>
          </p:cNvPr>
          <p:cNvSpPr txBox="1">
            <a:spLocks/>
          </p:cNvSpPr>
          <p:nvPr/>
        </p:nvSpPr>
        <p:spPr>
          <a:xfrm>
            <a:off x="6791653" y="3909157"/>
            <a:ext cx="5246135" cy="2552083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E6C8CA9F-072F-238C-33F3-AA2E68F89B83}"/>
              </a:ext>
            </a:extLst>
          </p:cNvPr>
          <p:cNvSpPr txBox="1"/>
          <p:nvPr/>
        </p:nvSpPr>
        <p:spPr>
          <a:xfrm>
            <a:off x="4346064" y="689620"/>
            <a:ext cx="52461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800" i="1" dirty="0">
                <a:latin typeface="Arial" panose="020B0604020202020204" pitchFamily="34" charset="0"/>
                <a:cs typeface="Arial" panose="020B0604020202020204" pitchFamily="34" charset="0"/>
              </a:rPr>
              <a:t>Présentation libre de la référence sous forme de photos, plans, dessins, résumés graphiques, textes…. 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20E561DB-D270-6A60-898E-2ECC6A7B12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8391" y="22109"/>
            <a:ext cx="1205902" cy="916949"/>
          </a:xfrm>
          <a:prstGeom prst="rect">
            <a:avLst/>
          </a:prstGeom>
        </p:spPr>
      </p:pic>
      <p:sp>
        <p:nvSpPr>
          <p:cNvPr id="21" name="Espace réservé du texte 14">
            <a:extLst>
              <a:ext uri="{FF2B5EF4-FFF2-40B4-BE49-F238E27FC236}">
                <a16:creationId xmlns:a16="http://schemas.microsoft.com/office/drawing/2014/main" id="{4BA84ABA-3400-BA88-2104-5FA5A60E31AE}"/>
              </a:ext>
            </a:extLst>
          </p:cNvPr>
          <p:cNvSpPr txBox="1">
            <a:spLocks/>
          </p:cNvSpPr>
          <p:nvPr/>
        </p:nvSpPr>
        <p:spPr>
          <a:xfrm>
            <a:off x="0" y="6597445"/>
            <a:ext cx="10218738" cy="18097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CANDIDATURE POUR LE MARCHÉ DE CONCEPTION RÉALISATION POUR LA RÉNOVATION ÉNERGÉTIQUE ET DENSIFICATION DE LA DDTM DE CARCASSONNE (</a:t>
            </a:r>
            <a:r>
              <a:rPr lang="fr-FR" sz="900" b="1" dirty="0"/>
              <a:t>11</a:t>
            </a: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– ANNEXE 3 CADRE DES RÉFÉRENCES</a:t>
            </a:r>
          </a:p>
        </p:txBody>
      </p:sp>
      <p:sp>
        <p:nvSpPr>
          <p:cNvPr id="8" name="Espace réservé pour une image  2">
            <a:extLst>
              <a:ext uri="{FF2B5EF4-FFF2-40B4-BE49-F238E27FC236}">
                <a16:creationId xmlns:a16="http://schemas.microsoft.com/office/drawing/2014/main" id="{D506C150-8178-00ED-5179-1A6BD8DE8484}"/>
              </a:ext>
            </a:extLst>
          </p:cNvPr>
          <p:cNvSpPr txBox="1">
            <a:spLocks/>
          </p:cNvSpPr>
          <p:nvPr/>
        </p:nvSpPr>
        <p:spPr>
          <a:xfrm>
            <a:off x="87747" y="911857"/>
            <a:ext cx="6614712" cy="5549390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526F721F-776D-C75A-9602-CAB58621690F}"/>
              </a:ext>
            </a:extLst>
          </p:cNvPr>
          <p:cNvCxnSpPr>
            <a:cxnSpLocks/>
          </p:cNvCxnSpPr>
          <p:nvPr/>
        </p:nvCxnSpPr>
        <p:spPr>
          <a:xfrm>
            <a:off x="183471" y="380276"/>
            <a:ext cx="10705053" cy="38894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>
            <a:extLst>
              <a:ext uri="{FF2B5EF4-FFF2-40B4-BE49-F238E27FC236}">
                <a16:creationId xmlns:a16="http://schemas.microsoft.com/office/drawing/2014/main" id="{C7F5A0F7-FA5C-1449-2277-FD3DEB1FC461}"/>
              </a:ext>
            </a:extLst>
          </p:cNvPr>
          <p:cNvSpPr txBox="1">
            <a:spLocks/>
          </p:cNvSpPr>
          <p:nvPr/>
        </p:nvSpPr>
        <p:spPr>
          <a:xfrm>
            <a:off x="87747" y="38343"/>
            <a:ext cx="7561503" cy="36933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2400" dirty="0"/>
              <a:t>CANDIDAT N°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454152D-921B-7A45-2427-B880BDA5DB0D}"/>
              </a:ext>
            </a:extLst>
          </p:cNvPr>
          <p:cNvSpPr txBox="1">
            <a:spLocks/>
          </p:cNvSpPr>
          <p:nvPr/>
        </p:nvSpPr>
        <p:spPr>
          <a:xfrm>
            <a:off x="87747" y="444252"/>
            <a:ext cx="3874901" cy="3758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1800" b="0" dirty="0"/>
              <a:t>RÉFÉRENCE 1 ARCHITECTURALE</a:t>
            </a:r>
          </a:p>
        </p:txBody>
      </p:sp>
    </p:spTree>
    <p:extLst>
      <p:ext uri="{BB962C8B-B14F-4D97-AF65-F5344CB8AC3E}">
        <p14:creationId xmlns:p14="http://schemas.microsoft.com/office/powerpoint/2010/main" val="3928070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F58C6A-2BB8-ABB6-D732-39DE7D850C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01BAE4F2-1B99-A09B-E49D-1DABBE123641}"/>
              </a:ext>
            </a:extLst>
          </p:cNvPr>
          <p:cNvCxnSpPr>
            <a:cxnSpLocks/>
          </p:cNvCxnSpPr>
          <p:nvPr/>
        </p:nvCxnSpPr>
        <p:spPr>
          <a:xfrm>
            <a:off x="183471" y="380276"/>
            <a:ext cx="10705053" cy="38894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re 6">
            <a:extLst>
              <a:ext uri="{FF2B5EF4-FFF2-40B4-BE49-F238E27FC236}">
                <a16:creationId xmlns:a16="http://schemas.microsoft.com/office/drawing/2014/main" id="{BF8EF6C4-922B-79B8-357B-AB0A99843BAE}"/>
              </a:ext>
            </a:extLst>
          </p:cNvPr>
          <p:cNvSpPr txBox="1">
            <a:spLocks/>
          </p:cNvSpPr>
          <p:nvPr/>
        </p:nvSpPr>
        <p:spPr>
          <a:xfrm>
            <a:off x="1386110" y="369169"/>
            <a:ext cx="3579296" cy="369332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all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>
              <a:latin typeface="Montserrat" panose="000005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397522-83A1-BE91-7634-7E45EF17DFC3}"/>
              </a:ext>
            </a:extLst>
          </p:cNvPr>
          <p:cNvSpPr txBox="1">
            <a:spLocks/>
          </p:cNvSpPr>
          <p:nvPr/>
        </p:nvSpPr>
        <p:spPr>
          <a:xfrm>
            <a:off x="87747" y="38343"/>
            <a:ext cx="7561503" cy="36933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2400" dirty="0"/>
              <a:t>CANDIDAT N° 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4242021B-8BF5-83AA-C534-20CB29CE070B}"/>
              </a:ext>
            </a:extLst>
          </p:cNvPr>
          <p:cNvCxnSpPr>
            <a:cxnSpLocks/>
          </p:cNvCxnSpPr>
          <p:nvPr/>
        </p:nvCxnSpPr>
        <p:spPr>
          <a:xfrm>
            <a:off x="87747" y="6542853"/>
            <a:ext cx="11836029" cy="0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13">
            <a:extLst>
              <a:ext uri="{FF2B5EF4-FFF2-40B4-BE49-F238E27FC236}">
                <a16:creationId xmlns:a16="http://schemas.microsoft.com/office/drawing/2014/main" id="{F94A80B0-CC4A-E494-40C7-3F4674A26297}"/>
              </a:ext>
            </a:extLst>
          </p:cNvPr>
          <p:cNvSpPr txBox="1">
            <a:spLocks/>
          </p:cNvSpPr>
          <p:nvPr/>
        </p:nvSpPr>
        <p:spPr>
          <a:xfrm>
            <a:off x="69559" y="1715646"/>
            <a:ext cx="1557922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</a:pPr>
            <a:endParaRPr lang="fr-FR" sz="1050" b="0" kern="1200" cap="all" baseline="0" dirty="0">
              <a:solidFill>
                <a:srgbClr val="C0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6339E369-440E-A4D2-E4CB-8F6EB9BDA6B5}"/>
              </a:ext>
            </a:extLst>
          </p:cNvPr>
          <p:cNvSpPr txBox="1">
            <a:spLocks/>
          </p:cNvSpPr>
          <p:nvPr/>
        </p:nvSpPr>
        <p:spPr>
          <a:xfrm>
            <a:off x="69559" y="1255489"/>
            <a:ext cx="1557920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050" b="0" cap="none" baseline="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Espace réservé pour une image  2">
            <a:extLst>
              <a:ext uri="{FF2B5EF4-FFF2-40B4-BE49-F238E27FC236}">
                <a16:creationId xmlns:a16="http://schemas.microsoft.com/office/drawing/2014/main" id="{62BB084E-EFCB-234B-9653-713328F0E85A}"/>
              </a:ext>
            </a:extLst>
          </p:cNvPr>
          <p:cNvSpPr txBox="1">
            <a:spLocks/>
          </p:cNvSpPr>
          <p:nvPr/>
        </p:nvSpPr>
        <p:spPr>
          <a:xfrm>
            <a:off x="6363364" y="921285"/>
            <a:ext cx="5674423" cy="294270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8" name="Espace réservé pour une image  2">
            <a:extLst>
              <a:ext uri="{FF2B5EF4-FFF2-40B4-BE49-F238E27FC236}">
                <a16:creationId xmlns:a16="http://schemas.microsoft.com/office/drawing/2014/main" id="{CCBD808E-9A08-9695-4D76-C64CE733296E}"/>
              </a:ext>
            </a:extLst>
          </p:cNvPr>
          <p:cNvSpPr txBox="1">
            <a:spLocks/>
          </p:cNvSpPr>
          <p:nvPr/>
        </p:nvSpPr>
        <p:spPr>
          <a:xfrm>
            <a:off x="6363364" y="3909158"/>
            <a:ext cx="5674425" cy="2381802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9DA68F9-249E-512A-F0CF-265DBB12D443}"/>
              </a:ext>
            </a:extLst>
          </p:cNvPr>
          <p:cNvSpPr txBox="1"/>
          <p:nvPr/>
        </p:nvSpPr>
        <p:spPr>
          <a:xfrm>
            <a:off x="6305207" y="6246872"/>
            <a:ext cx="52461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800" i="1" dirty="0">
                <a:latin typeface="Arial" panose="020B0604020202020204" pitchFamily="34" charset="0"/>
                <a:cs typeface="Arial" panose="020B0604020202020204" pitchFamily="34" charset="0"/>
              </a:rPr>
              <a:t>Présentation libre de la référence sous forme de photos, plans, dessins, résumés graphiques, textes…. 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C6CD02CF-2A8C-2401-DA82-2E4372F00C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8391" y="22109"/>
            <a:ext cx="1205902" cy="916949"/>
          </a:xfrm>
          <a:prstGeom prst="rect">
            <a:avLst/>
          </a:prstGeom>
        </p:spPr>
      </p:pic>
      <p:sp>
        <p:nvSpPr>
          <p:cNvPr id="21" name="Espace réservé du texte 14">
            <a:extLst>
              <a:ext uri="{FF2B5EF4-FFF2-40B4-BE49-F238E27FC236}">
                <a16:creationId xmlns:a16="http://schemas.microsoft.com/office/drawing/2014/main" id="{73018C79-49CD-18FE-9CB5-97B6C611CF65}"/>
              </a:ext>
            </a:extLst>
          </p:cNvPr>
          <p:cNvSpPr txBox="1">
            <a:spLocks/>
          </p:cNvSpPr>
          <p:nvPr/>
        </p:nvSpPr>
        <p:spPr>
          <a:xfrm>
            <a:off x="0" y="6597445"/>
            <a:ext cx="10218738" cy="18097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CANDIDATURE POUR LE MARCHÉ DE CONCEPTION RÉALISATION POUR LA RÉNOVATION ÉNERGÉTIQUE ET DENSIFICATION DE LA DDTM DE CARCASSONNE (</a:t>
            </a:r>
            <a:r>
              <a:rPr lang="fr-FR" sz="900" b="1" dirty="0"/>
              <a:t>11</a:t>
            </a: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– ANNEXE 3 CADRE DES RÉFÉRENCES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4C06A0F-0CFD-92E6-6B39-427E4ED44DB0}"/>
              </a:ext>
            </a:extLst>
          </p:cNvPr>
          <p:cNvSpPr txBox="1">
            <a:spLocks/>
          </p:cNvSpPr>
          <p:nvPr/>
        </p:nvSpPr>
        <p:spPr>
          <a:xfrm>
            <a:off x="87747" y="444252"/>
            <a:ext cx="3874901" cy="3758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1800" b="0" dirty="0"/>
              <a:t>RÉFÉRENCE 2 ARCHITECTURALE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F70CB008-F4EB-8231-FAF9-C4CEF88881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260215"/>
              </p:ext>
            </p:extLst>
          </p:nvPr>
        </p:nvGraphicFramePr>
        <p:xfrm>
          <a:off x="185283" y="909511"/>
          <a:ext cx="5910717" cy="5583463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621925">
                  <a:extLst>
                    <a:ext uri="{9D8B030D-6E8A-4147-A177-3AD203B41FA5}">
                      <a16:colId xmlns:a16="http://schemas.microsoft.com/office/drawing/2014/main" val="697448787"/>
                    </a:ext>
                  </a:extLst>
                </a:gridCol>
                <a:gridCol w="3288792">
                  <a:extLst>
                    <a:ext uri="{9D8B030D-6E8A-4147-A177-3AD203B41FA5}">
                      <a16:colId xmlns:a16="http://schemas.microsoft.com/office/drawing/2014/main" val="3751478849"/>
                    </a:ext>
                  </a:extLst>
                </a:gridCol>
              </a:tblGrid>
              <a:tr h="2467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OPÉRATION  </a:t>
                      </a:r>
                      <a:r>
                        <a:rPr lang="fr-FR" sz="1050" b="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(nom et localisation)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5105293"/>
                  </a:ext>
                </a:extLst>
              </a:tr>
              <a:tr h="4037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Maître d’ouvrage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(dont coordonnées d’un contact)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6752658"/>
                  </a:ext>
                </a:extLst>
              </a:tr>
              <a:tr h="2467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Montant TRAVAUX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(€ HT)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1810376"/>
                  </a:ext>
                </a:extLst>
              </a:tr>
              <a:tr h="24969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Surface de plancher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(m²SP)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450764"/>
                  </a:ext>
                </a:extLst>
              </a:tr>
              <a:tr h="4037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Année de livraison 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(ou stade avancement du projet)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6116662"/>
                  </a:ext>
                </a:extLst>
              </a:tr>
              <a:tr h="4037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Nature de l'opération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(rénovation, neuf) </a:t>
                      </a: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et type de marché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(MOP, CR, MGP)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4495279"/>
                  </a:ext>
                </a:extLst>
              </a:tr>
              <a:tr h="5607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Si rénovation, réaménagements intérieurs tertiaires ?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Assistance au choix du mobilier 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1677386"/>
                  </a:ext>
                </a:extLst>
              </a:tr>
              <a:tr h="4037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Durée du marché en mois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(conception et réalisation)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44047"/>
                  </a:ext>
                </a:extLst>
              </a:tr>
              <a:tr h="396205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Nom du/des titulaires du marché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459536"/>
                  </a:ext>
                </a:extLst>
              </a:tr>
              <a:tr h="560742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Rôle du/des candidat(s) :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(mandataire, cotraitant, sous traitant ….) </a:t>
                      </a: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et missions réalisées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6650842"/>
                  </a:ext>
                </a:extLst>
              </a:tr>
              <a:tr h="560742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Référence commune avec d'autres membres du groupement faisant partie de la candidature présentée 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9643253"/>
                  </a:ext>
                </a:extLst>
              </a:tr>
              <a:tr h="246726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Montant des prestations réalisées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(€HT)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85970"/>
                  </a:ext>
                </a:extLst>
              </a:tr>
              <a:tr h="8209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Courte description du projet :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mode constructif, matériaux, choix architecturaux, contraintes, aménagements extérieurs…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49439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6004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DD4BDD-2514-42AD-102C-902FF0F7B7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6">
            <a:extLst>
              <a:ext uri="{FF2B5EF4-FFF2-40B4-BE49-F238E27FC236}">
                <a16:creationId xmlns:a16="http://schemas.microsoft.com/office/drawing/2014/main" id="{515EB9BC-14A1-653D-9C8C-9AF30D2281D3}"/>
              </a:ext>
            </a:extLst>
          </p:cNvPr>
          <p:cNvSpPr txBox="1">
            <a:spLocks/>
          </p:cNvSpPr>
          <p:nvPr/>
        </p:nvSpPr>
        <p:spPr>
          <a:xfrm>
            <a:off x="1386110" y="369169"/>
            <a:ext cx="3579296" cy="369332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all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>
              <a:latin typeface="Montserrat" panose="00000500000000000000" pitchFamily="2" charset="0"/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89DB433E-D93C-FADA-D26B-4F6F722E75F8}"/>
              </a:ext>
            </a:extLst>
          </p:cNvPr>
          <p:cNvCxnSpPr>
            <a:cxnSpLocks/>
          </p:cNvCxnSpPr>
          <p:nvPr/>
        </p:nvCxnSpPr>
        <p:spPr>
          <a:xfrm>
            <a:off x="87747" y="6542853"/>
            <a:ext cx="11836029" cy="0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13">
            <a:extLst>
              <a:ext uri="{FF2B5EF4-FFF2-40B4-BE49-F238E27FC236}">
                <a16:creationId xmlns:a16="http://schemas.microsoft.com/office/drawing/2014/main" id="{22764E16-B268-8782-5922-467DC97327C5}"/>
              </a:ext>
            </a:extLst>
          </p:cNvPr>
          <p:cNvSpPr txBox="1">
            <a:spLocks/>
          </p:cNvSpPr>
          <p:nvPr/>
        </p:nvSpPr>
        <p:spPr>
          <a:xfrm>
            <a:off x="69559" y="1715646"/>
            <a:ext cx="1557922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</a:pPr>
            <a:endParaRPr lang="fr-FR" sz="1050" b="0" kern="1200" cap="all" baseline="0" dirty="0">
              <a:solidFill>
                <a:srgbClr val="C0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BA1FDB8-ABB5-15BC-5328-97401DC54F71}"/>
              </a:ext>
            </a:extLst>
          </p:cNvPr>
          <p:cNvSpPr txBox="1">
            <a:spLocks/>
          </p:cNvSpPr>
          <p:nvPr/>
        </p:nvSpPr>
        <p:spPr>
          <a:xfrm>
            <a:off x="69559" y="1255489"/>
            <a:ext cx="1557920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050" b="0" cap="none" baseline="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Espace réservé pour une image  2">
            <a:extLst>
              <a:ext uri="{FF2B5EF4-FFF2-40B4-BE49-F238E27FC236}">
                <a16:creationId xmlns:a16="http://schemas.microsoft.com/office/drawing/2014/main" id="{1D32A3D4-8DC5-3331-38BB-747C2E6B0829}"/>
              </a:ext>
            </a:extLst>
          </p:cNvPr>
          <p:cNvSpPr txBox="1">
            <a:spLocks/>
          </p:cNvSpPr>
          <p:nvPr/>
        </p:nvSpPr>
        <p:spPr>
          <a:xfrm>
            <a:off x="6791652" y="921285"/>
            <a:ext cx="5246135" cy="294270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8" name="Espace réservé pour une image  2">
            <a:extLst>
              <a:ext uri="{FF2B5EF4-FFF2-40B4-BE49-F238E27FC236}">
                <a16:creationId xmlns:a16="http://schemas.microsoft.com/office/drawing/2014/main" id="{21B67AD4-FDA1-321B-782B-765C97CBDCC1}"/>
              </a:ext>
            </a:extLst>
          </p:cNvPr>
          <p:cNvSpPr txBox="1">
            <a:spLocks/>
          </p:cNvSpPr>
          <p:nvPr/>
        </p:nvSpPr>
        <p:spPr>
          <a:xfrm>
            <a:off x="6791653" y="3909157"/>
            <a:ext cx="5246135" cy="2552083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EADCE594-9FC2-7D73-C17E-E18F9594FC4F}"/>
              </a:ext>
            </a:extLst>
          </p:cNvPr>
          <p:cNvSpPr txBox="1"/>
          <p:nvPr/>
        </p:nvSpPr>
        <p:spPr>
          <a:xfrm>
            <a:off x="4346064" y="689620"/>
            <a:ext cx="52461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800" i="1" dirty="0">
                <a:latin typeface="Arial" panose="020B0604020202020204" pitchFamily="34" charset="0"/>
                <a:cs typeface="Arial" panose="020B0604020202020204" pitchFamily="34" charset="0"/>
              </a:rPr>
              <a:t>Présentation libre de la référence sous forme de photos, plans, dessins, résumés graphiques, textes…. 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76C13BE6-DA33-9102-CA28-651B445907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8391" y="22109"/>
            <a:ext cx="1205902" cy="916949"/>
          </a:xfrm>
          <a:prstGeom prst="rect">
            <a:avLst/>
          </a:prstGeom>
        </p:spPr>
      </p:pic>
      <p:sp>
        <p:nvSpPr>
          <p:cNvPr id="21" name="Espace réservé du texte 14">
            <a:extLst>
              <a:ext uri="{FF2B5EF4-FFF2-40B4-BE49-F238E27FC236}">
                <a16:creationId xmlns:a16="http://schemas.microsoft.com/office/drawing/2014/main" id="{458BC481-5533-90CD-EF1D-1D96398688E7}"/>
              </a:ext>
            </a:extLst>
          </p:cNvPr>
          <p:cNvSpPr txBox="1">
            <a:spLocks/>
          </p:cNvSpPr>
          <p:nvPr/>
        </p:nvSpPr>
        <p:spPr>
          <a:xfrm>
            <a:off x="0" y="6597445"/>
            <a:ext cx="10218738" cy="18097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CANDIDATURE POUR LE MARCHÉ DE CONCEPTION RÉALISATION POUR LA RÉNOVATION ÉNERGÉTIQUE ET DENSIFICATION DE LA DDTM DE CARCASSONNE (</a:t>
            </a:r>
            <a:r>
              <a:rPr lang="fr-FR" sz="900" b="1" dirty="0"/>
              <a:t>11</a:t>
            </a: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– ANNEXE 3 CADRE DES RÉFÉRENCES</a:t>
            </a:r>
          </a:p>
        </p:txBody>
      </p:sp>
      <p:sp>
        <p:nvSpPr>
          <p:cNvPr id="8" name="Espace réservé pour une image  2">
            <a:extLst>
              <a:ext uri="{FF2B5EF4-FFF2-40B4-BE49-F238E27FC236}">
                <a16:creationId xmlns:a16="http://schemas.microsoft.com/office/drawing/2014/main" id="{00FE9675-1162-0220-30FD-C48EEC676E39}"/>
              </a:ext>
            </a:extLst>
          </p:cNvPr>
          <p:cNvSpPr txBox="1">
            <a:spLocks/>
          </p:cNvSpPr>
          <p:nvPr/>
        </p:nvSpPr>
        <p:spPr>
          <a:xfrm>
            <a:off x="87747" y="911857"/>
            <a:ext cx="6614712" cy="5549390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C621C761-2BFE-A152-ABE4-4548E354600A}"/>
              </a:ext>
            </a:extLst>
          </p:cNvPr>
          <p:cNvCxnSpPr>
            <a:cxnSpLocks/>
          </p:cNvCxnSpPr>
          <p:nvPr/>
        </p:nvCxnSpPr>
        <p:spPr>
          <a:xfrm>
            <a:off x="183471" y="380276"/>
            <a:ext cx="10705053" cy="38894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>
            <a:extLst>
              <a:ext uri="{FF2B5EF4-FFF2-40B4-BE49-F238E27FC236}">
                <a16:creationId xmlns:a16="http://schemas.microsoft.com/office/drawing/2014/main" id="{67411905-CCE1-5855-7DB5-4D81E145EFE5}"/>
              </a:ext>
            </a:extLst>
          </p:cNvPr>
          <p:cNvSpPr txBox="1">
            <a:spLocks/>
          </p:cNvSpPr>
          <p:nvPr/>
        </p:nvSpPr>
        <p:spPr>
          <a:xfrm>
            <a:off x="87747" y="38343"/>
            <a:ext cx="7561503" cy="36933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2400" dirty="0"/>
              <a:t>CANDIDAT N°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CCB465D-EAEB-C60F-3442-42E22147EEC6}"/>
              </a:ext>
            </a:extLst>
          </p:cNvPr>
          <p:cNvSpPr txBox="1">
            <a:spLocks/>
          </p:cNvSpPr>
          <p:nvPr/>
        </p:nvSpPr>
        <p:spPr>
          <a:xfrm>
            <a:off x="87747" y="444252"/>
            <a:ext cx="3874901" cy="3758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1800" b="0" dirty="0"/>
              <a:t>RÉFÉRENCE 2 ARCHITECTURALE</a:t>
            </a:r>
          </a:p>
        </p:txBody>
      </p:sp>
    </p:spTree>
    <p:extLst>
      <p:ext uri="{BB962C8B-B14F-4D97-AF65-F5344CB8AC3E}">
        <p14:creationId xmlns:p14="http://schemas.microsoft.com/office/powerpoint/2010/main" val="799493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8861E0-E4C2-F56D-64E7-C9F32C81E8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21FDF512-3F08-2D8F-DB72-4DE89B19EBD3}"/>
              </a:ext>
            </a:extLst>
          </p:cNvPr>
          <p:cNvCxnSpPr>
            <a:cxnSpLocks/>
          </p:cNvCxnSpPr>
          <p:nvPr/>
        </p:nvCxnSpPr>
        <p:spPr>
          <a:xfrm>
            <a:off x="183471" y="380276"/>
            <a:ext cx="10705053" cy="38894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re 6">
            <a:extLst>
              <a:ext uri="{FF2B5EF4-FFF2-40B4-BE49-F238E27FC236}">
                <a16:creationId xmlns:a16="http://schemas.microsoft.com/office/drawing/2014/main" id="{1EFBC8F8-F9AD-2BE0-9E3E-550370F8FFEE}"/>
              </a:ext>
            </a:extLst>
          </p:cNvPr>
          <p:cNvSpPr txBox="1">
            <a:spLocks/>
          </p:cNvSpPr>
          <p:nvPr/>
        </p:nvSpPr>
        <p:spPr>
          <a:xfrm>
            <a:off x="1386110" y="369169"/>
            <a:ext cx="3579296" cy="369332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all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>
              <a:latin typeface="Montserrat" panose="000005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EB504EF-084F-F0F1-68DD-61A8660A2F7C}"/>
              </a:ext>
            </a:extLst>
          </p:cNvPr>
          <p:cNvSpPr txBox="1">
            <a:spLocks/>
          </p:cNvSpPr>
          <p:nvPr/>
        </p:nvSpPr>
        <p:spPr>
          <a:xfrm>
            <a:off x="87747" y="38343"/>
            <a:ext cx="7561503" cy="36933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2400" dirty="0"/>
              <a:t>CANDIDAT N° 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55BF33F3-3D01-DB23-8B2A-C28382B9E950}"/>
              </a:ext>
            </a:extLst>
          </p:cNvPr>
          <p:cNvCxnSpPr>
            <a:cxnSpLocks/>
          </p:cNvCxnSpPr>
          <p:nvPr/>
        </p:nvCxnSpPr>
        <p:spPr>
          <a:xfrm>
            <a:off x="87747" y="6542853"/>
            <a:ext cx="11836029" cy="0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13">
            <a:extLst>
              <a:ext uri="{FF2B5EF4-FFF2-40B4-BE49-F238E27FC236}">
                <a16:creationId xmlns:a16="http://schemas.microsoft.com/office/drawing/2014/main" id="{328A09F0-8FB0-E4FB-83D7-A3FD7549D772}"/>
              </a:ext>
            </a:extLst>
          </p:cNvPr>
          <p:cNvSpPr txBox="1">
            <a:spLocks/>
          </p:cNvSpPr>
          <p:nvPr/>
        </p:nvSpPr>
        <p:spPr>
          <a:xfrm>
            <a:off x="69559" y="1715646"/>
            <a:ext cx="1557922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</a:pPr>
            <a:endParaRPr lang="fr-FR" sz="1050" b="0" kern="1200" cap="all" baseline="0" dirty="0">
              <a:solidFill>
                <a:srgbClr val="C0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412017AE-F138-0E14-D07D-6818C41F556F}"/>
              </a:ext>
            </a:extLst>
          </p:cNvPr>
          <p:cNvSpPr txBox="1">
            <a:spLocks/>
          </p:cNvSpPr>
          <p:nvPr/>
        </p:nvSpPr>
        <p:spPr>
          <a:xfrm>
            <a:off x="69559" y="1255489"/>
            <a:ext cx="1557920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050" b="0" cap="none" baseline="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Espace réservé pour une image  2">
            <a:extLst>
              <a:ext uri="{FF2B5EF4-FFF2-40B4-BE49-F238E27FC236}">
                <a16:creationId xmlns:a16="http://schemas.microsoft.com/office/drawing/2014/main" id="{43D97790-F963-E0DD-C344-903B94E4841C}"/>
              </a:ext>
            </a:extLst>
          </p:cNvPr>
          <p:cNvSpPr txBox="1">
            <a:spLocks/>
          </p:cNvSpPr>
          <p:nvPr/>
        </p:nvSpPr>
        <p:spPr>
          <a:xfrm>
            <a:off x="6363364" y="921285"/>
            <a:ext cx="5674423" cy="294270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8" name="Espace réservé pour une image  2">
            <a:extLst>
              <a:ext uri="{FF2B5EF4-FFF2-40B4-BE49-F238E27FC236}">
                <a16:creationId xmlns:a16="http://schemas.microsoft.com/office/drawing/2014/main" id="{0ACDF1AC-DB32-6016-A030-8BB9CF3DF64A}"/>
              </a:ext>
            </a:extLst>
          </p:cNvPr>
          <p:cNvSpPr txBox="1">
            <a:spLocks/>
          </p:cNvSpPr>
          <p:nvPr/>
        </p:nvSpPr>
        <p:spPr>
          <a:xfrm>
            <a:off x="6363364" y="3909158"/>
            <a:ext cx="5674425" cy="2381802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8D400244-E23E-6DE9-023E-9145F3332C47}"/>
              </a:ext>
            </a:extLst>
          </p:cNvPr>
          <p:cNvSpPr txBox="1"/>
          <p:nvPr/>
        </p:nvSpPr>
        <p:spPr>
          <a:xfrm>
            <a:off x="6305207" y="6246872"/>
            <a:ext cx="52461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800" i="1" dirty="0">
                <a:latin typeface="Arial" panose="020B0604020202020204" pitchFamily="34" charset="0"/>
                <a:cs typeface="Arial" panose="020B0604020202020204" pitchFamily="34" charset="0"/>
              </a:rPr>
              <a:t>Présentation libre de la référence sous forme de photos, plans, dessins, résumés graphiques, textes…. 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2B4159FC-2787-4E25-FD49-8D4A2B4038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8391" y="22109"/>
            <a:ext cx="1205902" cy="916949"/>
          </a:xfrm>
          <a:prstGeom prst="rect">
            <a:avLst/>
          </a:prstGeom>
        </p:spPr>
      </p:pic>
      <p:sp>
        <p:nvSpPr>
          <p:cNvPr id="21" name="Espace réservé du texte 14">
            <a:extLst>
              <a:ext uri="{FF2B5EF4-FFF2-40B4-BE49-F238E27FC236}">
                <a16:creationId xmlns:a16="http://schemas.microsoft.com/office/drawing/2014/main" id="{1E9C1B4D-B48F-B7FB-F1B0-691EC622948C}"/>
              </a:ext>
            </a:extLst>
          </p:cNvPr>
          <p:cNvSpPr txBox="1">
            <a:spLocks/>
          </p:cNvSpPr>
          <p:nvPr/>
        </p:nvSpPr>
        <p:spPr>
          <a:xfrm>
            <a:off x="0" y="6597445"/>
            <a:ext cx="10218738" cy="18097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CANDIDATURE POUR LE MARCHÉ DE CONCEPTION RÉALISATION POUR LA RÉNOVATION ÉNERGÉTIQUE ET DENSIFICATION DE LA DDTM DE CARCASSONNE (</a:t>
            </a:r>
            <a:r>
              <a:rPr lang="fr-FR" sz="900" b="1" dirty="0"/>
              <a:t>11</a:t>
            </a: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– ANNEXE 3 CADRE DES RÉFÉRENCES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EDE88CD-E45C-70AD-7EC8-48D0A4B851F2}"/>
              </a:ext>
            </a:extLst>
          </p:cNvPr>
          <p:cNvSpPr txBox="1">
            <a:spLocks/>
          </p:cNvSpPr>
          <p:nvPr/>
        </p:nvSpPr>
        <p:spPr>
          <a:xfrm>
            <a:off x="87747" y="444252"/>
            <a:ext cx="3874901" cy="3758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1800" b="0" dirty="0"/>
              <a:t>RÉFÉRENCE 3 ARCHITECTURALE</a:t>
            </a:r>
          </a:p>
        </p:txBody>
      </p:sp>
      <p:graphicFrame>
        <p:nvGraphicFramePr>
          <p:cNvPr id="8" name="Tableau 7">
            <a:extLst>
              <a:ext uri="{FF2B5EF4-FFF2-40B4-BE49-F238E27FC236}">
                <a16:creationId xmlns:a16="http://schemas.microsoft.com/office/drawing/2014/main" id="{B8865627-989D-879A-B008-3D8DAF0591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260215"/>
              </p:ext>
            </p:extLst>
          </p:nvPr>
        </p:nvGraphicFramePr>
        <p:xfrm>
          <a:off x="185283" y="909511"/>
          <a:ext cx="5910717" cy="5583463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621925">
                  <a:extLst>
                    <a:ext uri="{9D8B030D-6E8A-4147-A177-3AD203B41FA5}">
                      <a16:colId xmlns:a16="http://schemas.microsoft.com/office/drawing/2014/main" val="697448787"/>
                    </a:ext>
                  </a:extLst>
                </a:gridCol>
                <a:gridCol w="3288792">
                  <a:extLst>
                    <a:ext uri="{9D8B030D-6E8A-4147-A177-3AD203B41FA5}">
                      <a16:colId xmlns:a16="http://schemas.microsoft.com/office/drawing/2014/main" val="3751478849"/>
                    </a:ext>
                  </a:extLst>
                </a:gridCol>
              </a:tblGrid>
              <a:tr h="2467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OPÉRATION  </a:t>
                      </a:r>
                      <a:r>
                        <a:rPr lang="fr-FR" sz="1050" b="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(nom et localisation)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5105293"/>
                  </a:ext>
                </a:extLst>
              </a:tr>
              <a:tr h="4037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Maître d’ouvrage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(dont coordonnées d’un contact)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6752658"/>
                  </a:ext>
                </a:extLst>
              </a:tr>
              <a:tr h="2467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Montant TRAVAUX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(€ HT)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1810376"/>
                  </a:ext>
                </a:extLst>
              </a:tr>
              <a:tr h="24969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Surface de plancher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(m²SP)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450764"/>
                  </a:ext>
                </a:extLst>
              </a:tr>
              <a:tr h="4037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Année de livraison 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(ou stade avancement du projet)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6116662"/>
                  </a:ext>
                </a:extLst>
              </a:tr>
              <a:tr h="4037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Nature de l'opération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(rénovation, neuf) </a:t>
                      </a: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et type de marché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(MOP, CR, MGP)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4495279"/>
                  </a:ext>
                </a:extLst>
              </a:tr>
              <a:tr h="5607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Si rénovation, réaménagements intérieurs tertiaires ?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Assistance au choix du mobilier 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1677386"/>
                  </a:ext>
                </a:extLst>
              </a:tr>
              <a:tr h="4037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Durée du marché en mois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(conception et réalisation)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44047"/>
                  </a:ext>
                </a:extLst>
              </a:tr>
              <a:tr h="396205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Nom du/des titulaires du marché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459536"/>
                  </a:ext>
                </a:extLst>
              </a:tr>
              <a:tr h="560742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Rôle du/des candidat(s) :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(mandataire, cotraitant, sous traitant ….) </a:t>
                      </a: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et missions réalisées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6650842"/>
                  </a:ext>
                </a:extLst>
              </a:tr>
              <a:tr h="560742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Référence commune avec d'autres membres du groupement faisant partie de la candidature présentée 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9643253"/>
                  </a:ext>
                </a:extLst>
              </a:tr>
              <a:tr h="246726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Montant des prestations réalisées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(€HT)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85970"/>
                  </a:ext>
                </a:extLst>
              </a:tr>
              <a:tr h="8209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Courte description du projet :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mode constructif, matériaux, choix architecturaux, contraintes, aménagements extérieurs…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49439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20381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A8F705-B008-25A9-0507-56C81C49E1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6">
            <a:extLst>
              <a:ext uri="{FF2B5EF4-FFF2-40B4-BE49-F238E27FC236}">
                <a16:creationId xmlns:a16="http://schemas.microsoft.com/office/drawing/2014/main" id="{1C1B8887-6E27-E31D-3104-566E433E97B3}"/>
              </a:ext>
            </a:extLst>
          </p:cNvPr>
          <p:cNvSpPr txBox="1">
            <a:spLocks/>
          </p:cNvSpPr>
          <p:nvPr/>
        </p:nvSpPr>
        <p:spPr>
          <a:xfrm>
            <a:off x="1386110" y="369169"/>
            <a:ext cx="3579296" cy="369332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all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>
              <a:latin typeface="Montserrat" panose="00000500000000000000" pitchFamily="2" charset="0"/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4DDDF756-8937-2A70-A2B8-F1196ED21CC5}"/>
              </a:ext>
            </a:extLst>
          </p:cNvPr>
          <p:cNvCxnSpPr>
            <a:cxnSpLocks/>
          </p:cNvCxnSpPr>
          <p:nvPr/>
        </p:nvCxnSpPr>
        <p:spPr>
          <a:xfrm>
            <a:off x="87747" y="6542853"/>
            <a:ext cx="11836029" cy="0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13">
            <a:extLst>
              <a:ext uri="{FF2B5EF4-FFF2-40B4-BE49-F238E27FC236}">
                <a16:creationId xmlns:a16="http://schemas.microsoft.com/office/drawing/2014/main" id="{94C7BFEE-C0D9-0B5C-D8C2-3E80156F0F58}"/>
              </a:ext>
            </a:extLst>
          </p:cNvPr>
          <p:cNvSpPr txBox="1">
            <a:spLocks/>
          </p:cNvSpPr>
          <p:nvPr/>
        </p:nvSpPr>
        <p:spPr>
          <a:xfrm>
            <a:off x="69559" y="1715646"/>
            <a:ext cx="1557922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</a:pPr>
            <a:endParaRPr lang="fr-FR" sz="1050" b="0" kern="1200" cap="all" baseline="0" dirty="0">
              <a:solidFill>
                <a:srgbClr val="C0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FAB7F848-7C43-117D-B444-9298D23AC952}"/>
              </a:ext>
            </a:extLst>
          </p:cNvPr>
          <p:cNvSpPr txBox="1">
            <a:spLocks/>
          </p:cNvSpPr>
          <p:nvPr/>
        </p:nvSpPr>
        <p:spPr>
          <a:xfrm>
            <a:off x="69559" y="1255489"/>
            <a:ext cx="1557920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050" b="0" cap="none" baseline="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Espace réservé pour une image  2">
            <a:extLst>
              <a:ext uri="{FF2B5EF4-FFF2-40B4-BE49-F238E27FC236}">
                <a16:creationId xmlns:a16="http://schemas.microsoft.com/office/drawing/2014/main" id="{27D9C7F8-D917-5AF1-5B50-87ED7C314E8A}"/>
              </a:ext>
            </a:extLst>
          </p:cNvPr>
          <p:cNvSpPr txBox="1">
            <a:spLocks/>
          </p:cNvSpPr>
          <p:nvPr/>
        </p:nvSpPr>
        <p:spPr>
          <a:xfrm>
            <a:off x="6791652" y="921285"/>
            <a:ext cx="5246135" cy="294270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8" name="Espace réservé pour une image  2">
            <a:extLst>
              <a:ext uri="{FF2B5EF4-FFF2-40B4-BE49-F238E27FC236}">
                <a16:creationId xmlns:a16="http://schemas.microsoft.com/office/drawing/2014/main" id="{95A33340-E022-C8C0-CC60-B0FB55AE07BD}"/>
              </a:ext>
            </a:extLst>
          </p:cNvPr>
          <p:cNvSpPr txBox="1">
            <a:spLocks/>
          </p:cNvSpPr>
          <p:nvPr/>
        </p:nvSpPr>
        <p:spPr>
          <a:xfrm>
            <a:off x="6791653" y="3909157"/>
            <a:ext cx="5246135" cy="2552083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F7FB429C-4E59-ADBB-55DA-B5AA578A52E0}"/>
              </a:ext>
            </a:extLst>
          </p:cNvPr>
          <p:cNvSpPr txBox="1"/>
          <p:nvPr/>
        </p:nvSpPr>
        <p:spPr>
          <a:xfrm>
            <a:off x="4346064" y="689620"/>
            <a:ext cx="52461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800" i="1" dirty="0">
                <a:latin typeface="Arial" panose="020B0604020202020204" pitchFamily="34" charset="0"/>
                <a:cs typeface="Arial" panose="020B0604020202020204" pitchFamily="34" charset="0"/>
              </a:rPr>
              <a:t>Présentation libre de la référence sous forme de photos, plans, dessins, résumés graphiques, textes…. 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FACF6EB1-C5A6-F65A-AABB-C938C43752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8391" y="22109"/>
            <a:ext cx="1205902" cy="916949"/>
          </a:xfrm>
          <a:prstGeom prst="rect">
            <a:avLst/>
          </a:prstGeom>
        </p:spPr>
      </p:pic>
      <p:sp>
        <p:nvSpPr>
          <p:cNvPr id="21" name="Espace réservé du texte 14">
            <a:extLst>
              <a:ext uri="{FF2B5EF4-FFF2-40B4-BE49-F238E27FC236}">
                <a16:creationId xmlns:a16="http://schemas.microsoft.com/office/drawing/2014/main" id="{DB3F0CEA-D41B-C7D8-B52F-61EDECEB5513}"/>
              </a:ext>
            </a:extLst>
          </p:cNvPr>
          <p:cNvSpPr txBox="1">
            <a:spLocks/>
          </p:cNvSpPr>
          <p:nvPr/>
        </p:nvSpPr>
        <p:spPr>
          <a:xfrm>
            <a:off x="0" y="6597445"/>
            <a:ext cx="10218738" cy="18097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CANDIDATURE POUR LE MARCHÉ DE CONCEPTION RÉALISATION POUR LA RÉNOVATION ÉNERGÉTIQUE ET DENSIFICATION DE LA DDTM DE CARCASSONNE (</a:t>
            </a:r>
            <a:r>
              <a:rPr lang="fr-FR" sz="900" b="1" dirty="0"/>
              <a:t>11</a:t>
            </a: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– ANNEXE 3 CADRE DES RÉFÉRENCES</a:t>
            </a:r>
          </a:p>
        </p:txBody>
      </p:sp>
      <p:sp>
        <p:nvSpPr>
          <p:cNvPr id="8" name="Espace réservé pour une image  2">
            <a:extLst>
              <a:ext uri="{FF2B5EF4-FFF2-40B4-BE49-F238E27FC236}">
                <a16:creationId xmlns:a16="http://schemas.microsoft.com/office/drawing/2014/main" id="{A00F114D-EFDB-98B6-34E9-2A2665010A77}"/>
              </a:ext>
            </a:extLst>
          </p:cNvPr>
          <p:cNvSpPr txBox="1">
            <a:spLocks/>
          </p:cNvSpPr>
          <p:nvPr/>
        </p:nvSpPr>
        <p:spPr>
          <a:xfrm>
            <a:off x="87747" y="911857"/>
            <a:ext cx="6614712" cy="5549390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3A1488B3-4843-3CF6-48EC-2C1512C216EE}"/>
              </a:ext>
            </a:extLst>
          </p:cNvPr>
          <p:cNvCxnSpPr>
            <a:cxnSpLocks/>
          </p:cNvCxnSpPr>
          <p:nvPr/>
        </p:nvCxnSpPr>
        <p:spPr>
          <a:xfrm>
            <a:off x="183471" y="380276"/>
            <a:ext cx="10705053" cy="38894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>
            <a:extLst>
              <a:ext uri="{FF2B5EF4-FFF2-40B4-BE49-F238E27FC236}">
                <a16:creationId xmlns:a16="http://schemas.microsoft.com/office/drawing/2014/main" id="{A9DC196A-11B8-344F-AF41-57C62727A346}"/>
              </a:ext>
            </a:extLst>
          </p:cNvPr>
          <p:cNvSpPr txBox="1">
            <a:spLocks/>
          </p:cNvSpPr>
          <p:nvPr/>
        </p:nvSpPr>
        <p:spPr>
          <a:xfrm>
            <a:off x="87747" y="38343"/>
            <a:ext cx="7561503" cy="36933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2400" dirty="0"/>
              <a:t>CANDIDAT N°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0538D9F-CCA1-4631-6F3C-150317254AEF}"/>
              </a:ext>
            </a:extLst>
          </p:cNvPr>
          <p:cNvSpPr txBox="1">
            <a:spLocks/>
          </p:cNvSpPr>
          <p:nvPr/>
        </p:nvSpPr>
        <p:spPr>
          <a:xfrm>
            <a:off x="87747" y="444252"/>
            <a:ext cx="3874901" cy="3758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1800" b="0" dirty="0"/>
              <a:t>RÉFÉRENCE 3 ARCHITECTURALE</a:t>
            </a:r>
          </a:p>
        </p:txBody>
      </p:sp>
    </p:spTree>
    <p:extLst>
      <p:ext uri="{BB962C8B-B14F-4D97-AF65-F5344CB8AC3E}">
        <p14:creationId xmlns:p14="http://schemas.microsoft.com/office/powerpoint/2010/main" val="7095665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F6E154-9681-37FA-8998-CBD7EB4785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7D263F2A-7126-E1AB-26EA-473F1601756C}"/>
              </a:ext>
            </a:extLst>
          </p:cNvPr>
          <p:cNvCxnSpPr>
            <a:cxnSpLocks/>
          </p:cNvCxnSpPr>
          <p:nvPr/>
        </p:nvCxnSpPr>
        <p:spPr>
          <a:xfrm>
            <a:off x="183471" y="380276"/>
            <a:ext cx="10705053" cy="38894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re 6">
            <a:extLst>
              <a:ext uri="{FF2B5EF4-FFF2-40B4-BE49-F238E27FC236}">
                <a16:creationId xmlns:a16="http://schemas.microsoft.com/office/drawing/2014/main" id="{FAA3FB8D-5B44-48E1-021A-25B7E064B4C2}"/>
              </a:ext>
            </a:extLst>
          </p:cNvPr>
          <p:cNvSpPr txBox="1">
            <a:spLocks/>
          </p:cNvSpPr>
          <p:nvPr/>
        </p:nvSpPr>
        <p:spPr>
          <a:xfrm>
            <a:off x="1386110" y="369169"/>
            <a:ext cx="3579296" cy="369332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all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>
              <a:latin typeface="Montserrat" panose="000005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63884A7-3DD3-FC09-71AF-3ACB3B1B01DC}"/>
              </a:ext>
            </a:extLst>
          </p:cNvPr>
          <p:cNvSpPr txBox="1">
            <a:spLocks/>
          </p:cNvSpPr>
          <p:nvPr/>
        </p:nvSpPr>
        <p:spPr>
          <a:xfrm>
            <a:off x="87747" y="38343"/>
            <a:ext cx="7561503" cy="36933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2400" dirty="0"/>
              <a:t>CANDIDAT N° 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721A7124-4A7F-C16B-EFDB-6C71633DEE52}"/>
              </a:ext>
            </a:extLst>
          </p:cNvPr>
          <p:cNvCxnSpPr>
            <a:cxnSpLocks/>
          </p:cNvCxnSpPr>
          <p:nvPr/>
        </p:nvCxnSpPr>
        <p:spPr>
          <a:xfrm>
            <a:off x="87747" y="6542853"/>
            <a:ext cx="11836029" cy="0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13">
            <a:extLst>
              <a:ext uri="{FF2B5EF4-FFF2-40B4-BE49-F238E27FC236}">
                <a16:creationId xmlns:a16="http://schemas.microsoft.com/office/drawing/2014/main" id="{E1B9A9EF-8EE8-0A6D-30D7-0713E9608ECB}"/>
              </a:ext>
            </a:extLst>
          </p:cNvPr>
          <p:cNvSpPr txBox="1">
            <a:spLocks/>
          </p:cNvSpPr>
          <p:nvPr/>
        </p:nvSpPr>
        <p:spPr>
          <a:xfrm>
            <a:off x="69559" y="1715646"/>
            <a:ext cx="1557922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</a:pPr>
            <a:endParaRPr lang="fr-FR" sz="1050" b="0" kern="1200" cap="all" baseline="0" dirty="0">
              <a:solidFill>
                <a:srgbClr val="C0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F6237767-3072-9C0D-753C-17B7B30148BD}"/>
              </a:ext>
            </a:extLst>
          </p:cNvPr>
          <p:cNvSpPr txBox="1">
            <a:spLocks/>
          </p:cNvSpPr>
          <p:nvPr/>
        </p:nvSpPr>
        <p:spPr>
          <a:xfrm>
            <a:off x="69559" y="1255489"/>
            <a:ext cx="1557920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050" b="0" cap="none" baseline="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Espace réservé pour une image  2">
            <a:extLst>
              <a:ext uri="{FF2B5EF4-FFF2-40B4-BE49-F238E27FC236}">
                <a16:creationId xmlns:a16="http://schemas.microsoft.com/office/drawing/2014/main" id="{F642630A-3A93-688B-E0BF-CEE9590B57B9}"/>
              </a:ext>
            </a:extLst>
          </p:cNvPr>
          <p:cNvSpPr txBox="1">
            <a:spLocks/>
          </p:cNvSpPr>
          <p:nvPr/>
        </p:nvSpPr>
        <p:spPr>
          <a:xfrm>
            <a:off x="6363364" y="921285"/>
            <a:ext cx="5674423" cy="294270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8" name="Espace réservé pour une image  2">
            <a:extLst>
              <a:ext uri="{FF2B5EF4-FFF2-40B4-BE49-F238E27FC236}">
                <a16:creationId xmlns:a16="http://schemas.microsoft.com/office/drawing/2014/main" id="{319E6A3C-45F8-7D7F-B48B-2A2BD73678A5}"/>
              </a:ext>
            </a:extLst>
          </p:cNvPr>
          <p:cNvSpPr txBox="1">
            <a:spLocks/>
          </p:cNvSpPr>
          <p:nvPr/>
        </p:nvSpPr>
        <p:spPr>
          <a:xfrm>
            <a:off x="6363364" y="3909158"/>
            <a:ext cx="5674425" cy="2381802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AAAB8FBA-68BC-E4AA-9CD7-5BE234B9F83E}"/>
              </a:ext>
            </a:extLst>
          </p:cNvPr>
          <p:cNvSpPr txBox="1"/>
          <p:nvPr/>
        </p:nvSpPr>
        <p:spPr>
          <a:xfrm>
            <a:off x="6305207" y="6246872"/>
            <a:ext cx="52461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800" i="1" dirty="0">
                <a:latin typeface="Arial" panose="020B0604020202020204" pitchFamily="34" charset="0"/>
                <a:cs typeface="Arial" panose="020B0604020202020204" pitchFamily="34" charset="0"/>
              </a:rPr>
              <a:t>Présentation libre de la référence sous forme de photos, plans, dessins, résumés graphiques, textes…. 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DB139942-DEC4-6ABD-643D-67A48F1FAE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8391" y="22109"/>
            <a:ext cx="1205902" cy="916949"/>
          </a:xfrm>
          <a:prstGeom prst="rect">
            <a:avLst/>
          </a:prstGeom>
        </p:spPr>
      </p:pic>
      <p:sp>
        <p:nvSpPr>
          <p:cNvPr id="21" name="Espace réservé du texte 14">
            <a:extLst>
              <a:ext uri="{FF2B5EF4-FFF2-40B4-BE49-F238E27FC236}">
                <a16:creationId xmlns:a16="http://schemas.microsoft.com/office/drawing/2014/main" id="{38EF697A-35BF-2AD5-CB15-D551DB65A749}"/>
              </a:ext>
            </a:extLst>
          </p:cNvPr>
          <p:cNvSpPr txBox="1">
            <a:spLocks/>
          </p:cNvSpPr>
          <p:nvPr/>
        </p:nvSpPr>
        <p:spPr>
          <a:xfrm>
            <a:off x="0" y="6597445"/>
            <a:ext cx="10218738" cy="18097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CANDIDATURE POUR LE MARCHÉ DE CONCEPTION RÉALISATION POUR LA RÉNOVATION ÉNERGÉTIQUE ET DENSIFICATION DE LA DDTM DE CARCASSONNE (</a:t>
            </a:r>
            <a:r>
              <a:rPr lang="fr-FR" sz="900" b="1" dirty="0"/>
              <a:t>11</a:t>
            </a: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– ANNEXE 3 CADRE DES RÉFÉRENCES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2F4BB2-3441-F049-42EF-474464557853}"/>
              </a:ext>
            </a:extLst>
          </p:cNvPr>
          <p:cNvSpPr txBox="1">
            <a:spLocks/>
          </p:cNvSpPr>
          <p:nvPr/>
        </p:nvSpPr>
        <p:spPr>
          <a:xfrm>
            <a:off x="87747" y="444252"/>
            <a:ext cx="4937526" cy="3758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1800" b="0" dirty="0"/>
              <a:t>RÉFÉRENCE 1 - Bureaux d’études / Ingénierie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BAE084A9-7961-A65E-79BB-A5CD3ACA7E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8206012"/>
              </p:ext>
            </p:extLst>
          </p:nvPr>
        </p:nvGraphicFramePr>
        <p:xfrm>
          <a:off x="185283" y="909511"/>
          <a:ext cx="5910717" cy="55954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621925">
                  <a:extLst>
                    <a:ext uri="{9D8B030D-6E8A-4147-A177-3AD203B41FA5}">
                      <a16:colId xmlns:a16="http://schemas.microsoft.com/office/drawing/2014/main" val="697448787"/>
                    </a:ext>
                  </a:extLst>
                </a:gridCol>
                <a:gridCol w="3288792">
                  <a:extLst>
                    <a:ext uri="{9D8B030D-6E8A-4147-A177-3AD203B41FA5}">
                      <a16:colId xmlns:a16="http://schemas.microsoft.com/office/drawing/2014/main" val="3751478849"/>
                    </a:ext>
                  </a:extLst>
                </a:gridCol>
              </a:tblGrid>
              <a:tr h="2564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OPÉRATION  </a:t>
                      </a:r>
                      <a:r>
                        <a:rPr lang="fr-FR" sz="1050" b="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(nom et localisation)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5105293"/>
                  </a:ext>
                </a:extLst>
              </a:tr>
              <a:tr h="3903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Maître d’ouvrage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(dont coordonnées d’un contact)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6752658"/>
                  </a:ext>
                </a:extLst>
              </a:tr>
              <a:tr h="2653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Montant TRAVAUX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(€ HT)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1810376"/>
                  </a:ext>
                </a:extLst>
              </a:tr>
              <a:tr h="2760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Surface de plancher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(m²SP)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450764"/>
                  </a:ext>
                </a:extLst>
              </a:tr>
              <a:tr h="3903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Année de livraison 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(ou stade avancement du projet)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6116662"/>
                  </a:ext>
                </a:extLst>
              </a:tr>
              <a:tr h="3903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Nature de l'opération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(rénovation, neuf) </a:t>
                      </a: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et type de marché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(MOP, CR, MGP)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4495279"/>
                  </a:ext>
                </a:extLst>
              </a:tr>
              <a:tr h="3903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Si rénovation, réaménagements intérieurs tertiaires 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1677386"/>
                  </a:ext>
                </a:extLst>
              </a:tr>
              <a:tr h="3903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Durée du marché en mois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(conception et réalisation)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44047"/>
                  </a:ext>
                </a:extLst>
              </a:tr>
              <a:tr h="438060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Nom du/des titulaires du marché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459536"/>
                  </a:ext>
                </a:extLst>
              </a:tr>
              <a:tr h="542099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Rôle du/des candidat(s) :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(mandataire, cotraitant, sous traitant ….) </a:t>
                      </a: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et missions réalisées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6650842"/>
                  </a:ext>
                </a:extLst>
              </a:tr>
              <a:tr h="542099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Référence commune avec d'autres membres du groupement faisant partie de la candidature présentée 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9643253"/>
                  </a:ext>
                </a:extLst>
              </a:tr>
              <a:tr h="238523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Montant des prestations réalisées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(€HT)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85970"/>
                  </a:ext>
                </a:extLst>
              </a:tr>
              <a:tr h="9077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Courte description du projet :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performances énergétiques, mode constructif, matériaux, contraintes, travaux réalisés…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49439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7525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BF021-0F85-9AA0-E9DE-DCA1067A31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6">
            <a:extLst>
              <a:ext uri="{FF2B5EF4-FFF2-40B4-BE49-F238E27FC236}">
                <a16:creationId xmlns:a16="http://schemas.microsoft.com/office/drawing/2014/main" id="{8C3E304C-4B77-2C47-4390-D1693017CC1B}"/>
              </a:ext>
            </a:extLst>
          </p:cNvPr>
          <p:cNvSpPr txBox="1">
            <a:spLocks/>
          </p:cNvSpPr>
          <p:nvPr/>
        </p:nvSpPr>
        <p:spPr>
          <a:xfrm>
            <a:off x="1386110" y="369169"/>
            <a:ext cx="3579296" cy="369332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all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>
              <a:latin typeface="Montserrat" panose="00000500000000000000" pitchFamily="2" charset="0"/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6284547E-4028-4A21-E647-94D6382C0F45}"/>
              </a:ext>
            </a:extLst>
          </p:cNvPr>
          <p:cNvCxnSpPr>
            <a:cxnSpLocks/>
          </p:cNvCxnSpPr>
          <p:nvPr/>
        </p:nvCxnSpPr>
        <p:spPr>
          <a:xfrm>
            <a:off x="87747" y="6542853"/>
            <a:ext cx="11836029" cy="0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13">
            <a:extLst>
              <a:ext uri="{FF2B5EF4-FFF2-40B4-BE49-F238E27FC236}">
                <a16:creationId xmlns:a16="http://schemas.microsoft.com/office/drawing/2014/main" id="{598F2D45-5824-AC8A-8684-44D4AE5C1652}"/>
              </a:ext>
            </a:extLst>
          </p:cNvPr>
          <p:cNvSpPr txBox="1">
            <a:spLocks/>
          </p:cNvSpPr>
          <p:nvPr/>
        </p:nvSpPr>
        <p:spPr>
          <a:xfrm>
            <a:off x="69559" y="1715646"/>
            <a:ext cx="1557922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</a:pPr>
            <a:endParaRPr lang="fr-FR" sz="1050" b="0" kern="1200" cap="all" baseline="0" dirty="0">
              <a:solidFill>
                <a:srgbClr val="C0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189F35F2-CC2D-E946-EDE9-C716907F0A26}"/>
              </a:ext>
            </a:extLst>
          </p:cNvPr>
          <p:cNvSpPr txBox="1">
            <a:spLocks/>
          </p:cNvSpPr>
          <p:nvPr/>
        </p:nvSpPr>
        <p:spPr>
          <a:xfrm>
            <a:off x="69559" y="1255489"/>
            <a:ext cx="1557920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050" b="0" cap="none" baseline="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Espace réservé pour une image  2">
            <a:extLst>
              <a:ext uri="{FF2B5EF4-FFF2-40B4-BE49-F238E27FC236}">
                <a16:creationId xmlns:a16="http://schemas.microsoft.com/office/drawing/2014/main" id="{C8BEFA19-5AFE-F328-C6F1-23183BA40470}"/>
              </a:ext>
            </a:extLst>
          </p:cNvPr>
          <p:cNvSpPr txBox="1">
            <a:spLocks/>
          </p:cNvSpPr>
          <p:nvPr/>
        </p:nvSpPr>
        <p:spPr>
          <a:xfrm>
            <a:off x="6791652" y="921285"/>
            <a:ext cx="5246135" cy="294270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8" name="Espace réservé pour une image  2">
            <a:extLst>
              <a:ext uri="{FF2B5EF4-FFF2-40B4-BE49-F238E27FC236}">
                <a16:creationId xmlns:a16="http://schemas.microsoft.com/office/drawing/2014/main" id="{E15F6013-F1FB-7A12-F431-DAFBD8C67111}"/>
              </a:ext>
            </a:extLst>
          </p:cNvPr>
          <p:cNvSpPr txBox="1">
            <a:spLocks/>
          </p:cNvSpPr>
          <p:nvPr/>
        </p:nvSpPr>
        <p:spPr>
          <a:xfrm>
            <a:off x="6791653" y="3909157"/>
            <a:ext cx="5246135" cy="2552083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F5E86FBC-42D7-ED80-2A5A-BB6853C488EC}"/>
              </a:ext>
            </a:extLst>
          </p:cNvPr>
          <p:cNvSpPr txBox="1"/>
          <p:nvPr/>
        </p:nvSpPr>
        <p:spPr>
          <a:xfrm>
            <a:off x="4346064" y="689620"/>
            <a:ext cx="52461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800" i="1" dirty="0">
                <a:latin typeface="Arial" panose="020B0604020202020204" pitchFamily="34" charset="0"/>
                <a:cs typeface="Arial" panose="020B0604020202020204" pitchFamily="34" charset="0"/>
              </a:rPr>
              <a:t>Présentation libre de la référence sous forme de photos, plans, dessins, résumés graphiques, textes…. 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22369F12-6D22-6C9F-F7AA-5AF0559210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8391" y="22109"/>
            <a:ext cx="1205902" cy="916949"/>
          </a:xfrm>
          <a:prstGeom prst="rect">
            <a:avLst/>
          </a:prstGeom>
        </p:spPr>
      </p:pic>
      <p:sp>
        <p:nvSpPr>
          <p:cNvPr id="21" name="Espace réservé du texte 14">
            <a:extLst>
              <a:ext uri="{FF2B5EF4-FFF2-40B4-BE49-F238E27FC236}">
                <a16:creationId xmlns:a16="http://schemas.microsoft.com/office/drawing/2014/main" id="{C386EB0E-4C82-EE1E-F6E4-51A4A3B55632}"/>
              </a:ext>
            </a:extLst>
          </p:cNvPr>
          <p:cNvSpPr txBox="1">
            <a:spLocks/>
          </p:cNvSpPr>
          <p:nvPr/>
        </p:nvSpPr>
        <p:spPr>
          <a:xfrm>
            <a:off x="0" y="6597445"/>
            <a:ext cx="10218738" cy="18097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CANDIDATURE POUR LE MARCHÉ DE CONCEPTION RÉALISATION POUR LA RÉNOVATION ÉNERGÉTIQUE ET DENSIFICATION DE LA DDTM DE CARCASSONNE (</a:t>
            </a:r>
            <a:r>
              <a:rPr lang="fr-FR" sz="900" b="1" dirty="0"/>
              <a:t>11</a:t>
            </a: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– ANNEXE 3 CADRE DES RÉFÉRENCES</a:t>
            </a:r>
          </a:p>
        </p:txBody>
      </p:sp>
      <p:sp>
        <p:nvSpPr>
          <p:cNvPr id="8" name="Espace réservé pour une image  2">
            <a:extLst>
              <a:ext uri="{FF2B5EF4-FFF2-40B4-BE49-F238E27FC236}">
                <a16:creationId xmlns:a16="http://schemas.microsoft.com/office/drawing/2014/main" id="{0E8CEAE9-CA45-D568-1FA8-0894F61BA9AA}"/>
              </a:ext>
            </a:extLst>
          </p:cNvPr>
          <p:cNvSpPr txBox="1">
            <a:spLocks/>
          </p:cNvSpPr>
          <p:nvPr/>
        </p:nvSpPr>
        <p:spPr>
          <a:xfrm>
            <a:off x="87747" y="911857"/>
            <a:ext cx="6614712" cy="5549390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B7523CD0-755B-5927-3408-116EE3874970}"/>
              </a:ext>
            </a:extLst>
          </p:cNvPr>
          <p:cNvCxnSpPr>
            <a:cxnSpLocks/>
          </p:cNvCxnSpPr>
          <p:nvPr/>
        </p:nvCxnSpPr>
        <p:spPr>
          <a:xfrm>
            <a:off x="183471" y="380276"/>
            <a:ext cx="10705053" cy="38894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>
            <a:extLst>
              <a:ext uri="{FF2B5EF4-FFF2-40B4-BE49-F238E27FC236}">
                <a16:creationId xmlns:a16="http://schemas.microsoft.com/office/drawing/2014/main" id="{19F5422D-2AF0-3B77-2087-7719699625CB}"/>
              </a:ext>
            </a:extLst>
          </p:cNvPr>
          <p:cNvSpPr txBox="1">
            <a:spLocks/>
          </p:cNvSpPr>
          <p:nvPr/>
        </p:nvSpPr>
        <p:spPr>
          <a:xfrm>
            <a:off x="87747" y="38343"/>
            <a:ext cx="7561503" cy="36933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2400" dirty="0"/>
              <a:t>CANDIDAT N°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3F13F8-F1E1-1774-947F-A2922F102FCD}"/>
              </a:ext>
            </a:extLst>
          </p:cNvPr>
          <p:cNvSpPr txBox="1">
            <a:spLocks/>
          </p:cNvSpPr>
          <p:nvPr/>
        </p:nvSpPr>
        <p:spPr>
          <a:xfrm>
            <a:off x="87747" y="444252"/>
            <a:ext cx="4937526" cy="3758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1800" b="0" dirty="0"/>
              <a:t>RÉFÉRENCE 1 - Bureaux d’études / Ingénierie</a:t>
            </a:r>
          </a:p>
        </p:txBody>
      </p:sp>
    </p:spTree>
    <p:extLst>
      <p:ext uri="{BB962C8B-B14F-4D97-AF65-F5344CB8AC3E}">
        <p14:creationId xmlns:p14="http://schemas.microsoft.com/office/powerpoint/2010/main" val="42083012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85CB9-D619-C61D-41AE-95E535F5C6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67758EF1-7326-918C-82EE-DBCBA34F3FCC}"/>
              </a:ext>
            </a:extLst>
          </p:cNvPr>
          <p:cNvCxnSpPr>
            <a:cxnSpLocks/>
          </p:cNvCxnSpPr>
          <p:nvPr/>
        </p:nvCxnSpPr>
        <p:spPr>
          <a:xfrm>
            <a:off x="183471" y="380276"/>
            <a:ext cx="10705053" cy="38894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re 6">
            <a:extLst>
              <a:ext uri="{FF2B5EF4-FFF2-40B4-BE49-F238E27FC236}">
                <a16:creationId xmlns:a16="http://schemas.microsoft.com/office/drawing/2014/main" id="{B681DBF9-56FE-011C-0F76-7D6DCE4157CD}"/>
              </a:ext>
            </a:extLst>
          </p:cNvPr>
          <p:cNvSpPr txBox="1">
            <a:spLocks/>
          </p:cNvSpPr>
          <p:nvPr/>
        </p:nvSpPr>
        <p:spPr>
          <a:xfrm>
            <a:off x="1386110" y="369169"/>
            <a:ext cx="3579296" cy="369332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all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>
              <a:latin typeface="Montserrat" panose="000005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A42BFE4-441F-A87E-A37D-DC9ACCFE4C0D}"/>
              </a:ext>
            </a:extLst>
          </p:cNvPr>
          <p:cNvSpPr txBox="1">
            <a:spLocks/>
          </p:cNvSpPr>
          <p:nvPr/>
        </p:nvSpPr>
        <p:spPr>
          <a:xfrm>
            <a:off x="87747" y="38343"/>
            <a:ext cx="7561503" cy="36933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2400" dirty="0"/>
              <a:t>CANDIDAT N° 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53E1A674-6CD1-E31E-F9C7-50B54FE45B87}"/>
              </a:ext>
            </a:extLst>
          </p:cNvPr>
          <p:cNvCxnSpPr>
            <a:cxnSpLocks/>
          </p:cNvCxnSpPr>
          <p:nvPr/>
        </p:nvCxnSpPr>
        <p:spPr>
          <a:xfrm>
            <a:off x="87747" y="6542853"/>
            <a:ext cx="11836029" cy="0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13">
            <a:extLst>
              <a:ext uri="{FF2B5EF4-FFF2-40B4-BE49-F238E27FC236}">
                <a16:creationId xmlns:a16="http://schemas.microsoft.com/office/drawing/2014/main" id="{6A5ADB4B-22D2-9E74-0220-0D4A16ED40D0}"/>
              </a:ext>
            </a:extLst>
          </p:cNvPr>
          <p:cNvSpPr txBox="1">
            <a:spLocks/>
          </p:cNvSpPr>
          <p:nvPr/>
        </p:nvSpPr>
        <p:spPr>
          <a:xfrm>
            <a:off x="69559" y="1715646"/>
            <a:ext cx="1557922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</a:pPr>
            <a:endParaRPr lang="fr-FR" sz="1050" b="0" kern="1200" cap="all" baseline="0" dirty="0">
              <a:solidFill>
                <a:srgbClr val="C0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1AD82106-4C3B-A5BE-832A-5932D3700513}"/>
              </a:ext>
            </a:extLst>
          </p:cNvPr>
          <p:cNvSpPr txBox="1">
            <a:spLocks/>
          </p:cNvSpPr>
          <p:nvPr/>
        </p:nvSpPr>
        <p:spPr>
          <a:xfrm>
            <a:off x="69559" y="1255489"/>
            <a:ext cx="1557920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050" b="0" cap="none" baseline="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Espace réservé pour une image  2">
            <a:extLst>
              <a:ext uri="{FF2B5EF4-FFF2-40B4-BE49-F238E27FC236}">
                <a16:creationId xmlns:a16="http://schemas.microsoft.com/office/drawing/2014/main" id="{281C0F25-3A1A-D1F3-509F-1CB3868E193E}"/>
              </a:ext>
            </a:extLst>
          </p:cNvPr>
          <p:cNvSpPr txBox="1">
            <a:spLocks/>
          </p:cNvSpPr>
          <p:nvPr/>
        </p:nvSpPr>
        <p:spPr>
          <a:xfrm>
            <a:off x="6363364" y="921285"/>
            <a:ext cx="5674423" cy="294270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8" name="Espace réservé pour une image  2">
            <a:extLst>
              <a:ext uri="{FF2B5EF4-FFF2-40B4-BE49-F238E27FC236}">
                <a16:creationId xmlns:a16="http://schemas.microsoft.com/office/drawing/2014/main" id="{74997B00-4A54-63FC-2E30-F9059990A665}"/>
              </a:ext>
            </a:extLst>
          </p:cNvPr>
          <p:cNvSpPr txBox="1">
            <a:spLocks/>
          </p:cNvSpPr>
          <p:nvPr/>
        </p:nvSpPr>
        <p:spPr>
          <a:xfrm>
            <a:off x="6363364" y="3909158"/>
            <a:ext cx="5674425" cy="2381802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A342FDD4-67F3-0EEF-6BA4-51F5FB4E6056}"/>
              </a:ext>
            </a:extLst>
          </p:cNvPr>
          <p:cNvSpPr txBox="1"/>
          <p:nvPr/>
        </p:nvSpPr>
        <p:spPr>
          <a:xfrm>
            <a:off x="6305207" y="6246872"/>
            <a:ext cx="52461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800" i="1" dirty="0">
                <a:latin typeface="Arial" panose="020B0604020202020204" pitchFamily="34" charset="0"/>
                <a:cs typeface="Arial" panose="020B0604020202020204" pitchFamily="34" charset="0"/>
              </a:rPr>
              <a:t>Présentation libre de la référence sous forme de photos, plans, dessins, résumés graphiques, textes…. 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679898BA-AB17-24F3-5FB4-C02ECDF510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8391" y="22109"/>
            <a:ext cx="1205902" cy="916949"/>
          </a:xfrm>
          <a:prstGeom prst="rect">
            <a:avLst/>
          </a:prstGeom>
        </p:spPr>
      </p:pic>
      <p:sp>
        <p:nvSpPr>
          <p:cNvPr id="21" name="Espace réservé du texte 14">
            <a:extLst>
              <a:ext uri="{FF2B5EF4-FFF2-40B4-BE49-F238E27FC236}">
                <a16:creationId xmlns:a16="http://schemas.microsoft.com/office/drawing/2014/main" id="{C3B92503-DBE0-CA05-7CF2-86536DFE739D}"/>
              </a:ext>
            </a:extLst>
          </p:cNvPr>
          <p:cNvSpPr txBox="1">
            <a:spLocks/>
          </p:cNvSpPr>
          <p:nvPr/>
        </p:nvSpPr>
        <p:spPr>
          <a:xfrm>
            <a:off x="0" y="6597445"/>
            <a:ext cx="10218738" cy="18097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CANDIDATURE POUR LE MARCHÉ DE CONCEPTION RÉALISATION POUR LA RÉNOVATION ÉNERGÉTIQUE ET DENSIFICATION DE LA DDTM DE CARCASSONNE (</a:t>
            </a:r>
            <a:r>
              <a:rPr lang="fr-FR" sz="900" b="1" dirty="0"/>
              <a:t>11</a:t>
            </a: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– ANNEXE 3 CADRE DES RÉFÉRENCES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D17A1AE-C205-8C2E-77FC-7BACDCCF55CD}"/>
              </a:ext>
            </a:extLst>
          </p:cNvPr>
          <p:cNvSpPr txBox="1">
            <a:spLocks/>
          </p:cNvSpPr>
          <p:nvPr/>
        </p:nvSpPr>
        <p:spPr>
          <a:xfrm>
            <a:off x="87747" y="444252"/>
            <a:ext cx="4937526" cy="3758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1800" b="0" dirty="0"/>
              <a:t>RÉFÉRENCE 2 - Bureaux d’études / Ingénierie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8363767E-2FB6-AE25-D98E-D4CFFB15ABC7}"/>
              </a:ext>
            </a:extLst>
          </p:cNvPr>
          <p:cNvGraphicFramePr>
            <a:graphicFrameLocks noGrp="1"/>
          </p:cNvGraphicFramePr>
          <p:nvPr/>
        </p:nvGraphicFramePr>
        <p:xfrm>
          <a:off x="185283" y="909511"/>
          <a:ext cx="5910717" cy="55954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621925">
                  <a:extLst>
                    <a:ext uri="{9D8B030D-6E8A-4147-A177-3AD203B41FA5}">
                      <a16:colId xmlns:a16="http://schemas.microsoft.com/office/drawing/2014/main" val="697448787"/>
                    </a:ext>
                  </a:extLst>
                </a:gridCol>
                <a:gridCol w="3288792">
                  <a:extLst>
                    <a:ext uri="{9D8B030D-6E8A-4147-A177-3AD203B41FA5}">
                      <a16:colId xmlns:a16="http://schemas.microsoft.com/office/drawing/2014/main" val="3751478849"/>
                    </a:ext>
                  </a:extLst>
                </a:gridCol>
              </a:tblGrid>
              <a:tr h="2564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OPÉRATION  </a:t>
                      </a:r>
                      <a:r>
                        <a:rPr lang="fr-FR" sz="1050" b="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(nom et localisation)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5105293"/>
                  </a:ext>
                </a:extLst>
              </a:tr>
              <a:tr h="3903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Maître d’ouvrage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(dont coordonnées d’un contact)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6752658"/>
                  </a:ext>
                </a:extLst>
              </a:tr>
              <a:tr h="2653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Montant TRAVAUX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(€ HT)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1810376"/>
                  </a:ext>
                </a:extLst>
              </a:tr>
              <a:tr h="2760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Surface de plancher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(m²SP)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450764"/>
                  </a:ext>
                </a:extLst>
              </a:tr>
              <a:tr h="3903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Année de livraison 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(ou stade avancement du projet)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6116662"/>
                  </a:ext>
                </a:extLst>
              </a:tr>
              <a:tr h="3903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Nature de l'opération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(rénovation, neuf) </a:t>
                      </a: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et type de marché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(MOP, CR, MGP)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4495279"/>
                  </a:ext>
                </a:extLst>
              </a:tr>
              <a:tr h="3903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Si rénovation, réaménagements intérieurs tertiaires 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1677386"/>
                  </a:ext>
                </a:extLst>
              </a:tr>
              <a:tr h="3903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Durée du marché en mois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(conception et réalisation)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44047"/>
                  </a:ext>
                </a:extLst>
              </a:tr>
              <a:tr h="438060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Nom du/des titulaires du marché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459536"/>
                  </a:ext>
                </a:extLst>
              </a:tr>
              <a:tr h="542099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Rôle du/des candidat(s) :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(mandataire, cotraitant, sous traitant ….) </a:t>
                      </a: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et missions réalisées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6650842"/>
                  </a:ext>
                </a:extLst>
              </a:tr>
              <a:tr h="542099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Référence commune avec d'autres membres du groupement faisant partie de la candidature présentée 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9643253"/>
                  </a:ext>
                </a:extLst>
              </a:tr>
              <a:tr h="238523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Montant des prestations réalisées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(€HT)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85970"/>
                  </a:ext>
                </a:extLst>
              </a:tr>
              <a:tr h="9077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Courte description du projet :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performances énergétiques, mode constructif, matériaux, contraintes, travaux réalisés…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49439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33996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03D18B-C191-67EB-D30E-8554113CE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6">
            <a:extLst>
              <a:ext uri="{FF2B5EF4-FFF2-40B4-BE49-F238E27FC236}">
                <a16:creationId xmlns:a16="http://schemas.microsoft.com/office/drawing/2014/main" id="{4077BF8E-7CCB-3303-F040-F90A412C30BB}"/>
              </a:ext>
            </a:extLst>
          </p:cNvPr>
          <p:cNvSpPr txBox="1">
            <a:spLocks/>
          </p:cNvSpPr>
          <p:nvPr/>
        </p:nvSpPr>
        <p:spPr>
          <a:xfrm>
            <a:off x="1386110" y="369169"/>
            <a:ext cx="3579296" cy="369332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all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>
              <a:latin typeface="Montserrat" panose="00000500000000000000" pitchFamily="2" charset="0"/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8D68EA20-49DC-EACF-4CEF-5C350D299B5F}"/>
              </a:ext>
            </a:extLst>
          </p:cNvPr>
          <p:cNvCxnSpPr>
            <a:cxnSpLocks/>
          </p:cNvCxnSpPr>
          <p:nvPr/>
        </p:nvCxnSpPr>
        <p:spPr>
          <a:xfrm>
            <a:off x="87747" y="6542853"/>
            <a:ext cx="11836029" cy="0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13">
            <a:extLst>
              <a:ext uri="{FF2B5EF4-FFF2-40B4-BE49-F238E27FC236}">
                <a16:creationId xmlns:a16="http://schemas.microsoft.com/office/drawing/2014/main" id="{78ADD7DA-A741-7801-DB98-9DDDABE9AA4D}"/>
              </a:ext>
            </a:extLst>
          </p:cNvPr>
          <p:cNvSpPr txBox="1">
            <a:spLocks/>
          </p:cNvSpPr>
          <p:nvPr/>
        </p:nvSpPr>
        <p:spPr>
          <a:xfrm>
            <a:off x="69559" y="1715646"/>
            <a:ext cx="1557922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</a:pPr>
            <a:endParaRPr lang="fr-FR" sz="1050" b="0" kern="1200" cap="all" baseline="0" dirty="0">
              <a:solidFill>
                <a:srgbClr val="C0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753C85AE-444F-517D-5EDE-02C77424A8A1}"/>
              </a:ext>
            </a:extLst>
          </p:cNvPr>
          <p:cNvSpPr txBox="1">
            <a:spLocks/>
          </p:cNvSpPr>
          <p:nvPr/>
        </p:nvSpPr>
        <p:spPr>
          <a:xfrm>
            <a:off x="69559" y="1255489"/>
            <a:ext cx="1557920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050" b="0" cap="none" baseline="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Espace réservé pour une image  2">
            <a:extLst>
              <a:ext uri="{FF2B5EF4-FFF2-40B4-BE49-F238E27FC236}">
                <a16:creationId xmlns:a16="http://schemas.microsoft.com/office/drawing/2014/main" id="{4A8DAC67-EDF5-715A-373E-4FD405556056}"/>
              </a:ext>
            </a:extLst>
          </p:cNvPr>
          <p:cNvSpPr txBox="1">
            <a:spLocks/>
          </p:cNvSpPr>
          <p:nvPr/>
        </p:nvSpPr>
        <p:spPr>
          <a:xfrm>
            <a:off x="6791652" y="921285"/>
            <a:ext cx="5246135" cy="294270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8" name="Espace réservé pour une image  2">
            <a:extLst>
              <a:ext uri="{FF2B5EF4-FFF2-40B4-BE49-F238E27FC236}">
                <a16:creationId xmlns:a16="http://schemas.microsoft.com/office/drawing/2014/main" id="{2D889906-24BD-64D1-B85C-AD680975697D}"/>
              </a:ext>
            </a:extLst>
          </p:cNvPr>
          <p:cNvSpPr txBox="1">
            <a:spLocks/>
          </p:cNvSpPr>
          <p:nvPr/>
        </p:nvSpPr>
        <p:spPr>
          <a:xfrm>
            <a:off x="6791653" y="3909157"/>
            <a:ext cx="5246135" cy="2552083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2789C199-E10B-3715-5978-48B7C795F7D0}"/>
              </a:ext>
            </a:extLst>
          </p:cNvPr>
          <p:cNvSpPr txBox="1"/>
          <p:nvPr/>
        </p:nvSpPr>
        <p:spPr>
          <a:xfrm>
            <a:off x="4346064" y="689620"/>
            <a:ext cx="52461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800" i="1" dirty="0">
                <a:latin typeface="Arial" panose="020B0604020202020204" pitchFamily="34" charset="0"/>
                <a:cs typeface="Arial" panose="020B0604020202020204" pitchFamily="34" charset="0"/>
              </a:rPr>
              <a:t>Présentation libre de la référence sous forme de photos, plans, dessins, résumés graphiques, textes…. 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B7789790-02BE-0913-894A-1669F9F912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8391" y="22109"/>
            <a:ext cx="1205902" cy="916949"/>
          </a:xfrm>
          <a:prstGeom prst="rect">
            <a:avLst/>
          </a:prstGeom>
        </p:spPr>
      </p:pic>
      <p:sp>
        <p:nvSpPr>
          <p:cNvPr id="21" name="Espace réservé du texte 14">
            <a:extLst>
              <a:ext uri="{FF2B5EF4-FFF2-40B4-BE49-F238E27FC236}">
                <a16:creationId xmlns:a16="http://schemas.microsoft.com/office/drawing/2014/main" id="{59C2685F-922B-A4AE-8CF6-569140EBFE59}"/>
              </a:ext>
            </a:extLst>
          </p:cNvPr>
          <p:cNvSpPr txBox="1">
            <a:spLocks/>
          </p:cNvSpPr>
          <p:nvPr/>
        </p:nvSpPr>
        <p:spPr>
          <a:xfrm>
            <a:off x="0" y="6597445"/>
            <a:ext cx="10218738" cy="18097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CANDIDATURE POUR LE MARCHÉ DE CONCEPTION RÉALISATION POUR LA RÉNOVATION ÉNERGÉTIQUE ET DENSIFICATION DE LA DDTM DE CARCASSONNE (</a:t>
            </a:r>
            <a:r>
              <a:rPr lang="fr-FR" sz="900" b="1" dirty="0"/>
              <a:t>11</a:t>
            </a: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– ANNEXE 3 CADRE DES RÉFÉRENCES</a:t>
            </a:r>
          </a:p>
        </p:txBody>
      </p:sp>
      <p:sp>
        <p:nvSpPr>
          <p:cNvPr id="8" name="Espace réservé pour une image  2">
            <a:extLst>
              <a:ext uri="{FF2B5EF4-FFF2-40B4-BE49-F238E27FC236}">
                <a16:creationId xmlns:a16="http://schemas.microsoft.com/office/drawing/2014/main" id="{303DA847-B3F4-1912-2199-A3CFE7125023}"/>
              </a:ext>
            </a:extLst>
          </p:cNvPr>
          <p:cNvSpPr txBox="1">
            <a:spLocks/>
          </p:cNvSpPr>
          <p:nvPr/>
        </p:nvSpPr>
        <p:spPr>
          <a:xfrm>
            <a:off x="87747" y="911857"/>
            <a:ext cx="6614712" cy="5549390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CC3D9FE1-1BAE-7D2F-B6BC-90D4613991CF}"/>
              </a:ext>
            </a:extLst>
          </p:cNvPr>
          <p:cNvCxnSpPr>
            <a:cxnSpLocks/>
          </p:cNvCxnSpPr>
          <p:nvPr/>
        </p:nvCxnSpPr>
        <p:spPr>
          <a:xfrm>
            <a:off x="183471" y="380276"/>
            <a:ext cx="10705053" cy="38894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>
            <a:extLst>
              <a:ext uri="{FF2B5EF4-FFF2-40B4-BE49-F238E27FC236}">
                <a16:creationId xmlns:a16="http://schemas.microsoft.com/office/drawing/2014/main" id="{44BF3431-486D-70E9-8651-003CFE1C8506}"/>
              </a:ext>
            </a:extLst>
          </p:cNvPr>
          <p:cNvSpPr txBox="1">
            <a:spLocks/>
          </p:cNvSpPr>
          <p:nvPr/>
        </p:nvSpPr>
        <p:spPr>
          <a:xfrm>
            <a:off x="87747" y="38343"/>
            <a:ext cx="7561503" cy="36933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2400" dirty="0"/>
              <a:t>CANDIDAT N°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D8574B-6A02-A9DC-94E6-993516898772}"/>
              </a:ext>
            </a:extLst>
          </p:cNvPr>
          <p:cNvSpPr txBox="1">
            <a:spLocks/>
          </p:cNvSpPr>
          <p:nvPr/>
        </p:nvSpPr>
        <p:spPr>
          <a:xfrm>
            <a:off x="87747" y="444252"/>
            <a:ext cx="4937526" cy="3758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1800" b="0" dirty="0"/>
              <a:t>RÉFÉRENCE 2 - Bureaux d’études / Ingénierie</a:t>
            </a:r>
          </a:p>
        </p:txBody>
      </p:sp>
    </p:spTree>
    <p:extLst>
      <p:ext uri="{BB962C8B-B14F-4D97-AF65-F5344CB8AC3E}">
        <p14:creationId xmlns:p14="http://schemas.microsoft.com/office/powerpoint/2010/main" val="4089550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01A30C-5B53-6EEA-8583-6A0D418BCE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D10692DE-D770-A906-7369-0640E7CC28C3}"/>
              </a:ext>
            </a:extLst>
          </p:cNvPr>
          <p:cNvCxnSpPr>
            <a:cxnSpLocks/>
          </p:cNvCxnSpPr>
          <p:nvPr/>
        </p:nvCxnSpPr>
        <p:spPr>
          <a:xfrm>
            <a:off x="183471" y="380276"/>
            <a:ext cx="10705053" cy="38894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 5">
            <a:extLst>
              <a:ext uri="{FF2B5EF4-FFF2-40B4-BE49-F238E27FC236}">
                <a16:creationId xmlns:a16="http://schemas.microsoft.com/office/drawing/2014/main" id="{2B26BCB4-6DF8-86B1-7D47-AB9A926E6E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8391" y="22109"/>
            <a:ext cx="1205902" cy="91694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B6D9B6-783B-936D-27F0-DCDD61C9E5A0}"/>
              </a:ext>
            </a:extLst>
          </p:cNvPr>
          <p:cNvSpPr txBox="1">
            <a:spLocks/>
          </p:cNvSpPr>
          <p:nvPr/>
        </p:nvSpPr>
        <p:spPr>
          <a:xfrm>
            <a:off x="87747" y="38343"/>
            <a:ext cx="7561503" cy="36933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2400" dirty="0"/>
              <a:t>SOMMAIRE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BBC35BB9-232B-059F-C909-DFF15329F1DA}"/>
              </a:ext>
            </a:extLst>
          </p:cNvPr>
          <p:cNvCxnSpPr>
            <a:cxnSpLocks/>
          </p:cNvCxnSpPr>
          <p:nvPr/>
        </p:nvCxnSpPr>
        <p:spPr>
          <a:xfrm>
            <a:off x="87747" y="6542853"/>
            <a:ext cx="11836029" cy="0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texte 14">
            <a:extLst>
              <a:ext uri="{FF2B5EF4-FFF2-40B4-BE49-F238E27FC236}">
                <a16:creationId xmlns:a16="http://schemas.microsoft.com/office/drawing/2014/main" id="{4305482C-3182-BFBD-393A-9E86C2F7EFED}"/>
              </a:ext>
            </a:extLst>
          </p:cNvPr>
          <p:cNvSpPr txBox="1">
            <a:spLocks/>
          </p:cNvSpPr>
          <p:nvPr/>
        </p:nvSpPr>
        <p:spPr>
          <a:xfrm>
            <a:off x="0" y="6597445"/>
            <a:ext cx="10218738" cy="18097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CANDIDATURE POUR LE MARCHÉ DE CONCEPTION RÉALISATION POUR LA RÉNOVATION ÉNERGÉTIQUE ET DENSIFICATION DE LA DDTM DE CARCASSONNE (</a:t>
            </a:r>
            <a:r>
              <a:rPr lang="fr-FR" sz="900" b="1" dirty="0"/>
              <a:t>11</a:t>
            </a: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– ANNEXE 3 CADRE DES RÉFÉRENCES</a:t>
            </a:r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C33279DB-442F-2C26-1ACF-8BE91A63E6E0}"/>
              </a:ext>
            </a:extLst>
          </p:cNvPr>
          <p:cNvSpPr txBox="1">
            <a:spLocks/>
          </p:cNvSpPr>
          <p:nvPr/>
        </p:nvSpPr>
        <p:spPr>
          <a:xfrm>
            <a:off x="329011" y="1965503"/>
            <a:ext cx="8512475" cy="22133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fr-FR" b="1" dirty="0">
                <a:solidFill>
                  <a:srgbClr val="3B4394"/>
                </a:solidFill>
                <a:latin typeface="Marianne" panose="02000000000000000000" pitchFamily="50" charset="0"/>
              </a:rPr>
              <a:t>Mode d’emploi du cadre de réponse</a:t>
            </a:r>
          </a:p>
          <a:p>
            <a:pPr marL="514350" indent="-514350">
              <a:buFont typeface="+mj-lt"/>
              <a:buAutoNum type="arabicPeriod"/>
            </a:pPr>
            <a:r>
              <a:rPr lang="fr-FR" b="1" dirty="0">
                <a:solidFill>
                  <a:srgbClr val="3B4394"/>
                </a:solidFill>
                <a:latin typeface="Marianne" panose="02000000000000000000" pitchFamily="50" charset="0"/>
              </a:rPr>
              <a:t>Références Réalisation</a:t>
            </a:r>
          </a:p>
          <a:p>
            <a:pPr marL="514350" indent="-514350">
              <a:buFont typeface="+mj-lt"/>
              <a:buAutoNum type="arabicPeriod"/>
            </a:pPr>
            <a:r>
              <a:rPr lang="fr-FR" b="1" dirty="0">
                <a:solidFill>
                  <a:srgbClr val="3B4394"/>
                </a:solidFill>
                <a:latin typeface="Marianne" panose="02000000000000000000" pitchFamily="50" charset="0"/>
              </a:rPr>
              <a:t>Références Architecturale</a:t>
            </a:r>
          </a:p>
          <a:p>
            <a:pPr marL="514350" indent="-514350">
              <a:buFont typeface="+mj-lt"/>
              <a:buAutoNum type="arabicPeriod"/>
            </a:pPr>
            <a:r>
              <a:rPr lang="fr-FR" b="1" dirty="0">
                <a:solidFill>
                  <a:srgbClr val="3B4394"/>
                </a:solidFill>
                <a:latin typeface="Marianne" panose="02000000000000000000" pitchFamily="50" charset="0"/>
              </a:rPr>
              <a:t>Références Bureaux d’études / Ingénierie</a:t>
            </a:r>
          </a:p>
          <a:p>
            <a:pPr marL="514350" indent="-514350">
              <a:buFont typeface="+mj-lt"/>
              <a:buAutoNum type="arabicPeriod"/>
            </a:pPr>
            <a:r>
              <a:rPr lang="fr-FR" b="1" dirty="0">
                <a:solidFill>
                  <a:srgbClr val="3B4394"/>
                </a:solidFill>
                <a:latin typeface="Marianne" panose="02000000000000000000" pitchFamily="50" charset="0"/>
              </a:rPr>
              <a:t>Références Désamiantage</a:t>
            </a:r>
          </a:p>
        </p:txBody>
      </p:sp>
    </p:spTree>
    <p:extLst>
      <p:ext uri="{BB962C8B-B14F-4D97-AF65-F5344CB8AC3E}">
        <p14:creationId xmlns:p14="http://schemas.microsoft.com/office/powerpoint/2010/main" val="30165264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E8117E-8574-5DD8-3C5E-62C990E693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0A404745-347D-6AC8-8084-97015E574DB7}"/>
              </a:ext>
            </a:extLst>
          </p:cNvPr>
          <p:cNvCxnSpPr>
            <a:cxnSpLocks/>
          </p:cNvCxnSpPr>
          <p:nvPr/>
        </p:nvCxnSpPr>
        <p:spPr>
          <a:xfrm>
            <a:off x="183471" y="380276"/>
            <a:ext cx="10705053" cy="38894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re 6">
            <a:extLst>
              <a:ext uri="{FF2B5EF4-FFF2-40B4-BE49-F238E27FC236}">
                <a16:creationId xmlns:a16="http://schemas.microsoft.com/office/drawing/2014/main" id="{4A7839A3-4E3E-3E0F-7D16-275E7DEE7DC7}"/>
              </a:ext>
            </a:extLst>
          </p:cNvPr>
          <p:cNvSpPr txBox="1">
            <a:spLocks/>
          </p:cNvSpPr>
          <p:nvPr/>
        </p:nvSpPr>
        <p:spPr>
          <a:xfrm>
            <a:off x="1386110" y="369169"/>
            <a:ext cx="3579296" cy="369332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all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>
              <a:latin typeface="Montserrat" panose="000005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457DDF3-E726-93E2-3A03-55F5770E27D0}"/>
              </a:ext>
            </a:extLst>
          </p:cNvPr>
          <p:cNvSpPr txBox="1">
            <a:spLocks/>
          </p:cNvSpPr>
          <p:nvPr/>
        </p:nvSpPr>
        <p:spPr>
          <a:xfrm>
            <a:off x="87747" y="38343"/>
            <a:ext cx="7561503" cy="36933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2400" dirty="0"/>
              <a:t>CANDIDAT N° 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F5BE107A-86F7-60A5-2A6C-20AB872DE6FE}"/>
              </a:ext>
            </a:extLst>
          </p:cNvPr>
          <p:cNvCxnSpPr>
            <a:cxnSpLocks/>
          </p:cNvCxnSpPr>
          <p:nvPr/>
        </p:nvCxnSpPr>
        <p:spPr>
          <a:xfrm>
            <a:off x="87747" y="6542853"/>
            <a:ext cx="11836029" cy="0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13">
            <a:extLst>
              <a:ext uri="{FF2B5EF4-FFF2-40B4-BE49-F238E27FC236}">
                <a16:creationId xmlns:a16="http://schemas.microsoft.com/office/drawing/2014/main" id="{C8FA2A67-8F8D-7AB9-B270-5E01898E99C8}"/>
              </a:ext>
            </a:extLst>
          </p:cNvPr>
          <p:cNvSpPr txBox="1">
            <a:spLocks/>
          </p:cNvSpPr>
          <p:nvPr/>
        </p:nvSpPr>
        <p:spPr>
          <a:xfrm>
            <a:off x="69559" y="1715646"/>
            <a:ext cx="1557922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</a:pPr>
            <a:endParaRPr lang="fr-FR" sz="1050" b="0" kern="1200" cap="all" baseline="0" dirty="0">
              <a:solidFill>
                <a:srgbClr val="C0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CAF45455-2EBA-A004-46D7-B0BA192E236A}"/>
              </a:ext>
            </a:extLst>
          </p:cNvPr>
          <p:cNvSpPr txBox="1">
            <a:spLocks/>
          </p:cNvSpPr>
          <p:nvPr/>
        </p:nvSpPr>
        <p:spPr>
          <a:xfrm>
            <a:off x="69559" y="1255489"/>
            <a:ext cx="1557920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050" b="0" cap="none" baseline="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Espace réservé pour une image  2">
            <a:extLst>
              <a:ext uri="{FF2B5EF4-FFF2-40B4-BE49-F238E27FC236}">
                <a16:creationId xmlns:a16="http://schemas.microsoft.com/office/drawing/2014/main" id="{5E562DB4-27F0-7837-7DC5-C795097F0E65}"/>
              </a:ext>
            </a:extLst>
          </p:cNvPr>
          <p:cNvSpPr txBox="1">
            <a:spLocks/>
          </p:cNvSpPr>
          <p:nvPr/>
        </p:nvSpPr>
        <p:spPr>
          <a:xfrm>
            <a:off x="6363364" y="921285"/>
            <a:ext cx="5674423" cy="294270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8" name="Espace réservé pour une image  2">
            <a:extLst>
              <a:ext uri="{FF2B5EF4-FFF2-40B4-BE49-F238E27FC236}">
                <a16:creationId xmlns:a16="http://schemas.microsoft.com/office/drawing/2014/main" id="{10062AA7-800D-F19B-DA1A-38A50A745C25}"/>
              </a:ext>
            </a:extLst>
          </p:cNvPr>
          <p:cNvSpPr txBox="1">
            <a:spLocks/>
          </p:cNvSpPr>
          <p:nvPr/>
        </p:nvSpPr>
        <p:spPr>
          <a:xfrm>
            <a:off x="6363364" y="3909158"/>
            <a:ext cx="5674425" cy="2381802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A59EF837-13B3-C58E-E2F7-4B5DECD125DA}"/>
              </a:ext>
            </a:extLst>
          </p:cNvPr>
          <p:cNvSpPr txBox="1"/>
          <p:nvPr/>
        </p:nvSpPr>
        <p:spPr>
          <a:xfrm>
            <a:off x="6305207" y="6246872"/>
            <a:ext cx="52461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800" i="1" dirty="0">
                <a:latin typeface="Arial" panose="020B0604020202020204" pitchFamily="34" charset="0"/>
                <a:cs typeface="Arial" panose="020B0604020202020204" pitchFamily="34" charset="0"/>
              </a:rPr>
              <a:t>Présentation libre de la référence sous forme de photos, plans, dessins, résumés graphiques, textes…. 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5B62C5F5-F018-55AC-6D75-201DBDB9C3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8391" y="22109"/>
            <a:ext cx="1205902" cy="916949"/>
          </a:xfrm>
          <a:prstGeom prst="rect">
            <a:avLst/>
          </a:prstGeom>
        </p:spPr>
      </p:pic>
      <p:sp>
        <p:nvSpPr>
          <p:cNvPr id="21" name="Espace réservé du texte 14">
            <a:extLst>
              <a:ext uri="{FF2B5EF4-FFF2-40B4-BE49-F238E27FC236}">
                <a16:creationId xmlns:a16="http://schemas.microsoft.com/office/drawing/2014/main" id="{70306C57-2FE1-02EE-35A5-211D10279426}"/>
              </a:ext>
            </a:extLst>
          </p:cNvPr>
          <p:cNvSpPr txBox="1">
            <a:spLocks/>
          </p:cNvSpPr>
          <p:nvPr/>
        </p:nvSpPr>
        <p:spPr>
          <a:xfrm>
            <a:off x="0" y="6597445"/>
            <a:ext cx="10218738" cy="18097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CANDIDATURE POUR LE MARCHÉ DE CONCEPTION RÉALISATION POUR LA RÉNOVATION ÉNERGÉTIQUE ET DENSIFICATION DE LA DDTM DE CARCASSONNE (</a:t>
            </a:r>
            <a:r>
              <a:rPr lang="fr-FR" sz="900" b="1" dirty="0"/>
              <a:t>11</a:t>
            </a: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– ANNEXE 3 CADRE DES RÉFÉRENCES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8F0EB28-1664-C191-65D3-3A6BC8BC54D7}"/>
              </a:ext>
            </a:extLst>
          </p:cNvPr>
          <p:cNvSpPr txBox="1">
            <a:spLocks/>
          </p:cNvSpPr>
          <p:nvPr/>
        </p:nvSpPr>
        <p:spPr>
          <a:xfrm>
            <a:off x="87747" y="444252"/>
            <a:ext cx="4937526" cy="3758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1800" b="0" dirty="0"/>
              <a:t>RÉFÉRENCE 3 - Bureaux d’études / Ingénierie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664C14C6-8C58-1429-ABF0-9E2A956FF283}"/>
              </a:ext>
            </a:extLst>
          </p:cNvPr>
          <p:cNvGraphicFramePr>
            <a:graphicFrameLocks noGrp="1"/>
          </p:cNvGraphicFramePr>
          <p:nvPr/>
        </p:nvGraphicFramePr>
        <p:xfrm>
          <a:off x="185283" y="909511"/>
          <a:ext cx="5910717" cy="55954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621925">
                  <a:extLst>
                    <a:ext uri="{9D8B030D-6E8A-4147-A177-3AD203B41FA5}">
                      <a16:colId xmlns:a16="http://schemas.microsoft.com/office/drawing/2014/main" val="697448787"/>
                    </a:ext>
                  </a:extLst>
                </a:gridCol>
                <a:gridCol w="3288792">
                  <a:extLst>
                    <a:ext uri="{9D8B030D-6E8A-4147-A177-3AD203B41FA5}">
                      <a16:colId xmlns:a16="http://schemas.microsoft.com/office/drawing/2014/main" val="3751478849"/>
                    </a:ext>
                  </a:extLst>
                </a:gridCol>
              </a:tblGrid>
              <a:tr h="2564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OPÉRATION  </a:t>
                      </a:r>
                      <a:r>
                        <a:rPr lang="fr-FR" sz="1050" b="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(nom et localisation)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5105293"/>
                  </a:ext>
                </a:extLst>
              </a:tr>
              <a:tr h="3903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Maître d’ouvrage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(dont coordonnées d’un contact)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6752658"/>
                  </a:ext>
                </a:extLst>
              </a:tr>
              <a:tr h="2653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Montant TRAVAUX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(€ HT)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1810376"/>
                  </a:ext>
                </a:extLst>
              </a:tr>
              <a:tr h="2760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Surface de plancher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(m²SP)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450764"/>
                  </a:ext>
                </a:extLst>
              </a:tr>
              <a:tr h="3903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Année de livraison 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(ou stade avancement du projet)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6116662"/>
                  </a:ext>
                </a:extLst>
              </a:tr>
              <a:tr h="3903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Nature de l'opération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(rénovation, neuf) </a:t>
                      </a: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et type de marché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(MOP, CR, MGP)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4495279"/>
                  </a:ext>
                </a:extLst>
              </a:tr>
              <a:tr h="3903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Si rénovation, réaménagements intérieurs tertiaires 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1677386"/>
                  </a:ext>
                </a:extLst>
              </a:tr>
              <a:tr h="3903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Durée du marché en mois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(conception et réalisation)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44047"/>
                  </a:ext>
                </a:extLst>
              </a:tr>
              <a:tr h="438060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Nom du/des titulaires du marché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459536"/>
                  </a:ext>
                </a:extLst>
              </a:tr>
              <a:tr h="542099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Rôle du/des candidat(s) :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(mandataire, cotraitant, sous traitant ….) </a:t>
                      </a: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et missions réalisées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6650842"/>
                  </a:ext>
                </a:extLst>
              </a:tr>
              <a:tr h="542099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Référence commune avec d'autres membres du groupement faisant partie de la candidature présentée 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9643253"/>
                  </a:ext>
                </a:extLst>
              </a:tr>
              <a:tr h="238523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Montant des prestations réalisées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(€HT)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85970"/>
                  </a:ext>
                </a:extLst>
              </a:tr>
              <a:tr h="9077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Courte description du projet :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performances énergétiques, mode constructif, matériaux, contraintes, travaux réalisés…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49439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71285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83DE9D-CAC0-DF42-C8A0-19E6EA31F5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6">
            <a:extLst>
              <a:ext uri="{FF2B5EF4-FFF2-40B4-BE49-F238E27FC236}">
                <a16:creationId xmlns:a16="http://schemas.microsoft.com/office/drawing/2014/main" id="{5CC7CC89-2911-DF67-3447-6DE5DC785888}"/>
              </a:ext>
            </a:extLst>
          </p:cNvPr>
          <p:cNvSpPr txBox="1">
            <a:spLocks/>
          </p:cNvSpPr>
          <p:nvPr/>
        </p:nvSpPr>
        <p:spPr>
          <a:xfrm>
            <a:off x="1386110" y="369169"/>
            <a:ext cx="3579296" cy="369332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all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>
              <a:latin typeface="Montserrat" panose="00000500000000000000" pitchFamily="2" charset="0"/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15DDF785-A344-0CE5-EBEB-C814FEDEA01C}"/>
              </a:ext>
            </a:extLst>
          </p:cNvPr>
          <p:cNvCxnSpPr>
            <a:cxnSpLocks/>
          </p:cNvCxnSpPr>
          <p:nvPr/>
        </p:nvCxnSpPr>
        <p:spPr>
          <a:xfrm>
            <a:off x="87747" y="6542853"/>
            <a:ext cx="11836029" cy="0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13">
            <a:extLst>
              <a:ext uri="{FF2B5EF4-FFF2-40B4-BE49-F238E27FC236}">
                <a16:creationId xmlns:a16="http://schemas.microsoft.com/office/drawing/2014/main" id="{741F83C5-8BEA-D7D7-047D-6504681E69D0}"/>
              </a:ext>
            </a:extLst>
          </p:cNvPr>
          <p:cNvSpPr txBox="1">
            <a:spLocks/>
          </p:cNvSpPr>
          <p:nvPr/>
        </p:nvSpPr>
        <p:spPr>
          <a:xfrm>
            <a:off x="69559" y="1715646"/>
            <a:ext cx="1557922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</a:pPr>
            <a:endParaRPr lang="fr-FR" sz="1050" b="0" kern="1200" cap="all" baseline="0" dirty="0">
              <a:solidFill>
                <a:srgbClr val="C0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6A299B79-4A02-AE6C-716B-EB90AE8AB379}"/>
              </a:ext>
            </a:extLst>
          </p:cNvPr>
          <p:cNvSpPr txBox="1">
            <a:spLocks/>
          </p:cNvSpPr>
          <p:nvPr/>
        </p:nvSpPr>
        <p:spPr>
          <a:xfrm>
            <a:off x="69559" y="1255489"/>
            <a:ext cx="1557920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050" b="0" cap="none" baseline="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Espace réservé pour une image  2">
            <a:extLst>
              <a:ext uri="{FF2B5EF4-FFF2-40B4-BE49-F238E27FC236}">
                <a16:creationId xmlns:a16="http://schemas.microsoft.com/office/drawing/2014/main" id="{D8B79A5F-3FD9-E68C-EAFE-985AEF5A25D0}"/>
              </a:ext>
            </a:extLst>
          </p:cNvPr>
          <p:cNvSpPr txBox="1">
            <a:spLocks/>
          </p:cNvSpPr>
          <p:nvPr/>
        </p:nvSpPr>
        <p:spPr>
          <a:xfrm>
            <a:off x="6791652" y="921285"/>
            <a:ext cx="5246135" cy="294270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8" name="Espace réservé pour une image  2">
            <a:extLst>
              <a:ext uri="{FF2B5EF4-FFF2-40B4-BE49-F238E27FC236}">
                <a16:creationId xmlns:a16="http://schemas.microsoft.com/office/drawing/2014/main" id="{D435BF73-88F9-A055-ABCA-C66781AC12D3}"/>
              </a:ext>
            </a:extLst>
          </p:cNvPr>
          <p:cNvSpPr txBox="1">
            <a:spLocks/>
          </p:cNvSpPr>
          <p:nvPr/>
        </p:nvSpPr>
        <p:spPr>
          <a:xfrm>
            <a:off x="6791653" y="3909157"/>
            <a:ext cx="5246135" cy="2552083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CC73E05D-07ED-6257-909A-CF32AEA4C0E5}"/>
              </a:ext>
            </a:extLst>
          </p:cNvPr>
          <p:cNvSpPr txBox="1"/>
          <p:nvPr/>
        </p:nvSpPr>
        <p:spPr>
          <a:xfrm>
            <a:off x="4346064" y="689620"/>
            <a:ext cx="52461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800" i="1" dirty="0">
                <a:latin typeface="Arial" panose="020B0604020202020204" pitchFamily="34" charset="0"/>
                <a:cs typeface="Arial" panose="020B0604020202020204" pitchFamily="34" charset="0"/>
              </a:rPr>
              <a:t>Présentation libre de la référence sous forme de photos, plans, dessins, résumés graphiques, textes…. 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EED2C2C8-D343-9532-547F-D062FB169E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8391" y="22109"/>
            <a:ext cx="1205902" cy="916949"/>
          </a:xfrm>
          <a:prstGeom prst="rect">
            <a:avLst/>
          </a:prstGeom>
        </p:spPr>
      </p:pic>
      <p:sp>
        <p:nvSpPr>
          <p:cNvPr id="21" name="Espace réservé du texte 14">
            <a:extLst>
              <a:ext uri="{FF2B5EF4-FFF2-40B4-BE49-F238E27FC236}">
                <a16:creationId xmlns:a16="http://schemas.microsoft.com/office/drawing/2014/main" id="{AFD6CC4C-2713-6FE9-3D15-B61E3B240C87}"/>
              </a:ext>
            </a:extLst>
          </p:cNvPr>
          <p:cNvSpPr txBox="1">
            <a:spLocks/>
          </p:cNvSpPr>
          <p:nvPr/>
        </p:nvSpPr>
        <p:spPr>
          <a:xfrm>
            <a:off x="0" y="6597445"/>
            <a:ext cx="10218738" cy="18097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CANDIDATURE POUR LE MARCHÉ DE CONCEPTION RÉALISATION POUR LA RÉNOVATION ÉNERGÉTIQUE ET DENSIFICATION DE LA DDTM DE CARCASSONNE (</a:t>
            </a:r>
            <a:r>
              <a:rPr lang="fr-FR" sz="900" b="1" dirty="0"/>
              <a:t>11</a:t>
            </a: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– ANNEXE 3 CADRE DES RÉFÉRENCES</a:t>
            </a:r>
          </a:p>
        </p:txBody>
      </p:sp>
      <p:sp>
        <p:nvSpPr>
          <p:cNvPr id="8" name="Espace réservé pour une image  2">
            <a:extLst>
              <a:ext uri="{FF2B5EF4-FFF2-40B4-BE49-F238E27FC236}">
                <a16:creationId xmlns:a16="http://schemas.microsoft.com/office/drawing/2014/main" id="{7EF6E842-4658-3FA2-FD33-6F20FE66F6BE}"/>
              </a:ext>
            </a:extLst>
          </p:cNvPr>
          <p:cNvSpPr txBox="1">
            <a:spLocks/>
          </p:cNvSpPr>
          <p:nvPr/>
        </p:nvSpPr>
        <p:spPr>
          <a:xfrm>
            <a:off x="87747" y="911857"/>
            <a:ext cx="6614712" cy="5549390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DEF0B087-9F29-3A45-FBBF-8D7ED0A06112}"/>
              </a:ext>
            </a:extLst>
          </p:cNvPr>
          <p:cNvCxnSpPr>
            <a:cxnSpLocks/>
          </p:cNvCxnSpPr>
          <p:nvPr/>
        </p:nvCxnSpPr>
        <p:spPr>
          <a:xfrm>
            <a:off x="183471" y="380276"/>
            <a:ext cx="10705053" cy="38894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>
            <a:extLst>
              <a:ext uri="{FF2B5EF4-FFF2-40B4-BE49-F238E27FC236}">
                <a16:creationId xmlns:a16="http://schemas.microsoft.com/office/drawing/2014/main" id="{5C991A7A-B666-C34F-78E6-8AC9F393FFA1}"/>
              </a:ext>
            </a:extLst>
          </p:cNvPr>
          <p:cNvSpPr txBox="1">
            <a:spLocks/>
          </p:cNvSpPr>
          <p:nvPr/>
        </p:nvSpPr>
        <p:spPr>
          <a:xfrm>
            <a:off x="87747" y="38343"/>
            <a:ext cx="7561503" cy="36933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2400" dirty="0"/>
              <a:t>CANDIDAT N°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896E9C-EA81-DE38-7C9F-5AC95FDC10E0}"/>
              </a:ext>
            </a:extLst>
          </p:cNvPr>
          <p:cNvSpPr txBox="1">
            <a:spLocks/>
          </p:cNvSpPr>
          <p:nvPr/>
        </p:nvSpPr>
        <p:spPr>
          <a:xfrm>
            <a:off x="87747" y="444252"/>
            <a:ext cx="4937526" cy="3758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1800" b="0" dirty="0"/>
              <a:t>RÉFÉRENCE 3 - Bureaux d’études / Ingénierie</a:t>
            </a:r>
          </a:p>
        </p:txBody>
      </p:sp>
    </p:spTree>
    <p:extLst>
      <p:ext uri="{BB962C8B-B14F-4D97-AF65-F5344CB8AC3E}">
        <p14:creationId xmlns:p14="http://schemas.microsoft.com/office/powerpoint/2010/main" val="28970682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1598FE-5B65-6ABA-3DE3-AE670E605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4C477AA3-B0F2-4A17-8D0C-972141C30F0F}"/>
              </a:ext>
            </a:extLst>
          </p:cNvPr>
          <p:cNvCxnSpPr>
            <a:cxnSpLocks/>
          </p:cNvCxnSpPr>
          <p:nvPr/>
        </p:nvCxnSpPr>
        <p:spPr>
          <a:xfrm>
            <a:off x="183471" y="380276"/>
            <a:ext cx="10705053" cy="38894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re 6">
            <a:extLst>
              <a:ext uri="{FF2B5EF4-FFF2-40B4-BE49-F238E27FC236}">
                <a16:creationId xmlns:a16="http://schemas.microsoft.com/office/drawing/2014/main" id="{4E5D415D-A9DC-86A1-FDC7-520B239697A9}"/>
              </a:ext>
            </a:extLst>
          </p:cNvPr>
          <p:cNvSpPr txBox="1">
            <a:spLocks/>
          </p:cNvSpPr>
          <p:nvPr/>
        </p:nvSpPr>
        <p:spPr>
          <a:xfrm>
            <a:off x="1386110" y="369169"/>
            <a:ext cx="3579296" cy="369332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all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>
              <a:latin typeface="Montserrat" panose="000005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9E091E2-7D9A-98C8-11E7-4A49B070BBC9}"/>
              </a:ext>
            </a:extLst>
          </p:cNvPr>
          <p:cNvSpPr txBox="1">
            <a:spLocks/>
          </p:cNvSpPr>
          <p:nvPr/>
        </p:nvSpPr>
        <p:spPr>
          <a:xfrm>
            <a:off x="87747" y="38343"/>
            <a:ext cx="7561503" cy="36933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2400" dirty="0"/>
              <a:t>CANDIDAT N° 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0C8AA72C-DF20-860B-B964-681FCDC49A22}"/>
              </a:ext>
            </a:extLst>
          </p:cNvPr>
          <p:cNvCxnSpPr>
            <a:cxnSpLocks/>
          </p:cNvCxnSpPr>
          <p:nvPr/>
        </p:nvCxnSpPr>
        <p:spPr>
          <a:xfrm>
            <a:off x="87747" y="6542853"/>
            <a:ext cx="11836029" cy="0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13">
            <a:extLst>
              <a:ext uri="{FF2B5EF4-FFF2-40B4-BE49-F238E27FC236}">
                <a16:creationId xmlns:a16="http://schemas.microsoft.com/office/drawing/2014/main" id="{1009E3FA-E036-720A-6BF0-3D8B7E35E649}"/>
              </a:ext>
            </a:extLst>
          </p:cNvPr>
          <p:cNvSpPr txBox="1">
            <a:spLocks/>
          </p:cNvSpPr>
          <p:nvPr/>
        </p:nvSpPr>
        <p:spPr>
          <a:xfrm>
            <a:off x="69559" y="1715646"/>
            <a:ext cx="1557922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</a:pPr>
            <a:endParaRPr lang="fr-FR" sz="1050" b="0" kern="1200" cap="all" baseline="0" dirty="0">
              <a:solidFill>
                <a:srgbClr val="C0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F806C56C-8F18-013F-D36B-882FC3AA9D9E}"/>
              </a:ext>
            </a:extLst>
          </p:cNvPr>
          <p:cNvSpPr txBox="1">
            <a:spLocks/>
          </p:cNvSpPr>
          <p:nvPr/>
        </p:nvSpPr>
        <p:spPr>
          <a:xfrm>
            <a:off x="69559" y="1255489"/>
            <a:ext cx="1557920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050" b="0" cap="none" baseline="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Espace réservé pour une image  2">
            <a:extLst>
              <a:ext uri="{FF2B5EF4-FFF2-40B4-BE49-F238E27FC236}">
                <a16:creationId xmlns:a16="http://schemas.microsoft.com/office/drawing/2014/main" id="{79EA160C-D7AD-4D15-5D4E-9ED0DC4CC75C}"/>
              </a:ext>
            </a:extLst>
          </p:cNvPr>
          <p:cNvSpPr txBox="1">
            <a:spLocks/>
          </p:cNvSpPr>
          <p:nvPr/>
        </p:nvSpPr>
        <p:spPr>
          <a:xfrm>
            <a:off x="6363364" y="921285"/>
            <a:ext cx="5674423" cy="294270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8" name="Espace réservé pour une image  2">
            <a:extLst>
              <a:ext uri="{FF2B5EF4-FFF2-40B4-BE49-F238E27FC236}">
                <a16:creationId xmlns:a16="http://schemas.microsoft.com/office/drawing/2014/main" id="{18143C94-E5DD-D17D-811A-A83C014EECE3}"/>
              </a:ext>
            </a:extLst>
          </p:cNvPr>
          <p:cNvSpPr txBox="1">
            <a:spLocks/>
          </p:cNvSpPr>
          <p:nvPr/>
        </p:nvSpPr>
        <p:spPr>
          <a:xfrm>
            <a:off x="6363364" y="3909158"/>
            <a:ext cx="5674425" cy="2381802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93715595-0145-7285-D561-258DE74F222A}"/>
              </a:ext>
            </a:extLst>
          </p:cNvPr>
          <p:cNvSpPr txBox="1"/>
          <p:nvPr/>
        </p:nvSpPr>
        <p:spPr>
          <a:xfrm>
            <a:off x="6305207" y="6246872"/>
            <a:ext cx="52461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800" i="1" dirty="0">
                <a:latin typeface="Arial" panose="020B0604020202020204" pitchFamily="34" charset="0"/>
                <a:cs typeface="Arial" panose="020B0604020202020204" pitchFamily="34" charset="0"/>
              </a:rPr>
              <a:t>Présentation libre de la référence sous forme de photos, plans, dessins, résumés graphiques, textes…. 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DED345DB-A08F-3C26-27FD-AC6E8BB028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8391" y="22109"/>
            <a:ext cx="1205902" cy="916949"/>
          </a:xfrm>
          <a:prstGeom prst="rect">
            <a:avLst/>
          </a:prstGeom>
        </p:spPr>
      </p:pic>
      <p:sp>
        <p:nvSpPr>
          <p:cNvPr id="21" name="Espace réservé du texte 14">
            <a:extLst>
              <a:ext uri="{FF2B5EF4-FFF2-40B4-BE49-F238E27FC236}">
                <a16:creationId xmlns:a16="http://schemas.microsoft.com/office/drawing/2014/main" id="{EB02E118-F0A1-0341-3B11-06A1A84082E9}"/>
              </a:ext>
            </a:extLst>
          </p:cNvPr>
          <p:cNvSpPr txBox="1">
            <a:spLocks/>
          </p:cNvSpPr>
          <p:nvPr/>
        </p:nvSpPr>
        <p:spPr>
          <a:xfrm>
            <a:off x="0" y="6597445"/>
            <a:ext cx="10218738" cy="18097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CANDIDATURE POUR LE MARCHÉ DE CONCEPTION RÉALISATION POUR LA RÉNOVATION ÉNERGÉTIQUE ET DENSIFICATION DE LA DDTM DE CARCASSONNE (</a:t>
            </a:r>
            <a:r>
              <a:rPr lang="fr-FR" sz="900" b="1" dirty="0"/>
              <a:t>11</a:t>
            </a: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– ANNEXE 3 CADRE DES RÉFÉRENCES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AA7E413-DCED-49BF-2CA1-73CEDDFF33A8}"/>
              </a:ext>
            </a:extLst>
          </p:cNvPr>
          <p:cNvSpPr txBox="1">
            <a:spLocks/>
          </p:cNvSpPr>
          <p:nvPr/>
        </p:nvSpPr>
        <p:spPr>
          <a:xfrm>
            <a:off x="87747" y="444252"/>
            <a:ext cx="4937526" cy="3758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1800" b="0" dirty="0"/>
              <a:t>RÉFÉRENCE 1 - Désamiantage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F39BF36E-9613-4D2D-7766-33E3E02E4B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7747727"/>
              </p:ext>
            </p:extLst>
          </p:nvPr>
        </p:nvGraphicFramePr>
        <p:xfrm>
          <a:off x="185283" y="909511"/>
          <a:ext cx="5910717" cy="47725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621925">
                  <a:extLst>
                    <a:ext uri="{9D8B030D-6E8A-4147-A177-3AD203B41FA5}">
                      <a16:colId xmlns:a16="http://schemas.microsoft.com/office/drawing/2014/main" val="697448787"/>
                    </a:ext>
                  </a:extLst>
                </a:gridCol>
                <a:gridCol w="3288792">
                  <a:extLst>
                    <a:ext uri="{9D8B030D-6E8A-4147-A177-3AD203B41FA5}">
                      <a16:colId xmlns:a16="http://schemas.microsoft.com/office/drawing/2014/main" val="3751478849"/>
                    </a:ext>
                  </a:extLst>
                </a:gridCol>
              </a:tblGrid>
              <a:tr h="2564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OPÉRATION  </a:t>
                      </a:r>
                      <a:r>
                        <a:rPr lang="fr-FR" sz="1050" b="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(nom et localisation)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5105293"/>
                  </a:ext>
                </a:extLst>
              </a:tr>
              <a:tr h="3903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Maître d’ouvrage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(dont coordonnées d’un contact)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6752658"/>
                  </a:ext>
                </a:extLst>
              </a:tr>
              <a:tr h="2653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Montant TRAVAUX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(€ HT)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1810376"/>
                  </a:ext>
                </a:extLst>
              </a:tr>
              <a:tr h="2760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Surface de plancher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(m²SP)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450764"/>
                  </a:ext>
                </a:extLst>
              </a:tr>
              <a:tr h="3903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Année de livraison 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(ou stade avancement du projet)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6116662"/>
                  </a:ext>
                </a:extLst>
              </a:tr>
              <a:tr h="3903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Nature de l'opération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(rénovation, neuf) </a:t>
                      </a: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et type de marché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(MOP, CR, MGP)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4495279"/>
                  </a:ext>
                </a:extLst>
              </a:tr>
              <a:tr h="438060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Nom du/des titulaires du marché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459536"/>
                  </a:ext>
                </a:extLst>
              </a:tr>
              <a:tr h="542099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Rôle du/des candidat(s) :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(mandataire, cotraitant, sous traitant ….) </a:t>
                      </a: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et missions réalisées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6650842"/>
                  </a:ext>
                </a:extLst>
              </a:tr>
              <a:tr h="542099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Référence commune avec d'autres membres du groupement faisant partie de la candidature présentée 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9643253"/>
                  </a:ext>
                </a:extLst>
              </a:tr>
              <a:tr h="238523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Montant des prestations réalisées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(€HT)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85970"/>
                  </a:ext>
                </a:extLst>
              </a:tr>
              <a:tr h="9077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Courte description du projet :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site occupé, éléments désamiantés…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49439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2666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5D6176-2DC2-66F3-6A95-CF01B7D8B9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3">
            <a:extLst>
              <a:ext uri="{FF2B5EF4-FFF2-40B4-BE49-F238E27FC236}">
                <a16:creationId xmlns:a16="http://schemas.microsoft.com/office/drawing/2014/main" id="{3E17F235-9E0C-CE35-43D7-395E7FBB9830}"/>
              </a:ext>
            </a:extLst>
          </p:cNvPr>
          <p:cNvSpPr txBox="1"/>
          <p:nvPr/>
        </p:nvSpPr>
        <p:spPr>
          <a:xfrm>
            <a:off x="263987" y="868288"/>
            <a:ext cx="7654717" cy="4885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200" b="1" dirty="0">
                <a:solidFill>
                  <a:srgbClr val="FF0000"/>
                </a:solidFill>
                <a:latin typeface="Marianne" panose="02000000000000000000" pitchFamily="50" charset="0"/>
              </a:rPr>
              <a:t>Le power point est à remettre </a:t>
            </a:r>
            <a:r>
              <a:rPr lang="fr-FR" sz="1200" b="1" u="sng" dirty="0">
                <a:solidFill>
                  <a:srgbClr val="FF0000"/>
                </a:solidFill>
                <a:latin typeface="Marianne" panose="02000000000000000000" pitchFamily="50" charset="0"/>
              </a:rPr>
              <a:t>impérativement</a:t>
            </a:r>
            <a:r>
              <a:rPr lang="fr-FR" sz="1200" b="1" dirty="0">
                <a:solidFill>
                  <a:srgbClr val="FF0000"/>
                </a:solidFill>
                <a:latin typeface="Marianne" panose="02000000000000000000" pitchFamily="50" charset="0"/>
              </a:rPr>
              <a:t> au format natif (.pptx) et PDF. </a:t>
            </a:r>
          </a:p>
          <a:p>
            <a:pPr>
              <a:lnSpc>
                <a:spcPct val="150000"/>
              </a:lnSpc>
            </a:pPr>
            <a:r>
              <a:rPr lang="fr-FR" sz="1050" b="1" dirty="0">
                <a:solidFill>
                  <a:srgbClr val="FF0000"/>
                </a:solidFill>
                <a:latin typeface="Marianne" panose="02000000000000000000" pitchFamily="50" charset="0"/>
              </a:rPr>
              <a:t>La trame de présentation du power point est à conserver strictement et les images insérées devront être lisibles</a:t>
            </a:r>
          </a:p>
        </p:txBody>
      </p:sp>
      <p:sp>
        <p:nvSpPr>
          <p:cNvPr id="9" name="TextBox 15">
            <a:extLst>
              <a:ext uri="{FF2B5EF4-FFF2-40B4-BE49-F238E27FC236}">
                <a16:creationId xmlns:a16="http://schemas.microsoft.com/office/drawing/2014/main" id="{00CF9D51-2B1D-A471-CBFE-3CFD4F3FB572}"/>
              </a:ext>
            </a:extLst>
          </p:cNvPr>
          <p:cNvSpPr txBox="1"/>
          <p:nvPr/>
        </p:nvSpPr>
        <p:spPr>
          <a:xfrm>
            <a:off x="263988" y="1644473"/>
            <a:ext cx="11664023" cy="29469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spcAft>
                <a:spcPts val="600"/>
              </a:spcAft>
            </a:pPr>
            <a:r>
              <a:rPr lang="fr-FR" sz="1050" b="1" u="sng" dirty="0">
                <a:latin typeface="Marianne" panose="02000000000000000000" pitchFamily="50" charset="0"/>
              </a:rPr>
              <a:t>Références : </a:t>
            </a:r>
          </a:p>
          <a:p>
            <a:pPr algn="just">
              <a:spcAft>
                <a:spcPts val="600"/>
              </a:spcAft>
            </a:pPr>
            <a:r>
              <a:rPr lang="fr-FR" sz="1050" dirty="0">
                <a:latin typeface="Marianne" panose="02000000000000000000" pitchFamily="50" charset="0"/>
              </a:rPr>
              <a:t>Les références sont à renseigner dans ce cadre de réponse dans les diapos 4 à 22. Les tableaux d’information sont à respecter strictement. Si le candidat souhaite indiquer des informations complémentaires, sans pouvoir l’être dans les tableaux, il les ajoutera sur la diapositive suivante. </a:t>
            </a:r>
          </a:p>
          <a:p>
            <a:pPr algn="just">
              <a:spcAft>
                <a:spcPts val="600"/>
              </a:spcAft>
            </a:pPr>
            <a:r>
              <a:rPr lang="fr-FR" sz="1050" dirty="0">
                <a:latin typeface="Marianne" panose="02000000000000000000" pitchFamily="50" charset="0"/>
              </a:rPr>
              <a:t>Ces éléments renseignés dans le cadre de références seront utilisés également dans le choix des candidatures retenues. </a:t>
            </a:r>
          </a:p>
          <a:p>
            <a:pPr algn="just">
              <a:spcAft>
                <a:spcPts val="600"/>
              </a:spcAft>
            </a:pPr>
            <a:endParaRPr lang="fr-FR" sz="1050" dirty="0">
              <a:latin typeface="Marianne" panose="02000000000000000000" pitchFamily="50" charset="0"/>
            </a:endParaRPr>
          </a:p>
          <a:p>
            <a:pPr algn="just">
              <a:spcAft>
                <a:spcPts val="600"/>
              </a:spcAft>
            </a:pPr>
            <a:r>
              <a:rPr lang="fr-FR" sz="1050" dirty="0">
                <a:latin typeface="Marianne" panose="02000000000000000000" pitchFamily="50" charset="0"/>
              </a:rPr>
              <a:t>Dans le cadre de ce projet, seront notamment valorisées les références portant sur : </a:t>
            </a:r>
          </a:p>
          <a:p>
            <a:pPr marL="171450" indent="-1714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fr-FR" sz="1050" dirty="0">
                <a:latin typeface="Marianne" panose="02000000000000000000" pitchFamily="50" charset="0"/>
              </a:rPr>
              <a:t>Des marchés globaux </a:t>
            </a:r>
          </a:p>
          <a:p>
            <a:pPr marL="171450" indent="-1714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fr-FR" sz="1050" dirty="0">
                <a:latin typeface="Marianne" panose="02000000000000000000" pitchFamily="50" charset="0"/>
              </a:rPr>
              <a:t>Des projets de taille (surface, budget) approchant le présent marché</a:t>
            </a:r>
          </a:p>
          <a:p>
            <a:pPr marL="171450" indent="-1714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fr-FR" sz="1050" dirty="0">
                <a:latin typeface="Marianne" panose="02000000000000000000" pitchFamily="50" charset="0"/>
              </a:rPr>
              <a:t>Des projets avec des objectifs de réduction des consommations énergétiques ambitieux  </a:t>
            </a:r>
          </a:p>
          <a:p>
            <a:pPr marL="171450" indent="-1714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fr-FR" sz="1050" dirty="0">
                <a:latin typeface="Marianne" panose="02000000000000000000" pitchFamily="50" charset="0"/>
              </a:rPr>
              <a:t>Projet de rénovation énergétique et TCE complet (curage, dépollution, structure, isolation, menuiseries, fluides, ascenseur, sécurité incendie…)  </a:t>
            </a:r>
          </a:p>
          <a:p>
            <a:pPr marL="171450" indent="-1714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fr-FR" sz="1050" dirty="0">
                <a:latin typeface="Marianne" panose="02000000000000000000" pitchFamily="50" charset="0"/>
              </a:rPr>
              <a:t>Projet en site occupé avec maintien d’activités sensibles </a:t>
            </a:r>
          </a:p>
          <a:p>
            <a:pPr marL="171450" indent="-1714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fr-FR" sz="1050" dirty="0">
                <a:latin typeface="Marianne" panose="02000000000000000000" pitchFamily="50" charset="0"/>
              </a:rPr>
              <a:t>Incluant une réorganisation fonctionnelle importante pour des zones de bureaux (densification, nouveaux espaces de travails, choix du mobilier…) </a:t>
            </a:r>
          </a:p>
          <a:p>
            <a:pPr marL="171450" indent="-1714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fr-FR" sz="1050" dirty="0">
                <a:latin typeface="Marianne" panose="02000000000000000000" pitchFamily="50" charset="0"/>
              </a:rPr>
              <a:t>Un volet réaménagement des extérieurs (réseaux humides et traitement des parkings…)</a:t>
            </a:r>
          </a:p>
        </p:txBody>
      </p: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AAED0B1F-E6F8-C791-EBC2-EB0C360A3D98}"/>
              </a:ext>
            </a:extLst>
          </p:cNvPr>
          <p:cNvCxnSpPr>
            <a:cxnSpLocks/>
          </p:cNvCxnSpPr>
          <p:nvPr/>
        </p:nvCxnSpPr>
        <p:spPr>
          <a:xfrm>
            <a:off x="183471" y="380276"/>
            <a:ext cx="10705053" cy="38894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 5">
            <a:extLst>
              <a:ext uri="{FF2B5EF4-FFF2-40B4-BE49-F238E27FC236}">
                <a16:creationId xmlns:a16="http://schemas.microsoft.com/office/drawing/2014/main" id="{E230B5B4-1557-6E49-08DA-744CCC7EC5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8391" y="22109"/>
            <a:ext cx="1205902" cy="91694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290DF12-9415-F9BE-9912-C01C4CA88919}"/>
              </a:ext>
            </a:extLst>
          </p:cNvPr>
          <p:cNvSpPr txBox="1">
            <a:spLocks/>
          </p:cNvSpPr>
          <p:nvPr/>
        </p:nvSpPr>
        <p:spPr>
          <a:xfrm>
            <a:off x="87747" y="38343"/>
            <a:ext cx="7561503" cy="36933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2400" dirty="0"/>
              <a:t>MODE D’EMPLOI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A3999E38-F04C-4D84-B000-964EBD18D1C3}"/>
              </a:ext>
            </a:extLst>
          </p:cNvPr>
          <p:cNvCxnSpPr>
            <a:cxnSpLocks/>
          </p:cNvCxnSpPr>
          <p:nvPr/>
        </p:nvCxnSpPr>
        <p:spPr>
          <a:xfrm>
            <a:off x="87747" y="6542853"/>
            <a:ext cx="11836029" cy="0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texte 14">
            <a:extLst>
              <a:ext uri="{FF2B5EF4-FFF2-40B4-BE49-F238E27FC236}">
                <a16:creationId xmlns:a16="http://schemas.microsoft.com/office/drawing/2014/main" id="{F884412D-CF3C-F755-2652-8B7942BFC786}"/>
              </a:ext>
            </a:extLst>
          </p:cNvPr>
          <p:cNvSpPr txBox="1">
            <a:spLocks/>
          </p:cNvSpPr>
          <p:nvPr/>
        </p:nvSpPr>
        <p:spPr>
          <a:xfrm>
            <a:off x="0" y="6597445"/>
            <a:ext cx="10218738" cy="18097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CANDIDATURE POUR LE MARCHÉ DE CONCEPTION RÉALISATION POUR LA RÉNOVATION ÉNERGÉTIQUE ET DENSIFICATION DE LA DDTM DE CARCASSONNE (</a:t>
            </a:r>
            <a:r>
              <a:rPr lang="fr-FR" sz="900" b="1" dirty="0"/>
              <a:t>11</a:t>
            </a: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– ANNEXE 3 CADRE DES RÉFÉRENCES</a:t>
            </a:r>
          </a:p>
        </p:txBody>
      </p:sp>
    </p:spTree>
    <p:extLst>
      <p:ext uri="{BB962C8B-B14F-4D97-AF65-F5344CB8AC3E}">
        <p14:creationId xmlns:p14="http://schemas.microsoft.com/office/powerpoint/2010/main" val="1462829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594EFB22-7E3B-0739-9898-1CE796C878E6}"/>
              </a:ext>
            </a:extLst>
          </p:cNvPr>
          <p:cNvCxnSpPr>
            <a:cxnSpLocks/>
          </p:cNvCxnSpPr>
          <p:nvPr/>
        </p:nvCxnSpPr>
        <p:spPr>
          <a:xfrm>
            <a:off x="183471" y="380276"/>
            <a:ext cx="10705053" cy="38894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re 6">
            <a:extLst>
              <a:ext uri="{FF2B5EF4-FFF2-40B4-BE49-F238E27FC236}">
                <a16:creationId xmlns:a16="http://schemas.microsoft.com/office/drawing/2014/main" id="{03134018-9484-1E4C-4251-0930C15B0C4E}"/>
              </a:ext>
            </a:extLst>
          </p:cNvPr>
          <p:cNvSpPr txBox="1">
            <a:spLocks/>
          </p:cNvSpPr>
          <p:nvPr/>
        </p:nvSpPr>
        <p:spPr>
          <a:xfrm>
            <a:off x="1386110" y="369169"/>
            <a:ext cx="3579296" cy="369332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all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>
              <a:latin typeface="Montserrat" panose="000005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31545E0-BB13-7CC4-286F-7297A86B063B}"/>
              </a:ext>
            </a:extLst>
          </p:cNvPr>
          <p:cNvSpPr txBox="1">
            <a:spLocks/>
          </p:cNvSpPr>
          <p:nvPr/>
        </p:nvSpPr>
        <p:spPr>
          <a:xfrm>
            <a:off x="87747" y="38343"/>
            <a:ext cx="7561503" cy="36933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2400" dirty="0"/>
              <a:t>CANDIDAT N° 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C8ABE803-1581-0EC2-1A6B-07B16C85DA84}"/>
              </a:ext>
            </a:extLst>
          </p:cNvPr>
          <p:cNvCxnSpPr>
            <a:cxnSpLocks/>
          </p:cNvCxnSpPr>
          <p:nvPr/>
        </p:nvCxnSpPr>
        <p:spPr>
          <a:xfrm>
            <a:off x="87747" y="6542853"/>
            <a:ext cx="11836029" cy="0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13">
            <a:extLst>
              <a:ext uri="{FF2B5EF4-FFF2-40B4-BE49-F238E27FC236}">
                <a16:creationId xmlns:a16="http://schemas.microsoft.com/office/drawing/2014/main" id="{60D1C66A-64A6-6773-7DED-0EB1D00A540E}"/>
              </a:ext>
            </a:extLst>
          </p:cNvPr>
          <p:cNvSpPr txBox="1">
            <a:spLocks/>
          </p:cNvSpPr>
          <p:nvPr/>
        </p:nvSpPr>
        <p:spPr>
          <a:xfrm>
            <a:off x="69559" y="1715646"/>
            <a:ext cx="1557922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</a:pPr>
            <a:endParaRPr lang="fr-FR" sz="1050" b="0" kern="1200" cap="all" baseline="0" dirty="0">
              <a:solidFill>
                <a:srgbClr val="C0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3AA60882-BC6C-1E2D-1787-B1F8CBAF3D3C}"/>
              </a:ext>
            </a:extLst>
          </p:cNvPr>
          <p:cNvSpPr txBox="1">
            <a:spLocks/>
          </p:cNvSpPr>
          <p:nvPr/>
        </p:nvSpPr>
        <p:spPr>
          <a:xfrm>
            <a:off x="69559" y="1255489"/>
            <a:ext cx="1557920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050" b="0" cap="none" baseline="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Espace réservé pour une image  2">
            <a:extLst>
              <a:ext uri="{FF2B5EF4-FFF2-40B4-BE49-F238E27FC236}">
                <a16:creationId xmlns:a16="http://schemas.microsoft.com/office/drawing/2014/main" id="{65808E70-8745-CA1A-AC05-9B1CD5C9A42C}"/>
              </a:ext>
            </a:extLst>
          </p:cNvPr>
          <p:cNvSpPr txBox="1">
            <a:spLocks/>
          </p:cNvSpPr>
          <p:nvPr/>
        </p:nvSpPr>
        <p:spPr>
          <a:xfrm>
            <a:off x="6363364" y="921285"/>
            <a:ext cx="5674423" cy="294270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8" name="Espace réservé pour une image  2">
            <a:extLst>
              <a:ext uri="{FF2B5EF4-FFF2-40B4-BE49-F238E27FC236}">
                <a16:creationId xmlns:a16="http://schemas.microsoft.com/office/drawing/2014/main" id="{FD3A1D7D-1056-C9AB-C922-1F3B91F40A5D}"/>
              </a:ext>
            </a:extLst>
          </p:cNvPr>
          <p:cNvSpPr txBox="1">
            <a:spLocks/>
          </p:cNvSpPr>
          <p:nvPr/>
        </p:nvSpPr>
        <p:spPr>
          <a:xfrm>
            <a:off x="6363364" y="3909158"/>
            <a:ext cx="5674425" cy="2381802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86CED5F5-E8A3-041B-4AB3-045994007399}"/>
              </a:ext>
            </a:extLst>
          </p:cNvPr>
          <p:cNvSpPr txBox="1"/>
          <p:nvPr/>
        </p:nvSpPr>
        <p:spPr>
          <a:xfrm>
            <a:off x="6305207" y="6246872"/>
            <a:ext cx="52461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800" i="1" dirty="0">
                <a:latin typeface="Arial" panose="020B0604020202020204" pitchFamily="34" charset="0"/>
                <a:cs typeface="Arial" panose="020B0604020202020204" pitchFamily="34" charset="0"/>
              </a:rPr>
              <a:t>Présentation libre de la référence sous forme de photos, plans, dessins, résumés graphiques, textes…. 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6D6B7DB5-0FCC-E225-B5B8-1F513B8D61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8391" y="22109"/>
            <a:ext cx="1205902" cy="916949"/>
          </a:xfrm>
          <a:prstGeom prst="rect">
            <a:avLst/>
          </a:prstGeom>
        </p:spPr>
      </p:pic>
      <p:sp>
        <p:nvSpPr>
          <p:cNvPr id="21" name="Espace réservé du texte 14">
            <a:extLst>
              <a:ext uri="{FF2B5EF4-FFF2-40B4-BE49-F238E27FC236}">
                <a16:creationId xmlns:a16="http://schemas.microsoft.com/office/drawing/2014/main" id="{5E89E731-10B4-A489-5CC2-05609E182E8C}"/>
              </a:ext>
            </a:extLst>
          </p:cNvPr>
          <p:cNvSpPr txBox="1">
            <a:spLocks/>
          </p:cNvSpPr>
          <p:nvPr/>
        </p:nvSpPr>
        <p:spPr>
          <a:xfrm>
            <a:off x="0" y="6597445"/>
            <a:ext cx="10218738" cy="18097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CANDIDATURE POUR LE MARCHÉ DE CONCEPTION RÉALISATION POUR LA RÉNOVATION ÉNERGÉTIQUE ET DENSIFICATION DE LA DDTM DE CARCASSONNE (</a:t>
            </a:r>
            <a:r>
              <a:rPr lang="fr-FR" sz="900" b="1" dirty="0"/>
              <a:t>11</a:t>
            </a: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– ANNEXE 3 CADRE DES RÉFÉRENCES</a:t>
            </a:r>
          </a:p>
        </p:txBody>
      </p:sp>
      <p:graphicFrame>
        <p:nvGraphicFramePr>
          <p:cNvPr id="23" name="Tableau 22">
            <a:extLst>
              <a:ext uri="{FF2B5EF4-FFF2-40B4-BE49-F238E27FC236}">
                <a16:creationId xmlns:a16="http://schemas.microsoft.com/office/drawing/2014/main" id="{37329DE8-D5DB-AA64-68FB-38624E5280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8544212"/>
              </p:ext>
            </p:extLst>
          </p:nvPr>
        </p:nvGraphicFramePr>
        <p:xfrm>
          <a:off x="185283" y="909510"/>
          <a:ext cx="5910717" cy="557607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512197">
                  <a:extLst>
                    <a:ext uri="{9D8B030D-6E8A-4147-A177-3AD203B41FA5}">
                      <a16:colId xmlns:a16="http://schemas.microsoft.com/office/drawing/2014/main" val="697448787"/>
                    </a:ext>
                  </a:extLst>
                </a:gridCol>
                <a:gridCol w="3398520">
                  <a:extLst>
                    <a:ext uri="{9D8B030D-6E8A-4147-A177-3AD203B41FA5}">
                      <a16:colId xmlns:a16="http://schemas.microsoft.com/office/drawing/2014/main" val="3751478849"/>
                    </a:ext>
                  </a:extLst>
                </a:gridCol>
              </a:tblGrid>
              <a:tr h="29184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OPÉRATION  </a:t>
                      </a:r>
                      <a:r>
                        <a:rPr lang="fr-FR" sz="1050" b="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(nom et localisation)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5105293"/>
                  </a:ext>
                </a:extLst>
              </a:tr>
              <a:tr h="4079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Maître d’ouvrage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(dont coordonnées d’un contact)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6752658"/>
                  </a:ext>
                </a:extLst>
              </a:tr>
              <a:tr h="3019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Montant TRAVAUX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(€ HT)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1810376"/>
                  </a:ext>
                </a:extLst>
              </a:tr>
              <a:tr h="3142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Surface de plancher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(m²SP)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450764"/>
                  </a:ext>
                </a:extLst>
              </a:tr>
              <a:tr h="4342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Année de livraison 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(ou stade avancement du projet)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6116662"/>
                  </a:ext>
                </a:extLst>
              </a:tr>
              <a:tr h="4342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Nature de l'opération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(rénovation, neuf) </a:t>
                      </a: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et type de marché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(MOP, CR, MGP)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4495279"/>
                  </a:ext>
                </a:extLst>
              </a:tr>
              <a:tr h="2379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Durée des travaux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7099018"/>
                  </a:ext>
                </a:extLst>
              </a:tr>
              <a:tr h="631722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Nom du/des titulaires du marché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459536"/>
                  </a:ext>
                </a:extLst>
              </a:tr>
              <a:tr h="603165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Rôle du/des candidat(s) :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(mandataire, cotraitant, sous traitant ….) </a:t>
                      </a: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et missions réalisées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6650842"/>
                  </a:ext>
                </a:extLst>
              </a:tr>
              <a:tr h="603165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Référence commune avec d'autres membres du groupement faisant partie de la candidature présentée 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9643253"/>
                  </a:ext>
                </a:extLst>
              </a:tr>
              <a:tr h="265393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Montant des prestations réalisées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(€HT)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85970"/>
                  </a:ext>
                </a:extLst>
              </a:tr>
              <a:tr h="10331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Courte description du projet :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performances énergétiques, mode constructif, matériaux, contraintes, travaux réalisés…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4943918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A8E8D8F9-AD84-4D29-141F-35529DDC723D}"/>
              </a:ext>
            </a:extLst>
          </p:cNvPr>
          <p:cNvSpPr txBox="1">
            <a:spLocks/>
          </p:cNvSpPr>
          <p:nvPr/>
        </p:nvSpPr>
        <p:spPr>
          <a:xfrm>
            <a:off x="87747" y="444252"/>
            <a:ext cx="3874901" cy="3758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1800" b="0" dirty="0"/>
              <a:t>RÉFÉRENCE 1 DE RÉALISATION</a:t>
            </a:r>
          </a:p>
        </p:txBody>
      </p:sp>
    </p:spTree>
    <p:extLst>
      <p:ext uri="{BB962C8B-B14F-4D97-AF65-F5344CB8AC3E}">
        <p14:creationId xmlns:p14="http://schemas.microsoft.com/office/powerpoint/2010/main" val="1711835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73BA18-2DB3-5190-1B24-5E8E0550B1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6">
            <a:extLst>
              <a:ext uri="{FF2B5EF4-FFF2-40B4-BE49-F238E27FC236}">
                <a16:creationId xmlns:a16="http://schemas.microsoft.com/office/drawing/2014/main" id="{68E26DB6-29DD-1DCC-B715-CF731303CE8C}"/>
              </a:ext>
            </a:extLst>
          </p:cNvPr>
          <p:cNvSpPr txBox="1">
            <a:spLocks/>
          </p:cNvSpPr>
          <p:nvPr/>
        </p:nvSpPr>
        <p:spPr>
          <a:xfrm>
            <a:off x="1386110" y="369169"/>
            <a:ext cx="3579296" cy="369332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all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>
              <a:latin typeface="Montserrat" panose="00000500000000000000" pitchFamily="2" charset="0"/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4482F595-503A-A96D-69E3-63A63FE8E9CD}"/>
              </a:ext>
            </a:extLst>
          </p:cNvPr>
          <p:cNvCxnSpPr>
            <a:cxnSpLocks/>
          </p:cNvCxnSpPr>
          <p:nvPr/>
        </p:nvCxnSpPr>
        <p:spPr>
          <a:xfrm>
            <a:off x="87747" y="6542853"/>
            <a:ext cx="11836029" cy="0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13">
            <a:extLst>
              <a:ext uri="{FF2B5EF4-FFF2-40B4-BE49-F238E27FC236}">
                <a16:creationId xmlns:a16="http://schemas.microsoft.com/office/drawing/2014/main" id="{A7D07E39-B771-3CB2-4A64-709DCB94C876}"/>
              </a:ext>
            </a:extLst>
          </p:cNvPr>
          <p:cNvSpPr txBox="1">
            <a:spLocks/>
          </p:cNvSpPr>
          <p:nvPr/>
        </p:nvSpPr>
        <p:spPr>
          <a:xfrm>
            <a:off x="69559" y="1715646"/>
            <a:ext cx="1557922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</a:pPr>
            <a:endParaRPr lang="fr-FR" sz="1050" b="0" kern="1200" cap="all" baseline="0" dirty="0">
              <a:solidFill>
                <a:srgbClr val="C0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B4C3246C-73C4-07F5-7E68-E8A384738E67}"/>
              </a:ext>
            </a:extLst>
          </p:cNvPr>
          <p:cNvSpPr txBox="1">
            <a:spLocks/>
          </p:cNvSpPr>
          <p:nvPr/>
        </p:nvSpPr>
        <p:spPr>
          <a:xfrm>
            <a:off x="69559" y="1255489"/>
            <a:ext cx="1557920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050" b="0" cap="none" baseline="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Espace réservé pour une image  2">
            <a:extLst>
              <a:ext uri="{FF2B5EF4-FFF2-40B4-BE49-F238E27FC236}">
                <a16:creationId xmlns:a16="http://schemas.microsoft.com/office/drawing/2014/main" id="{ADE5CCB7-8EC5-713D-4553-76DBED7E5125}"/>
              </a:ext>
            </a:extLst>
          </p:cNvPr>
          <p:cNvSpPr txBox="1">
            <a:spLocks/>
          </p:cNvSpPr>
          <p:nvPr/>
        </p:nvSpPr>
        <p:spPr>
          <a:xfrm>
            <a:off x="6791652" y="921285"/>
            <a:ext cx="5246135" cy="294270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8" name="Espace réservé pour une image  2">
            <a:extLst>
              <a:ext uri="{FF2B5EF4-FFF2-40B4-BE49-F238E27FC236}">
                <a16:creationId xmlns:a16="http://schemas.microsoft.com/office/drawing/2014/main" id="{8AD54B06-FE83-17CC-1850-D121E187DC3C}"/>
              </a:ext>
            </a:extLst>
          </p:cNvPr>
          <p:cNvSpPr txBox="1">
            <a:spLocks/>
          </p:cNvSpPr>
          <p:nvPr/>
        </p:nvSpPr>
        <p:spPr>
          <a:xfrm>
            <a:off x="6791653" y="3909157"/>
            <a:ext cx="5246135" cy="2552083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92AA63E0-5DFE-054D-704B-DC2C78E2BD2A}"/>
              </a:ext>
            </a:extLst>
          </p:cNvPr>
          <p:cNvSpPr txBox="1"/>
          <p:nvPr/>
        </p:nvSpPr>
        <p:spPr>
          <a:xfrm>
            <a:off x="4346064" y="689620"/>
            <a:ext cx="52461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800" i="1" dirty="0">
                <a:latin typeface="Arial" panose="020B0604020202020204" pitchFamily="34" charset="0"/>
                <a:cs typeface="Arial" panose="020B0604020202020204" pitchFamily="34" charset="0"/>
              </a:rPr>
              <a:t>Présentation libre de la référence sous forme de photos, plans, dessins, résumés graphiques, textes…. 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C03BE859-6E51-8391-DA4F-52F8E633BA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8391" y="22109"/>
            <a:ext cx="1205902" cy="916949"/>
          </a:xfrm>
          <a:prstGeom prst="rect">
            <a:avLst/>
          </a:prstGeom>
        </p:spPr>
      </p:pic>
      <p:sp>
        <p:nvSpPr>
          <p:cNvPr id="21" name="Espace réservé du texte 14">
            <a:extLst>
              <a:ext uri="{FF2B5EF4-FFF2-40B4-BE49-F238E27FC236}">
                <a16:creationId xmlns:a16="http://schemas.microsoft.com/office/drawing/2014/main" id="{A7148FCC-B99D-E875-185A-B457DF19EC6A}"/>
              </a:ext>
            </a:extLst>
          </p:cNvPr>
          <p:cNvSpPr txBox="1">
            <a:spLocks/>
          </p:cNvSpPr>
          <p:nvPr/>
        </p:nvSpPr>
        <p:spPr>
          <a:xfrm>
            <a:off x="0" y="6597445"/>
            <a:ext cx="10218738" cy="18097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CANDIDATURE POUR LE MARCHÉ DE CONCEPTION RÉALISATION POUR LA RÉNOVATION ÉNERGÉTIQUE ET DENSIFICATION DE LA DDTM DE CARCASSONNE (</a:t>
            </a:r>
            <a:r>
              <a:rPr lang="fr-FR" sz="900" b="1" dirty="0"/>
              <a:t>11</a:t>
            </a: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– ANNEXE 3 CADRE DES RÉFÉRENCES</a:t>
            </a:r>
          </a:p>
        </p:txBody>
      </p:sp>
      <p:sp>
        <p:nvSpPr>
          <p:cNvPr id="8" name="Espace réservé pour une image  2">
            <a:extLst>
              <a:ext uri="{FF2B5EF4-FFF2-40B4-BE49-F238E27FC236}">
                <a16:creationId xmlns:a16="http://schemas.microsoft.com/office/drawing/2014/main" id="{1C0F450B-3B09-4F2B-95C5-D31F163B8D11}"/>
              </a:ext>
            </a:extLst>
          </p:cNvPr>
          <p:cNvSpPr txBox="1">
            <a:spLocks/>
          </p:cNvSpPr>
          <p:nvPr/>
        </p:nvSpPr>
        <p:spPr>
          <a:xfrm>
            <a:off x="87747" y="911857"/>
            <a:ext cx="6614712" cy="5549390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4332241-61CF-783C-0E20-5719FE6980D5}"/>
              </a:ext>
            </a:extLst>
          </p:cNvPr>
          <p:cNvCxnSpPr>
            <a:cxnSpLocks/>
          </p:cNvCxnSpPr>
          <p:nvPr/>
        </p:nvCxnSpPr>
        <p:spPr>
          <a:xfrm>
            <a:off x="183471" y="380276"/>
            <a:ext cx="10705053" cy="38894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>
            <a:extLst>
              <a:ext uri="{FF2B5EF4-FFF2-40B4-BE49-F238E27FC236}">
                <a16:creationId xmlns:a16="http://schemas.microsoft.com/office/drawing/2014/main" id="{1770E7AF-E603-16B9-224F-43B74449B26B}"/>
              </a:ext>
            </a:extLst>
          </p:cNvPr>
          <p:cNvSpPr txBox="1">
            <a:spLocks/>
          </p:cNvSpPr>
          <p:nvPr/>
        </p:nvSpPr>
        <p:spPr>
          <a:xfrm>
            <a:off x="87747" y="38343"/>
            <a:ext cx="7561503" cy="36933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2400" dirty="0"/>
              <a:t>CANDIDAT N°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0BA892E-806A-6334-7555-761EFC058E23}"/>
              </a:ext>
            </a:extLst>
          </p:cNvPr>
          <p:cNvSpPr txBox="1">
            <a:spLocks/>
          </p:cNvSpPr>
          <p:nvPr/>
        </p:nvSpPr>
        <p:spPr>
          <a:xfrm>
            <a:off x="87747" y="444252"/>
            <a:ext cx="3874901" cy="3758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1800" b="0" dirty="0"/>
              <a:t>RÉFÉRENCE 1 DE RÉALISATION</a:t>
            </a:r>
          </a:p>
        </p:txBody>
      </p:sp>
    </p:spTree>
    <p:extLst>
      <p:ext uri="{BB962C8B-B14F-4D97-AF65-F5344CB8AC3E}">
        <p14:creationId xmlns:p14="http://schemas.microsoft.com/office/powerpoint/2010/main" val="245118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C5CECC-DCD8-8CCB-2082-86FEC9D51D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71BB99BB-B562-943A-BD5D-184A2455EC5A}"/>
              </a:ext>
            </a:extLst>
          </p:cNvPr>
          <p:cNvCxnSpPr>
            <a:cxnSpLocks/>
          </p:cNvCxnSpPr>
          <p:nvPr/>
        </p:nvCxnSpPr>
        <p:spPr>
          <a:xfrm>
            <a:off x="183471" y="380276"/>
            <a:ext cx="10705053" cy="38894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re 6">
            <a:extLst>
              <a:ext uri="{FF2B5EF4-FFF2-40B4-BE49-F238E27FC236}">
                <a16:creationId xmlns:a16="http://schemas.microsoft.com/office/drawing/2014/main" id="{DCD4CBAB-BCC0-A5D5-991D-9C3BFD311C53}"/>
              </a:ext>
            </a:extLst>
          </p:cNvPr>
          <p:cNvSpPr txBox="1">
            <a:spLocks/>
          </p:cNvSpPr>
          <p:nvPr/>
        </p:nvSpPr>
        <p:spPr>
          <a:xfrm>
            <a:off x="1386110" y="369169"/>
            <a:ext cx="3579296" cy="369332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all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>
              <a:latin typeface="Montserrat" panose="000005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051FCC6-C00B-D6E2-97A2-6F48254E2E3C}"/>
              </a:ext>
            </a:extLst>
          </p:cNvPr>
          <p:cNvSpPr txBox="1">
            <a:spLocks/>
          </p:cNvSpPr>
          <p:nvPr/>
        </p:nvSpPr>
        <p:spPr>
          <a:xfrm>
            <a:off x="87747" y="38343"/>
            <a:ext cx="7561503" cy="36933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2400" dirty="0"/>
              <a:t>CANDIDAT N° 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9701C0BD-8CC6-CE48-5A28-263DF8EFAEC7}"/>
              </a:ext>
            </a:extLst>
          </p:cNvPr>
          <p:cNvCxnSpPr>
            <a:cxnSpLocks/>
          </p:cNvCxnSpPr>
          <p:nvPr/>
        </p:nvCxnSpPr>
        <p:spPr>
          <a:xfrm>
            <a:off x="87747" y="6542853"/>
            <a:ext cx="11836029" cy="0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13">
            <a:extLst>
              <a:ext uri="{FF2B5EF4-FFF2-40B4-BE49-F238E27FC236}">
                <a16:creationId xmlns:a16="http://schemas.microsoft.com/office/drawing/2014/main" id="{994F9297-228E-0BA5-05C8-17A6FA66CEEE}"/>
              </a:ext>
            </a:extLst>
          </p:cNvPr>
          <p:cNvSpPr txBox="1">
            <a:spLocks/>
          </p:cNvSpPr>
          <p:nvPr/>
        </p:nvSpPr>
        <p:spPr>
          <a:xfrm>
            <a:off x="69559" y="1715646"/>
            <a:ext cx="1557922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</a:pPr>
            <a:endParaRPr lang="fr-FR" sz="1050" b="0" kern="1200" cap="all" baseline="0" dirty="0">
              <a:solidFill>
                <a:srgbClr val="C0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0B2ECA86-7AF0-6E82-0867-D07A8C8E89D2}"/>
              </a:ext>
            </a:extLst>
          </p:cNvPr>
          <p:cNvSpPr txBox="1">
            <a:spLocks/>
          </p:cNvSpPr>
          <p:nvPr/>
        </p:nvSpPr>
        <p:spPr>
          <a:xfrm>
            <a:off x="69559" y="1255489"/>
            <a:ext cx="1557920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050" b="0" cap="none" baseline="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Espace réservé pour une image  2">
            <a:extLst>
              <a:ext uri="{FF2B5EF4-FFF2-40B4-BE49-F238E27FC236}">
                <a16:creationId xmlns:a16="http://schemas.microsoft.com/office/drawing/2014/main" id="{0B7A3D8E-3DEB-F93C-6F95-E9C3682CE6BA}"/>
              </a:ext>
            </a:extLst>
          </p:cNvPr>
          <p:cNvSpPr txBox="1">
            <a:spLocks/>
          </p:cNvSpPr>
          <p:nvPr/>
        </p:nvSpPr>
        <p:spPr>
          <a:xfrm>
            <a:off x="6363364" y="921285"/>
            <a:ext cx="5674423" cy="294270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8" name="Espace réservé pour une image  2">
            <a:extLst>
              <a:ext uri="{FF2B5EF4-FFF2-40B4-BE49-F238E27FC236}">
                <a16:creationId xmlns:a16="http://schemas.microsoft.com/office/drawing/2014/main" id="{0231C1F6-BDD7-145E-154B-2D4327CCA016}"/>
              </a:ext>
            </a:extLst>
          </p:cNvPr>
          <p:cNvSpPr txBox="1">
            <a:spLocks/>
          </p:cNvSpPr>
          <p:nvPr/>
        </p:nvSpPr>
        <p:spPr>
          <a:xfrm>
            <a:off x="6363364" y="3909158"/>
            <a:ext cx="5674425" cy="2381802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F21F2AAB-D2E2-8F00-6515-F61087086FD6}"/>
              </a:ext>
            </a:extLst>
          </p:cNvPr>
          <p:cNvSpPr txBox="1"/>
          <p:nvPr/>
        </p:nvSpPr>
        <p:spPr>
          <a:xfrm>
            <a:off x="6305207" y="6246872"/>
            <a:ext cx="52461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800" i="1" dirty="0">
                <a:latin typeface="Arial" panose="020B0604020202020204" pitchFamily="34" charset="0"/>
                <a:cs typeface="Arial" panose="020B0604020202020204" pitchFamily="34" charset="0"/>
              </a:rPr>
              <a:t>Présentation libre de la référence sous forme de photos, plans, dessins, résumés graphiques, textes…. 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54A7C2B3-BB94-4D2A-FF21-0525ADA080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8391" y="22109"/>
            <a:ext cx="1205902" cy="916949"/>
          </a:xfrm>
          <a:prstGeom prst="rect">
            <a:avLst/>
          </a:prstGeom>
        </p:spPr>
      </p:pic>
      <p:sp>
        <p:nvSpPr>
          <p:cNvPr id="21" name="Espace réservé du texte 14">
            <a:extLst>
              <a:ext uri="{FF2B5EF4-FFF2-40B4-BE49-F238E27FC236}">
                <a16:creationId xmlns:a16="http://schemas.microsoft.com/office/drawing/2014/main" id="{B57BE010-91B4-E729-3929-2C1A3314BBD9}"/>
              </a:ext>
            </a:extLst>
          </p:cNvPr>
          <p:cNvSpPr txBox="1">
            <a:spLocks/>
          </p:cNvSpPr>
          <p:nvPr/>
        </p:nvSpPr>
        <p:spPr>
          <a:xfrm>
            <a:off x="0" y="6597445"/>
            <a:ext cx="10218738" cy="18097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CANDIDATURE POUR LE MARCHÉ DE CONCEPTION RÉALISATION POUR LA RÉNOVATION ÉNERGÉTIQUE ET DENSIFICATION DE LA DDTM DE CARCASSONNE (</a:t>
            </a:r>
            <a:r>
              <a:rPr lang="fr-FR" sz="900" b="1" dirty="0"/>
              <a:t>11</a:t>
            </a: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– ANNEXE 3 CADRE DES RÉFÉRENCES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77CB5E2-9CAF-A890-2077-053D35B23B05}"/>
              </a:ext>
            </a:extLst>
          </p:cNvPr>
          <p:cNvSpPr txBox="1">
            <a:spLocks/>
          </p:cNvSpPr>
          <p:nvPr/>
        </p:nvSpPr>
        <p:spPr>
          <a:xfrm>
            <a:off x="87747" y="444252"/>
            <a:ext cx="3874901" cy="3758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1800" b="0" dirty="0"/>
              <a:t>RÉFÉRENCE 2 DE RÉALISATION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49F37018-E509-9EBB-7B3F-0AF5196D47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1987460"/>
              </p:ext>
            </p:extLst>
          </p:nvPr>
        </p:nvGraphicFramePr>
        <p:xfrm>
          <a:off x="185283" y="909510"/>
          <a:ext cx="5910717" cy="557607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512197">
                  <a:extLst>
                    <a:ext uri="{9D8B030D-6E8A-4147-A177-3AD203B41FA5}">
                      <a16:colId xmlns:a16="http://schemas.microsoft.com/office/drawing/2014/main" val="697448787"/>
                    </a:ext>
                  </a:extLst>
                </a:gridCol>
                <a:gridCol w="3398520">
                  <a:extLst>
                    <a:ext uri="{9D8B030D-6E8A-4147-A177-3AD203B41FA5}">
                      <a16:colId xmlns:a16="http://schemas.microsoft.com/office/drawing/2014/main" val="3751478849"/>
                    </a:ext>
                  </a:extLst>
                </a:gridCol>
              </a:tblGrid>
              <a:tr h="29184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OPÉRATION  </a:t>
                      </a:r>
                      <a:r>
                        <a:rPr lang="fr-FR" sz="1050" b="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(nom et localisation)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5105293"/>
                  </a:ext>
                </a:extLst>
              </a:tr>
              <a:tr h="4079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Maître d’ouvrage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(dont coordonnées d’un contact)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6752658"/>
                  </a:ext>
                </a:extLst>
              </a:tr>
              <a:tr h="3019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Montant TRAVAUX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(€ HT)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1810376"/>
                  </a:ext>
                </a:extLst>
              </a:tr>
              <a:tr h="3142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Surface de plancher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(m²SP)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450764"/>
                  </a:ext>
                </a:extLst>
              </a:tr>
              <a:tr h="4342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Année de livraison 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(ou stade avancement du projet)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6116662"/>
                  </a:ext>
                </a:extLst>
              </a:tr>
              <a:tr h="4342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Nature de l'opération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(rénovation, neuf) </a:t>
                      </a: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et type de marché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(MOP, CR, MGP)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4495279"/>
                  </a:ext>
                </a:extLst>
              </a:tr>
              <a:tr h="2379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Durée des travaux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7099018"/>
                  </a:ext>
                </a:extLst>
              </a:tr>
              <a:tr h="631722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Nom du/des titulaires du marché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459536"/>
                  </a:ext>
                </a:extLst>
              </a:tr>
              <a:tr h="603165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Rôle du/des candidat(s) :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(mandataire, cotraitant, sous traitant ….) </a:t>
                      </a: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et missions réalisées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6650842"/>
                  </a:ext>
                </a:extLst>
              </a:tr>
              <a:tr h="603165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Référence commune avec d'autres membres du groupement faisant partie de la candidature présentée 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9643253"/>
                  </a:ext>
                </a:extLst>
              </a:tr>
              <a:tr h="265393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Montant des prestations réalisées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(€HT)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85970"/>
                  </a:ext>
                </a:extLst>
              </a:tr>
              <a:tr h="10331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Courte description du projet :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performances énergétiques, mode constructif, matériaux, contraintes, travaux réalisés…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49439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0278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65DE26-6DC2-CA01-5D60-C969289C3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6">
            <a:extLst>
              <a:ext uri="{FF2B5EF4-FFF2-40B4-BE49-F238E27FC236}">
                <a16:creationId xmlns:a16="http://schemas.microsoft.com/office/drawing/2014/main" id="{652A4753-6679-66F0-EE0F-ECC6AA02783B}"/>
              </a:ext>
            </a:extLst>
          </p:cNvPr>
          <p:cNvSpPr txBox="1">
            <a:spLocks/>
          </p:cNvSpPr>
          <p:nvPr/>
        </p:nvSpPr>
        <p:spPr>
          <a:xfrm>
            <a:off x="1386110" y="369169"/>
            <a:ext cx="3579296" cy="369332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all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>
              <a:latin typeface="Montserrat" panose="00000500000000000000" pitchFamily="2" charset="0"/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BCE7E8BB-BCFA-1632-71C9-6049C95C3A0F}"/>
              </a:ext>
            </a:extLst>
          </p:cNvPr>
          <p:cNvCxnSpPr>
            <a:cxnSpLocks/>
          </p:cNvCxnSpPr>
          <p:nvPr/>
        </p:nvCxnSpPr>
        <p:spPr>
          <a:xfrm>
            <a:off x="87747" y="6542853"/>
            <a:ext cx="11836029" cy="0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13">
            <a:extLst>
              <a:ext uri="{FF2B5EF4-FFF2-40B4-BE49-F238E27FC236}">
                <a16:creationId xmlns:a16="http://schemas.microsoft.com/office/drawing/2014/main" id="{F0571AF8-C60E-4B5D-47C3-D089CC11CEFA}"/>
              </a:ext>
            </a:extLst>
          </p:cNvPr>
          <p:cNvSpPr txBox="1">
            <a:spLocks/>
          </p:cNvSpPr>
          <p:nvPr/>
        </p:nvSpPr>
        <p:spPr>
          <a:xfrm>
            <a:off x="69559" y="1715646"/>
            <a:ext cx="1557922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</a:pPr>
            <a:endParaRPr lang="fr-FR" sz="1050" b="0" kern="1200" cap="all" baseline="0" dirty="0">
              <a:solidFill>
                <a:srgbClr val="C0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42B8D6C7-24EE-2F14-4E25-A0B23B315EF3}"/>
              </a:ext>
            </a:extLst>
          </p:cNvPr>
          <p:cNvSpPr txBox="1">
            <a:spLocks/>
          </p:cNvSpPr>
          <p:nvPr/>
        </p:nvSpPr>
        <p:spPr>
          <a:xfrm>
            <a:off x="69559" y="1255489"/>
            <a:ext cx="1557920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050" b="0" cap="none" baseline="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Espace réservé pour une image  2">
            <a:extLst>
              <a:ext uri="{FF2B5EF4-FFF2-40B4-BE49-F238E27FC236}">
                <a16:creationId xmlns:a16="http://schemas.microsoft.com/office/drawing/2014/main" id="{4D7FCA7E-7A25-87B9-99E1-CF7F3E3B3222}"/>
              </a:ext>
            </a:extLst>
          </p:cNvPr>
          <p:cNvSpPr txBox="1">
            <a:spLocks/>
          </p:cNvSpPr>
          <p:nvPr/>
        </p:nvSpPr>
        <p:spPr>
          <a:xfrm>
            <a:off x="6791652" y="921285"/>
            <a:ext cx="5246135" cy="294270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8" name="Espace réservé pour une image  2">
            <a:extLst>
              <a:ext uri="{FF2B5EF4-FFF2-40B4-BE49-F238E27FC236}">
                <a16:creationId xmlns:a16="http://schemas.microsoft.com/office/drawing/2014/main" id="{B992460C-0145-61D8-2379-E317C03E8124}"/>
              </a:ext>
            </a:extLst>
          </p:cNvPr>
          <p:cNvSpPr txBox="1">
            <a:spLocks/>
          </p:cNvSpPr>
          <p:nvPr/>
        </p:nvSpPr>
        <p:spPr>
          <a:xfrm>
            <a:off x="6791653" y="3909157"/>
            <a:ext cx="5246135" cy="2552083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DBAB66E-8253-E010-4559-983FDD539AC2}"/>
              </a:ext>
            </a:extLst>
          </p:cNvPr>
          <p:cNvSpPr txBox="1"/>
          <p:nvPr/>
        </p:nvSpPr>
        <p:spPr>
          <a:xfrm>
            <a:off x="4346064" y="689620"/>
            <a:ext cx="52461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800" i="1" dirty="0">
                <a:latin typeface="Arial" panose="020B0604020202020204" pitchFamily="34" charset="0"/>
                <a:cs typeface="Arial" panose="020B0604020202020204" pitchFamily="34" charset="0"/>
              </a:rPr>
              <a:t>Présentation libre de la référence sous forme de photos, plans, dessins, résumés graphiques, textes…. 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2D98509A-F6B3-EEBB-552A-47BC2B9474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8391" y="22109"/>
            <a:ext cx="1205902" cy="916949"/>
          </a:xfrm>
          <a:prstGeom prst="rect">
            <a:avLst/>
          </a:prstGeom>
        </p:spPr>
      </p:pic>
      <p:sp>
        <p:nvSpPr>
          <p:cNvPr id="21" name="Espace réservé du texte 14">
            <a:extLst>
              <a:ext uri="{FF2B5EF4-FFF2-40B4-BE49-F238E27FC236}">
                <a16:creationId xmlns:a16="http://schemas.microsoft.com/office/drawing/2014/main" id="{862EA3C0-BD84-C008-7CBF-EC7223F4C056}"/>
              </a:ext>
            </a:extLst>
          </p:cNvPr>
          <p:cNvSpPr txBox="1">
            <a:spLocks/>
          </p:cNvSpPr>
          <p:nvPr/>
        </p:nvSpPr>
        <p:spPr>
          <a:xfrm>
            <a:off x="0" y="6597445"/>
            <a:ext cx="10218738" cy="18097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CANDIDATURE POUR LE MARCHÉ DE CONCEPTION RÉALISATION POUR LA RÉNOVATION ÉNERGÉTIQUE ET DENSIFICATION DE LA DDTM DE CARCASSONNE (</a:t>
            </a:r>
            <a:r>
              <a:rPr lang="fr-FR" sz="900" b="1" dirty="0"/>
              <a:t>11</a:t>
            </a: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– ANNEXE 3 CADRE DES RÉFÉRENCES</a:t>
            </a:r>
          </a:p>
        </p:txBody>
      </p:sp>
      <p:sp>
        <p:nvSpPr>
          <p:cNvPr id="8" name="Espace réservé pour une image  2">
            <a:extLst>
              <a:ext uri="{FF2B5EF4-FFF2-40B4-BE49-F238E27FC236}">
                <a16:creationId xmlns:a16="http://schemas.microsoft.com/office/drawing/2014/main" id="{4C2D636E-6A58-8388-9399-001338EC99C9}"/>
              </a:ext>
            </a:extLst>
          </p:cNvPr>
          <p:cNvSpPr txBox="1">
            <a:spLocks/>
          </p:cNvSpPr>
          <p:nvPr/>
        </p:nvSpPr>
        <p:spPr>
          <a:xfrm>
            <a:off x="87747" y="911857"/>
            <a:ext cx="6614712" cy="5549390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3E1A9890-A52C-9EBE-91A7-60BA91A0E277}"/>
              </a:ext>
            </a:extLst>
          </p:cNvPr>
          <p:cNvCxnSpPr>
            <a:cxnSpLocks/>
          </p:cNvCxnSpPr>
          <p:nvPr/>
        </p:nvCxnSpPr>
        <p:spPr>
          <a:xfrm>
            <a:off x="183471" y="380276"/>
            <a:ext cx="10705053" cy="38894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>
            <a:extLst>
              <a:ext uri="{FF2B5EF4-FFF2-40B4-BE49-F238E27FC236}">
                <a16:creationId xmlns:a16="http://schemas.microsoft.com/office/drawing/2014/main" id="{43C25B4E-2A51-D16D-3EC8-0704A6C8E71C}"/>
              </a:ext>
            </a:extLst>
          </p:cNvPr>
          <p:cNvSpPr txBox="1">
            <a:spLocks/>
          </p:cNvSpPr>
          <p:nvPr/>
        </p:nvSpPr>
        <p:spPr>
          <a:xfrm>
            <a:off x="87747" y="38343"/>
            <a:ext cx="7561503" cy="36933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2400" dirty="0"/>
              <a:t>CANDIDAT N°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E374A4B-F252-0A4C-2287-DFFF14377AC7}"/>
              </a:ext>
            </a:extLst>
          </p:cNvPr>
          <p:cNvSpPr txBox="1">
            <a:spLocks/>
          </p:cNvSpPr>
          <p:nvPr/>
        </p:nvSpPr>
        <p:spPr>
          <a:xfrm>
            <a:off x="87747" y="444252"/>
            <a:ext cx="3874901" cy="3758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1800" b="0" dirty="0"/>
              <a:t>RÉFÉRENCE 2 DE RÉALISATION</a:t>
            </a:r>
          </a:p>
        </p:txBody>
      </p:sp>
    </p:spTree>
    <p:extLst>
      <p:ext uri="{BB962C8B-B14F-4D97-AF65-F5344CB8AC3E}">
        <p14:creationId xmlns:p14="http://schemas.microsoft.com/office/powerpoint/2010/main" val="41700564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A9ED94-EBB9-E6AB-2FCB-F7BEE8566D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11C51585-5B4A-FF8A-44D6-071DE5D273A2}"/>
              </a:ext>
            </a:extLst>
          </p:cNvPr>
          <p:cNvCxnSpPr>
            <a:cxnSpLocks/>
          </p:cNvCxnSpPr>
          <p:nvPr/>
        </p:nvCxnSpPr>
        <p:spPr>
          <a:xfrm>
            <a:off x="183471" y="380276"/>
            <a:ext cx="10705053" cy="38894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re 6">
            <a:extLst>
              <a:ext uri="{FF2B5EF4-FFF2-40B4-BE49-F238E27FC236}">
                <a16:creationId xmlns:a16="http://schemas.microsoft.com/office/drawing/2014/main" id="{D70A765F-1CF7-4DFF-CC89-3F568E9806DA}"/>
              </a:ext>
            </a:extLst>
          </p:cNvPr>
          <p:cNvSpPr txBox="1">
            <a:spLocks/>
          </p:cNvSpPr>
          <p:nvPr/>
        </p:nvSpPr>
        <p:spPr>
          <a:xfrm>
            <a:off x="1386110" y="369169"/>
            <a:ext cx="3579296" cy="369332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all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>
              <a:latin typeface="Montserrat" panose="000005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D6D3C85-87E5-E468-DA8D-EB55BA4DEDA3}"/>
              </a:ext>
            </a:extLst>
          </p:cNvPr>
          <p:cNvSpPr txBox="1">
            <a:spLocks/>
          </p:cNvSpPr>
          <p:nvPr/>
        </p:nvSpPr>
        <p:spPr>
          <a:xfrm>
            <a:off x="87747" y="38343"/>
            <a:ext cx="7561503" cy="36933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2400" dirty="0"/>
              <a:t>CANDIDAT N° 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C432F379-9041-2C3D-5095-DD46AEE77568}"/>
              </a:ext>
            </a:extLst>
          </p:cNvPr>
          <p:cNvCxnSpPr>
            <a:cxnSpLocks/>
          </p:cNvCxnSpPr>
          <p:nvPr/>
        </p:nvCxnSpPr>
        <p:spPr>
          <a:xfrm>
            <a:off x="87747" y="6542853"/>
            <a:ext cx="11836029" cy="0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13">
            <a:extLst>
              <a:ext uri="{FF2B5EF4-FFF2-40B4-BE49-F238E27FC236}">
                <a16:creationId xmlns:a16="http://schemas.microsoft.com/office/drawing/2014/main" id="{0C70EED3-33E3-BD19-B052-FFB02527838B}"/>
              </a:ext>
            </a:extLst>
          </p:cNvPr>
          <p:cNvSpPr txBox="1">
            <a:spLocks/>
          </p:cNvSpPr>
          <p:nvPr/>
        </p:nvSpPr>
        <p:spPr>
          <a:xfrm>
            <a:off x="69559" y="1715646"/>
            <a:ext cx="1557922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</a:pPr>
            <a:endParaRPr lang="fr-FR" sz="1050" b="0" kern="1200" cap="all" baseline="0" dirty="0">
              <a:solidFill>
                <a:srgbClr val="C0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62207D08-3077-F258-94F6-86B7DB1CE005}"/>
              </a:ext>
            </a:extLst>
          </p:cNvPr>
          <p:cNvSpPr txBox="1">
            <a:spLocks/>
          </p:cNvSpPr>
          <p:nvPr/>
        </p:nvSpPr>
        <p:spPr>
          <a:xfrm>
            <a:off x="69559" y="1255489"/>
            <a:ext cx="1557920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050" b="0" cap="none" baseline="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Espace réservé pour une image  2">
            <a:extLst>
              <a:ext uri="{FF2B5EF4-FFF2-40B4-BE49-F238E27FC236}">
                <a16:creationId xmlns:a16="http://schemas.microsoft.com/office/drawing/2014/main" id="{46770DA3-A319-8BA1-B7C3-B1836788BA8A}"/>
              </a:ext>
            </a:extLst>
          </p:cNvPr>
          <p:cNvSpPr txBox="1">
            <a:spLocks/>
          </p:cNvSpPr>
          <p:nvPr/>
        </p:nvSpPr>
        <p:spPr>
          <a:xfrm>
            <a:off x="6363364" y="921285"/>
            <a:ext cx="5674423" cy="294270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8" name="Espace réservé pour une image  2">
            <a:extLst>
              <a:ext uri="{FF2B5EF4-FFF2-40B4-BE49-F238E27FC236}">
                <a16:creationId xmlns:a16="http://schemas.microsoft.com/office/drawing/2014/main" id="{79D1C758-205E-E448-2785-D3686521AD5A}"/>
              </a:ext>
            </a:extLst>
          </p:cNvPr>
          <p:cNvSpPr txBox="1">
            <a:spLocks/>
          </p:cNvSpPr>
          <p:nvPr/>
        </p:nvSpPr>
        <p:spPr>
          <a:xfrm>
            <a:off x="6363364" y="3909158"/>
            <a:ext cx="5674425" cy="2381802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9C642BA6-2183-402B-D512-F2DE67FD8046}"/>
              </a:ext>
            </a:extLst>
          </p:cNvPr>
          <p:cNvSpPr txBox="1"/>
          <p:nvPr/>
        </p:nvSpPr>
        <p:spPr>
          <a:xfrm>
            <a:off x="6305207" y="6246872"/>
            <a:ext cx="52461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800" i="1" dirty="0">
                <a:latin typeface="Arial" panose="020B0604020202020204" pitchFamily="34" charset="0"/>
                <a:cs typeface="Arial" panose="020B0604020202020204" pitchFamily="34" charset="0"/>
              </a:rPr>
              <a:t>Présentation libre de la référence sous forme de photos, plans, dessins, résumés graphiques, textes…. 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3131FDA1-8269-AF9D-48CF-3B7C974515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8391" y="22109"/>
            <a:ext cx="1205902" cy="916949"/>
          </a:xfrm>
          <a:prstGeom prst="rect">
            <a:avLst/>
          </a:prstGeom>
        </p:spPr>
      </p:pic>
      <p:sp>
        <p:nvSpPr>
          <p:cNvPr id="21" name="Espace réservé du texte 14">
            <a:extLst>
              <a:ext uri="{FF2B5EF4-FFF2-40B4-BE49-F238E27FC236}">
                <a16:creationId xmlns:a16="http://schemas.microsoft.com/office/drawing/2014/main" id="{2C820436-4D7A-800D-18A9-83EA87431243}"/>
              </a:ext>
            </a:extLst>
          </p:cNvPr>
          <p:cNvSpPr txBox="1">
            <a:spLocks/>
          </p:cNvSpPr>
          <p:nvPr/>
        </p:nvSpPr>
        <p:spPr>
          <a:xfrm>
            <a:off x="0" y="6597445"/>
            <a:ext cx="10218738" cy="18097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CANDIDATURE POUR LE MARCHÉ DE CONCEPTION RÉALISATION POUR LA RÉNOVATION ÉNERGÉTIQUE ET DENSIFICATION DE LA DDTM DE CARCASSONNE (</a:t>
            </a:r>
            <a:r>
              <a:rPr lang="fr-FR" sz="900" b="1" dirty="0"/>
              <a:t>11</a:t>
            </a: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– ANNEXE 3 CADRE DES RÉFÉRENCES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79E17F8-C784-68E9-DA86-ED3C890B5C5E}"/>
              </a:ext>
            </a:extLst>
          </p:cNvPr>
          <p:cNvSpPr txBox="1">
            <a:spLocks/>
          </p:cNvSpPr>
          <p:nvPr/>
        </p:nvSpPr>
        <p:spPr>
          <a:xfrm>
            <a:off x="87747" y="444252"/>
            <a:ext cx="3874901" cy="3758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1800" b="0" dirty="0"/>
              <a:t>RÉFÉRENCE 3 DE RÉALISATION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4021F6A7-54E4-7F08-1A88-D52D006120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1987460"/>
              </p:ext>
            </p:extLst>
          </p:nvPr>
        </p:nvGraphicFramePr>
        <p:xfrm>
          <a:off x="185283" y="909510"/>
          <a:ext cx="5910717" cy="557607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512197">
                  <a:extLst>
                    <a:ext uri="{9D8B030D-6E8A-4147-A177-3AD203B41FA5}">
                      <a16:colId xmlns:a16="http://schemas.microsoft.com/office/drawing/2014/main" val="697448787"/>
                    </a:ext>
                  </a:extLst>
                </a:gridCol>
                <a:gridCol w="3398520">
                  <a:extLst>
                    <a:ext uri="{9D8B030D-6E8A-4147-A177-3AD203B41FA5}">
                      <a16:colId xmlns:a16="http://schemas.microsoft.com/office/drawing/2014/main" val="3751478849"/>
                    </a:ext>
                  </a:extLst>
                </a:gridCol>
              </a:tblGrid>
              <a:tr h="29184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OPÉRATION  </a:t>
                      </a:r>
                      <a:r>
                        <a:rPr lang="fr-FR" sz="1050" b="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(nom et localisation)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5105293"/>
                  </a:ext>
                </a:extLst>
              </a:tr>
              <a:tr h="4079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Maître d’ouvrage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(dont coordonnées d’un contact)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6752658"/>
                  </a:ext>
                </a:extLst>
              </a:tr>
              <a:tr h="3019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Montant TRAVAUX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(€ HT)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1810376"/>
                  </a:ext>
                </a:extLst>
              </a:tr>
              <a:tr h="3142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Surface de plancher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(m²SP)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450764"/>
                  </a:ext>
                </a:extLst>
              </a:tr>
              <a:tr h="4342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Année de livraison 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(ou stade avancement du projet)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6116662"/>
                  </a:ext>
                </a:extLst>
              </a:tr>
              <a:tr h="4342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Nature de l'opération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(rénovation, neuf) </a:t>
                      </a: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et type de marché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(MOP, CR, MGP)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4495279"/>
                  </a:ext>
                </a:extLst>
              </a:tr>
              <a:tr h="2379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Durée des travaux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7099018"/>
                  </a:ext>
                </a:extLst>
              </a:tr>
              <a:tr h="631722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Nom du/des titulaires du marché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459536"/>
                  </a:ext>
                </a:extLst>
              </a:tr>
              <a:tr h="603165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Rôle du/des candidat(s) :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(mandataire, cotraitant, sous traitant ….) </a:t>
                      </a: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et missions réalisées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6650842"/>
                  </a:ext>
                </a:extLst>
              </a:tr>
              <a:tr h="603165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Référence commune avec d'autres membres du groupement faisant partie de la candidature présentée 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9643253"/>
                  </a:ext>
                </a:extLst>
              </a:tr>
              <a:tr h="265393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Montant des prestations réalisées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(€HT)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85970"/>
                  </a:ext>
                </a:extLst>
              </a:tr>
              <a:tr h="10331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Courte description du projet : </a:t>
                      </a:r>
                      <a:r>
                        <a:rPr lang="fr-FR" sz="1050" b="0" kern="1200" cap="none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performances énergétiques, mode constructif, matériaux, contraintes, travaux réalisés…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49439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99026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28E412-0BBD-00AD-64C2-087DFCC5E5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6">
            <a:extLst>
              <a:ext uri="{FF2B5EF4-FFF2-40B4-BE49-F238E27FC236}">
                <a16:creationId xmlns:a16="http://schemas.microsoft.com/office/drawing/2014/main" id="{C728EFC0-9D1B-8231-1440-65B50A676116}"/>
              </a:ext>
            </a:extLst>
          </p:cNvPr>
          <p:cNvSpPr txBox="1">
            <a:spLocks/>
          </p:cNvSpPr>
          <p:nvPr/>
        </p:nvSpPr>
        <p:spPr>
          <a:xfrm>
            <a:off x="1386110" y="369169"/>
            <a:ext cx="3579296" cy="369332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all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>
              <a:latin typeface="Montserrat" panose="00000500000000000000" pitchFamily="2" charset="0"/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C2DB5947-020C-AAB1-8E96-F9D4B89CC07C}"/>
              </a:ext>
            </a:extLst>
          </p:cNvPr>
          <p:cNvCxnSpPr>
            <a:cxnSpLocks/>
          </p:cNvCxnSpPr>
          <p:nvPr/>
        </p:nvCxnSpPr>
        <p:spPr>
          <a:xfrm>
            <a:off x="87747" y="6542853"/>
            <a:ext cx="11836029" cy="0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13">
            <a:extLst>
              <a:ext uri="{FF2B5EF4-FFF2-40B4-BE49-F238E27FC236}">
                <a16:creationId xmlns:a16="http://schemas.microsoft.com/office/drawing/2014/main" id="{99416A4A-8591-8D82-66BF-2F089584137C}"/>
              </a:ext>
            </a:extLst>
          </p:cNvPr>
          <p:cNvSpPr txBox="1">
            <a:spLocks/>
          </p:cNvSpPr>
          <p:nvPr/>
        </p:nvSpPr>
        <p:spPr>
          <a:xfrm>
            <a:off x="69559" y="1715646"/>
            <a:ext cx="1557922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</a:pPr>
            <a:endParaRPr lang="fr-FR" sz="1050" b="0" kern="1200" cap="all" baseline="0" dirty="0">
              <a:solidFill>
                <a:srgbClr val="C0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30CF6CE5-51CF-197F-4CBE-550DDCE43CE5}"/>
              </a:ext>
            </a:extLst>
          </p:cNvPr>
          <p:cNvSpPr txBox="1">
            <a:spLocks/>
          </p:cNvSpPr>
          <p:nvPr/>
        </p:nvSpPr>
        <p:spPr>
          <a:xfrm>
            <a:off x="69559" y="1255489"/>
            <a:ext cx="1557920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050" b="0" cap="none" baseline="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Espace réservé pour une image  2">
            <a:extLst>
              <a:ext uri="{FF2B5EF4-FFF2-40B4-BE49-F238E27FC236}">
                <a16:creationId xmlns:a16="http://schemas.microsoft.com/office/drawing/2014/main" id="{6E9F7264-2882-E288-3994-4263BCF16C26}"/>
              </a:ext>
            </a:extLst>
          </p:cNvPr>
          <p:cNvSpPr txBox="1">
            <a:spLocks/>
          </p:cNvSpPr>
          <p:nvPr/>
        </p:nvSpPr>
        <p:spPr>
          <a:xfrm>
            <a:off x="6791652" y="921285"/>
            <a:ext cx="5246135" cy="294270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8" name="Espace réservé pour une image  2">
            <a:extLst>
              <a:ext uri="{FF2B5EF4-FFF2-40B4-BE49-F238E27FC236}">
                <a16:creationId xmlns:a16="http://schemas.microsoft.com/office/drawing/2014/main" id="{6F9D9D1E-07B1-6B9D-8F24-68BC8A5AB0D2}"/>
              </a:ext>
            </a:extLst>
          </p:cNvPr>
          <p:cNvSpPr txBox="1">
            <a:spLocks/>
          </p:cNvSpPr>
          <p:nvPr/>
        </p:nvSpPr>
        <p:spPr>
          <a:xfrm>
            <a:off x="6791653" y="3909157"/>
            <a:ext cx="5246135" cy="2552083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F426F39E-CD96-80D4-B529-FD09AB2E689D}"/>
              </a:ext>
            </a:extLst>
          </p:cNvPr>
          <p:cNvSpPr txBox="1"/>
          <p:nvPr/>
        </p:nvSpPr>
        <p:spPr>
          <a:xfrm>
            <a:off x="4346064" y="689620"/>
            <a:ext cx="52461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800" i="1" dirty="0">
                <a:latin typeface="Arial" panose="020B0604020202020204" pitchFamily="34" charset="0"/>
                <a:cs typeface="Arial" panose="020B0604020202020204" pitchFamily="34" charset="0"/>
              </a:rPr>
              <a:t>Présentation libre de la référence sous forme de photos, plans, dessins, résumés graphiques, textes…. 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903BC59D-5982-2EED-A642-3C21E07C28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8391" y="22109"/>
            <a:ext cx="1205902" cy="916949"/>
          </a:xfrm>
          <a:prstGeom prst="rect">
            <a:avLst/>
          </a:prstGeom>
        </p:spPr>
      </p:pic>
      <p:sp>
        <p:nvSpPr>
          <p:cNvPr id="21" name="Espace réservé du texte 14">
            <a:extLst>
              <a:ext uri="{FF2B5EF4-FFF2-40B4-BE49-F238E27FC236}">
                <a16:creationId xmlns:a16="http://schemas.microsoft.com/office/drawing/2014/main" id="{182CC3CD-6257-050F-B2E6-46DEBA2CDFA6}"/>
              </a:ext>
            </a:extLst>
          </p:cNvPr>
          <p:cNvSpPr txBox="1">
            <a:spLocks/>
          </p:cNvSpPr>
          <p:nvPr/>
        </p:nvSpPr>
        <p:spPr>
          <a:xfrm>
            <a:off x="0" y="6597445"/>
            <a:ext cx="10218738" cy="18097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CANDIDATURE POUR LE MARCHÉ DE CONCEPTION RÉALISATION POUR LA RÉNOVATION ÉNERGÉTIQUE ET DENSIFICATION DE LA DDTM DE CARCASSONNE (</a:t>
            </a:r>
            <a:r>
              <a:rPr lang="fr-FR" sz="900" b="1" dirty="0"/>
              <a:t>11</a:t>
            </a:r>
            <a:r>
              <a:rPr 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– ANNEXE 3 CADRE DES RÉFÉRENCES</a:t>
            </a:r>
          </a:p>
        </p:txBody>
      </p:sp>
      <p:sp>
        <p:nvSpPr>
          <p:cNvPr id="8" name="Espace réservé pour une image  2">
            <a:extLst>
              <a:ext uri="{FF2B5EF4-FFF2-40B4-BE49-F238E27FC236}">
                <a16:creationId xmlns:a16="http://schemas.microsoft.com/office/drawing/2014/main" id="{F13E8F6C-6473-E727-189F-0850645513B0}"/>
              </a:ext>
            </a:extLst>
          </p:cNvPr>
          <p:cNvSpPr txBox="1">
            <a:spLocks/>
          </p:cNvSpPr>
          <p:nvPr/>
        </p:nvSpPr>
        <p:spPr>
          <a:xfrm>
            <a:off x="87747" y="911857"/>
            <a:ext cx="6614712" cy="5549390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07943">
              <a:lnSpc>
                <a:spcPct val="100000"/>
              </a:lnSpc>
              <a:spcBef>
                <a:spcPts val="1102"/>
              </a:spcBef>
              <a:buFontTx/>
              <a:buNone/>
              <a:defRPr/>
            </a:pPr>
            <a:r>
              <a:rPr lang="fr-FR" sz="1100" i="1" dirty="0"/>
              <a:t>Visuel de l’opération / informations complémentaires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42020CC6-9311-571C-AED3-4EFEF9AEA797}"/>
              </a:ext>
            </a:extLst>
          </p:cNvPr>
          <p:cNvCxnSpPr>
            <a:cxnSpLocks/>
          </p:cNvCxnSpPr>
          <p:nvPr/>
        </p:nvCxnSpPr>
        <p:spPr>
          <a:xfrm>
            <a:off x="183471" y="380276"/>
            <a:ext cx="10705053" cy="38894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>
            <a:extLst>
              <a:ext uri="{FF2B5EF4-FFF2-40B4-BE49-F238E27FC236}">
                <a16:creationId xmlns:a16="http://schemas.microsoft.com/office/drawing/2014/main" id="{8B0B06EC-4C3F-D88B-5F8C-E29E5B13EB0C}"/>
              </a:ext>
            </a:extLst>
          </p:cNvPr>
          <p:cNvSpPr txBox="1">
            <a:spLocks/>
          </p:cNvSpPr>
          <p:nvPr/>
        </p:nvSpPr>
        <p:spPr>
          <a:xfrm>
            <a:off x="87747" y="38343"/>
            <a:ext cx="7561503" cy="36933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2400" dirty="0"/>
              <a:t>CANDIDAT N°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C8122E2-0522-BD4C-9132-64004F18B7EF}"/>
              </a:ext>
            </a:extLst>
          </p:cNvPr>
          <p:cNvSpPr txBox="1">
            <a:spLocks/>
          </p:cNvSpPr>
          <p:nvPr/>
        </p:nvSpPr>
        <p:spPr>
          <a:xfrm>
            <a:off x="87747" y="444252"/>
            <a:ext cx="3874901" cy="3758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rgbClr val="3B439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algn="l"/>
            <a:r>
              <a:rPr lang="fr-FR" sz="1800" b="0" dirty="0"/>
              <a:t>RÉFÉRENCE 3 DE RÉALISATION</a:t>
            </a:r>
          </a:p>
        </p:txBody>
      </p:sp>
    </p:spTree>
    <p:extLst>
      <p:ext uri="{BB962C8B-B14F-4D97-AF65-F5344CB8AC3E}">
        <p14:creationId xmlns:p14="http://schemas.microsoft.com/office/powerpoint/2010/main" val="45965985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3008</Words>
  <Application>Microsoft Office PowerPoint</Application>
  <PresentationFormat>Grand écran</PresentationFormat>
  <Paragraphs>301</Paragraphs>
  <Slides>22</Slides>
  <Notes>22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30" baseType="lpstr">
      <vt:lpstr>Aptos</vt:lpstr>
      <vt:lpstr>Aptos Display</vt:lpstr>
      <vt:lpstr>Arial</vt:lpstr>
      <vt:lpstr>Calibri</vt:lpstr>
      <vt:lpstr>Marianne</vt:lpstr>
      <vt:lpstr>Montserrat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Vincent MOY</dc:creator>
  <cp:lastModifiedBy>Vincent MOY</cp:lastModifiedBy>
  <cp:revision>19</cp:revision>
  <dcterms:created xsi:type="dcterms:W3CDTF">2025-10-23T16:36:36Z</dcterms:created>
  <dcterms:modified xsi:type="dcterms:W3CDTF">2026-01-13T15:03:46Z</dcterms:modified>
</cp:coreProperties>
</file>