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4"/>
  </p:sldMasterIdLst>
  <p:notesMasterIdLst>
    <p:notesMasterId r:id="rId79"/>
  </p:notesMasterIdLst>
  <p:handoutMasterIdLst>
    <p:handoutMasterId r:id="rId80"/>
  </p:handoutMasterIdLst>
  <p:sldIdLst>
    <p:sldId id="265" r:id="rId5"/>
    <p:sldId id="285" r:id="rId6"/>
    <p:sldId id="287" r:id="rId7"/>
    <p:sldId id="288" r:id="rId8"/>
    <p:sldId id="290" r:id="rId9"/>
    <p:sldId id="291" r:id="rId10"/>
    <p:sldId id="292" r:id="rId11"/>
    <p:sldId id="293" r:id="rId12"/>
    <p:sldId id="294" r:id="rId13"/>
    <p:sldId id="298" r:id="rId14"/>
    <p:sldId id="299" r:id="rId15"/>
    <p:sldId id="300" r:id="rId16"/>
    <p:sldId id="301" r:id="rId17"/>
    <p:sldId id="302" r:id="rId18"/>
    <p:sldId id="303" r:id="rId19"/>
    <p:sldId id="304" r:id="rId20"/>
    <p:sldId id="305" r:id="rId21"/>
    <p:sldId id="306" r:id="rId22"/>
    <p:sldId id="307" r:id="rId23"/>
    <p:sldId id="308" r:id="rId24"/>
    <p:sldId id="309" r:id="rId25"/>
    <p:sldId id="310" r:id="rId26"/>
    <p:sldId id="311" r:id="rId27"/>
    <p:sldId id="312" r:id="rId28"/>
    <p:sldId id="313" r:id="rId29"/>
    <p:sldId id="314" r:id="rId30"/>
    <p:sldId id="315" r:id="rId31"/>
    <p:sldId id="316" r:id="rId32"/>
    <p:sldId id="317" r:id="rId33"/>
    <p:sldId id="318" r:id="rId34"/>
    <p:sldId id="319" r:id="rId35"/>
    <p:sldId id="320" r:id="rId36"/>
    <p:sldId id="321" r:id="rId37"/>
    <p:sldId id="322" r:id="rId38"/>
    <p:sldId id="323" r:id="rId39"/>
    <p:sldId id="324" r:id="rId40"/>
    <p:sldId id="325" r:id="rId41"/>
    <p:sldId id="326" r:id="rId42"/>
    <p:sldId id="327" r:id="rId43"/>
    <p:sldId id="328" r:id="rId44"/>
    <p:sldId id="329" r:id="rId45"/>
    <p:sldId id="330" r:id="rId46"/>
    <p:sldId id="331" r:id="rId47"/>
    <p:sldId id="332" r:id="rId48"/>
    <p:sldId id="333" r:id="rId49"/>
    <p:sldId id="334" r:id="rId50"/>
    <p:sldId id="335" r:id="rId51"/>
    <p:sldId id="336" r:id="rId52"/>
    <p:sldId id="337" r:id="rId53"/>
    <p:sldId id="338" r:id="rId54"/>
    <p:sldId id="339" r:id="rId55"/>
    <p:sldId id="340" r:id="rId56"/>
    <p:sldId id="341" r:id="rId57"/>
    <p:sldId id="342" r:id="rId58"/>
    <p:sldId id="343" r:id="rId59"/>
    <p:sldId id="344" r:id="rId60"/>
    <p:sldId id="345" r:id="rId61"/>
    <p:sldId id="346" r:id="rId62"/>
    <p:sldId id="347" r:id="rId63"/>
    <p:sldId id="348" r:id="rId64"/>
    <p:sldId id="349" r:id="rId65"/>
    <p:sldId id="350" r:id="rId66"/>
    <p:sldId id="351" r:id="rId67"/>
    <p:sldId id="352" r:id="rId68"/>
    <p:sldId id="353" r:id="rId69"/>
    <p:sldId id="354" r:id="rId70"/>
    <p:sldId id="355" r:id="rId71"/>
    <p:sldId id="356" r:id="rId72"/>
    <p:sldId id="357" r:id="rId73"/>
    <p:sldId id="358" r:id="rId74"/>
    <p:sldId id="359" r:id="rId75"/>
    <p:sldId id="360" r:id="rId76"/>
    <p:sldId id="361" r:id="rId77"/>
    <p:sldId id="362" r:id="rId78"/>
  </p:sldIdLst>
  <p:sldSz cx="12192000" cy="6858000"/>
  <p:notesSz cx="6797675" cy="987266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189"/>
    <a:srgbClr val="E2011C"/>
    <a:srgbClr val="58585A"/>
    <a:srgbClr val="D4310F"/>
    <a:srgbClr val="B634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44" autoAdjust="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738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4" d="100"/>
          <a:sy n="64" d="100"/>
        </p:scale>
        <p:origin x="3115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76" Type="http://schemas.openxmlformats.org/officeDocument/2006/relationships/slide" Target="slides/slide72.xml"/><Relationship Id="rId84" Type="http://schemas.openxmlformats.org/officeDocument/2006/relationships/tableStyles" Target="tableStyles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slide" Target="slides/slide70.xml"/><Relationship Id="rId79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82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fr-FR"/>
              <a:t>Power point provisoire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FA754C-D29F-409C-8E12-26F5DAA737FE}" type="datetimeFigureOut">
              <a:rPr lang="fr-FR" smtClean="0"/>
              <a:t>13/01/2026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43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75BB6F-0217-4EE7-B79D-E88BBC9564A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695636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Power point provisoire</a:t>
            </a: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D039E458-9AEA-409F-8B3E-60D3B8E19A4E}" type="datetimeFigureOut">
              <a:rPr lang="fr-FR" smtClean="0"/>
              <a:pPr/>
              <a:t>13/01/2026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754063"/>
            <a:ext cx="5921375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512808" y="4343522"/>
            <a:ext cx="5760135" cy="478869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4A5E3F7-1A1E-4F92-9DDA-3A3CF9C2CBF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591549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1"/>
          <p:cNvSpPr>
            <a:spLocks noGrp="1"/>
          </p:cNvSpPr>
          <p:nvPr>
            <p:ph type="title" hasCustomPrompt="1"/>
          </p:nvPr>
        </p:nvSpPr>
        <p:spPr>
          <a:xfrm>
            <a:off x="353961" y="2265680"/>
            <a:ext cx="11474245" cy="2296795"/>
          </a:xfrm>
        </p:spPr>
        <p:txBody>
          <a:bodyPr anchor="b">
            <a:normAutofit/>
          </a:bodyPr>
          <a:lstStyle>
            <a:lvl1pPr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9" name="Espace réservé du texte 2"/>
          <p:cNvSpPr>
            <a:spLocks noGrp="1"/>
          </p:cNvSpPr>
          <p:nvPr>
            <p:ph type="body" idx="1"/>
          </p:nvPr>
        </p:nvSpPr>
        <p:spPr>
          <a:xfrm>
            <a:off x="353961" y="4589463"/>
            <a:ext cx="1147424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8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0216851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B2A024DD-8228-4D86-917D-4C9C6839C345}" type="datetime1">
              <a:rPr lang="fr-FR" smtClean="0"/>
              <a:t>13/01/2026</a:t>
            </a:fld>
            <a:endParaRPr lang="fr-FR" dirty="0"/>
          </a:p>
        </p:txBody>
      </p:sp>
      <p:sp>
        <p:nvSpPr>
          <p:cNvPr id="19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6833151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20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362613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1" name="ZoneTexte 2"/>
          <p:cNvSpPr txBox="1">
            <a:spLocks noChangeArrowheads="1"/>
          </p:cNvSpPr>
          <p:nvPr userDrawn="1"/>
        </p:nvSpPr>
        <p:spPr bwMode="auto">
          <a:xfrm>
            <a:off x="2643124" y="6389053"/>
            <a:ext cx="3950208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 eaLnBrk="1" hangingPunct="1"/>
            <a:r>
              <a:rPr lang="fr-FR" altLang="fr-FR" b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fr-FR" altLang="fr-FR" sz="900" dirty="0"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r>
              <a:rPr lang="fr-FR" altLang="fr-FR" sz="9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altLang="fr-FR" sz="900" dirty="0">
                <a:latin typeface="Arial" panose="020B0604020202020204" pitchFamily="34" charset="0"/>
                <a:cs typeface="Arial" panose="020B0604020202020204" pitchFamily="34" charset="0"/>
              </a:rPr>
              <a:t>Direction des ressources humaines du ministère de la Défense</a:t>
            </a:r>
          </a:p>
          <a:p>
            <a:pPr algn="l" eaLnBrk="1" hangingPunct="1"/>
            <a:endParaRPr lang="fr-FR" altLang="fr-FR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42AFDC2-729B-5C42-8677-AD3B1A69F2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4380" cy="6858000"/>
          </a:xfrm>
          <a:prstGeom prst="rect">
            <a:avLst/>
          </a:prstGeom>
        </p:spPr>
      </p:pic>
      <p:sp>
        <p:nvSpPr>
          <p:cNvPr id="10" name="ZoneTexte 5">
            <a:extLst>
              <a:ext uri="{FF2B5EF4-FFF2-40B4-BE49-F238E27FC236}">
                <a16:creationId xmlns:a16="http://schemas.microsoft.com/office/drawing/2014/main" id="{3E1C5546-71F9-2548-B895-4137F1F66D4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7807" y="5822018"/>
            <a:ext cx="4829605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altLang="fr-FR" sz="1600" b="1" dirty="0">
                <a:latin typeface="Marianne" panose="02000000000000000000" pitchFamily="2" charset="0"/>
              </a:rPr>
              <a:t>Secrétariat général pour l’administration</a:t>
            </a:r>
            <a:endParaRPr lang="fr-FR" altLang="fr-FR" sz="1600" dirty="0">
              <a:latin typeface="Marianne" panose="02000000000000000000" pitchFamily="2" charset="0"/>
            </a:endParaRPr>
          </a:p>
          <a:p>
            <a:r>
              <a:rPr lang="fr-FR" altLang="fr-FR" sz="1600" dirty="0">
                <a:latin typeface="Marianne Light" panose="02000000000000000000" pitchFamily="2" charset="0"/>
              </a:rPr>
              <a:t>Service d’infrastructure de la Défense</a:t>
            </a:r>
          </a:p>
          <a:p>
            <a:endParaRPr lang="fr-FR" altLang="fr-FR" dirty="0"/>
          </a:p>
        </p:txBody>
      </p:sp>
    </p:spTree>
    <p:extLst>
      <p:ext uri="{BB962C8B-B14F-4D97-AF65-F5344CB8AC3E}">
        <p14:creationId xmlns:p14="http://schemas.microsoft.com/office/powerpoint/2010/main" val="30138807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3290" y="904568"/>
            <a:ext cx="4296697" cy="973394"/>
          </a:xfrm>
        </p:spPr>
        <p:txBody>
          <a:bodyPr anchor="t" anchorCtr="0"/>
          <a:lstStyle>
            <a:lvl1pPr>
              <a:defRPr sz="3200" b="1"/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04569"/>
            <a:ext cx="6635186" cy="5288886"/>
          </a:xfrm>
        </p:spPr>
        <p:txBody>
          <a:bodyPr>
            <a:normAutofit/>
          </a:bodyPr>
          <a:lstStyle>
            <a:lvl1pPr marL="361950" indent="-361950">
              <a:defRPr sz="2000"/>
            </a:lvl1pPr>
            <a:lvl2pPr marL="447675" indent="-173038">
              <a:buClr>
                <a:schemeClr val="tx1"/>
              </a:buClr>
              <a:defRPr sz="1800"/>
            </a:lvl2pPr>
            <a:lvl3pPr>
              <a:buClr>
                <a:schemeClr val="tx1"/>
              </a:buClr>
              <a:defRPr sz="1600"/>
            </a:lvl3pPr>
            <a:lvl4pPr>
              <a:buClr>
                <a:schemeClr val="tx1"/>
              </a:buClr>
              <a:defRPr sz="1400"/>
            </a:lvl4pPr>
            <a:lvl5pPr>
              <a:buClr>
                <a:schemeClr val="tx1"/>
              </a:buCl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93290" y="1877962"/>
            <a:ext cx="4296697" cy="4315493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8" name="Espace réservé de la date 3">
            <a:extLst>
              <a:ext uri="{FF2B5EF4-FFF2-40B4-BE49-F238E27FC236}">
                <a16:creationId xmlns:a16="http://schemas.microsoft.com/office/drawing/2014/main" id="{F52EC3F3-1ACD-AB4B-A46D-975CA5E248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028593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2514487E-BCC7-47CC-94BE-9D80EAF0CCF0}" type="datetime1">
              <a:rPr lang="fr-FR" smtClean="0"/>
              <a:t>13/01/2026</a:t>
            </a:fld>
            <a:endParaRPr lang="fr-FR" dirty="0"/>
          </a:p>
        </p:txBody>
      </p:sp>
      <p:sp>
        <p:nvSpPr>
          <p:cNvPr id="9" name="Espace réservé du pied de page 4">
            <a:extLst>
              <a:ext uri="{FF2B5EF4-FFF2-40B4-BE49-F238E27FC236}">
                <a16:creationId xmlns:a16="http://schemas.microsoft.com/office/drawing/2014/main" id="{893C086D-5DEF-5444-B44B-F2E1BC9A4F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EE693B3C-43B4-0B4D-AB6F-D7F5F6876F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48572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1601" y="904569"/>
            <a:ext cx="6645736" cy="528888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fr-FR" dirty="0"/>
          </a:p>
        </p:txBody>
      </p:sp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393290" y="904568"/>
            <a:ext cx="4296697" cy="973394"/>
          </a:xfrm>
        </p:spPr>
        <p:txBody>
          <a:bodyPr anchor="t" anchorCtr="0"/>
          <a:lstStyle>
            <a:lvl1pPr>
              <a:defRPr sz="3200" b="1"/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9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93290" y="1877962"/>
            <a:ext cx="4296697" cy="4315493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0" name="Espace réservé de la date 3">
            <a:extLst>
              <a:ext uri="{FF2B5EF4-FFF2-40B4-BE49-F238E27FC236}">
                <a16:creationId xmlns:a16="http://schemas.microsoft.com/office/drawing/2014/main" id="{170899B0-ADAB-7E4C-8E56-31A37BE80EE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028593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228C095F-C9B8-43D6-8184-3F2652ECB597}" type="datetime1">
              <a:rPr lang="fr-FR" smtClean="0"/>
              <a:t>13/01/2026</a:t>
            </a:fld>
            <a:endParaRPr lang="fr-FR" dirty="0"/>
          </a:p>
        </p:txBody>
      </p: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67E13229-2A7C-5D44-BEEB-4C9150EE56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CD6396CC-EA50-9740-A7F1-B317029EB8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977284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0524" y="793524"/>
            <a:ext cx="11399141" cy="71164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90525" y="1536787"/>
            <a:ext cx="11399140" cy="4640175"/>
          </a:xfrm>
        </p:spPr>
        <p:txBody>
          <a:bodyPr vert="eaVert"/>
          <a:lstStyle>
            <a:lvl2pPr>
              <a:buClr>
                <a:schemeClr val="tx1"/>
              </a:buClr>
              <a:defRPr/>
            </a:lvl2pPr>
            <a:lvl3pPr>
              <a:buClr>
                <a:schemeClr val="tx1"/>
              </a:buClr>
              <a:defRPr/>
            </a:lvl3pPr>
            <a:lvl4pPr>
              <a:buClr>
                <a:schemeClr val="tx1"/>
              </a:buClr>
              <a:defRPr/>
            </a:lvl4pPr>
            <a:lvl5pPr>
              <a:buClr>
                <a:schemeClr val="tx1"/>
              </a:buClr>
              <a:defRPr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41B8FE16-7E50-B346-A6E0-09B51D7C71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028593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576AF113-3E0E-477A-A0CC-80E526B0BED3}" type="datetime1">
              <a:rPr lang="fr-FR" smtClean="0"/>
              <a:t>13/01/2026</a:t>
            </a:fld>
            <a:endParaRPr lang="fr-FR" dirty="0"/>
          </a:p>
        </p:txBody>
      </p:sp>
      <p:sp>
        <p:nvSpPr>
          <p:cNvPr id="8" name="Espace réservé du pied de page 4">
            <a:extLst>
              <a:ext uri="{FF2B5EF4-FFF2-40B4-BE49-F238E27FC236}">
                <a16:creationId xmlns:a16="http://schemas.microsoft.com/office/drawing/2014/main" id="{7DF98E14-94BE-1E42-B28A-4C59A1723D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9" name="Espace réservé du numéro de diapositive 5">
            <a:extLst>
              <a:ext uri="{FF2B5EF4-FFF2-40B4-BE49-F238E27FC236}">
                <a16:creationId xmlns:a16="http://schemas.microsoft.com/office/drawing/2014/main" id="{2B1C89CF-CF64-9446-B9F4-9D54C5D4D9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680185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899" y="844951"/>
            <a:ext cx="3104427" cy="5332012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844951"/>
            <a:ext cx="7734300" cy="5332011"/>
          </a:xfrm>
        </p:spPr>
        <p:txBody>
          <a:bodyPr vert="eaVert"/>
          <a:lstStyle>
            <a:lvl2pPr>
              <a:buClr>
                <a:schemeClr val="tx1"/>
              </a:buClr>
              <a:defRPr/>
            </a:lvl2pPr>
            <a:lvl3pPr>
              <a:buClr>
                <a:schemeClr val="tx1"/>
              </a:buClr>
              <a:defRPr/>
            </a:lvl3pPr>
            <a:lvl4pPr>
              <a:buClr>
                <a:schemeClr val="tx1"/>
              </a:buClr>
              <a:defRPr/>
            </a:lvl4pPr>
            <a:lvl5pPr>
              <a:buClr>
                <a:schemeClr val="tx1"/>
              </a:buClr>
              <a:defRPr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B37E41D8-F2AE-8541-B92A-AE05B3D24D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028593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CADBC361-897B-4922-A9BA-A0A00C80113F}" type="datetime1">
              <a:rPr lang="fr-FR" smtClean="0"/>
              <a:t>13/01/2026</a:t>
            </a:fld>
            <a:endParaRPr lang="fr-FR" dirty="0"/>
          </a:p>
        </p:txBody>
      </p:sp>
      <p:sp>
        <p:nvSpPr>
          <p:cNvPr id="8" name="Espace réservé du pied de page 4">
            <a:extLst>
              <a:ext uri="{FF2B5EF4-FFF2-40B4-BE49-F238E27FC236}">
                <a16:creationId xmlns:a16="http://schemas.microsoft.com/office/drawing/2014/main" id="{A4E61DE4-12BE-0046-B9A6-11250B94E5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9" name="Espace réservé du numéro de diapositive 5">
            <a:extLst>
              <a:ext uri="{FF2B5EF4-FFF2-40B4-BE49-F238E27FC236}">
                <a16:creationId xmlns:a16="http://schemas.microsoft.com/office/drawing/2014/main" id="{726EDF18-1F3A-5C45-AA73-0A67149EF6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33325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1"/>
          <p:cNvSpPr>
            <a:spLocks noGrp="1"/>
          </p:cNvSpPr>
          <p:nvPr>
            <p:ph type="title" hasCustomPrompt="1"/>
          </p:nvPr>
        </p:nvSpPr>
        <p:spPr>
          <a:xfrm>
            <a:off x="353961" y="2265680"/>
            <a:ext cx="11474245" cy="2296795"/>
          </a:xfrm>
        </p:spPr>
        <p:txBody>
          <a:bodyPr anchor="b">
            <a:normAutofit/>
          </a:bodyPr>
          <a:lstStyle>
            <a:lvl1pPr>
              <a:defRPr sz="3600" b="1" i="0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9" name="Espace réservé du texte 2"/>
          <p:cNvSpPr>
            <a:spLocks noGrp="1"/>
          </p:cNvSpPr>
          <p:nvPr>
            <p:ph type="body" idx="1"/>
          </p:nvPr>
        </p:nvSpPr>
        <p:spPr>
          <a:xfrm>
            <a:off x="353961" y="4589463"/>
            <a:ext cx="11474245" cy="1500187"/>
          </a:xfrm>
        </p:spPr>
        <p:txBody>
          <a:bodyPr>
            <a:normAutofit/>
          </a:bodyPr>
          <a:lstStyle>
            <a:lvl1pPr marL="0" indent="0">
              <a:buNone/>
              <a:defRPr sz="2800" b="0" i="0">
                <a:solidFill>
                  <a:schemeClr val="tx1"/>
                </a:solidFill>
                <a:latin typeface="Marianne" panose="02000000000000000000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8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0028593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1D904B0A-EAEE-45F2-A3C8-FFCC77CCE193}" type="datetime1">
              <a:rPr lang="fr-FR" smtClean="0"/>
              <a:t>13/01/2026</a:t>
            </a:fld>
            <a:endParaRPr lang="fr-FR" dirty="0"/>
          </a:p>
        </p:txBody>
      </p:sp>
      <p:sp>
        <p:nvSpPr>
          <p:cNvPr id="19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20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B18FDD09-A185-8840-B7A3-F5865CE6F3DE}"/>
              </a:ext>
            </a:extLst>
          </p:cNvPr>
          <p:cNvSpPr txBox="1"/>
          <p:nvPr userDrawn="1"/>
        </p:nvSpPr>
        <p:spPr>
          <a:xfrm>
            <a:off x="7593712" y="777234"/>
            <a:ext cx="4212076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000" b="1" dirty="0">
                <a:latin typeface="Marianne" panose="02000000000000000000" pitchFamily="2" charset="0"/>
              </a:rPr>
              <a:t>Secrétariat général</a:t>
            </a:r>
          </a:p>
          <a:p>
            <a:pPr algn="r">
              <a:spcAft>
                <a:spcPts val="600"/>
              </a:spcAft>
            </a:pPr>
            <a:r>
              <a:rPr lang="fr-FR" sz="2000" b="1" dirty="0">
                <a:latin typeface="Marianne" panose="02000000000000000000" pitchFamily="2" charset="0"/>
              </a:rPr>
              <a:t>pour l’administration</a:t>
            </a:r>
            <a:endParaRPr lang="fr-FR" sz="2000" dirty="0">
              <a:latin typeface="Marianne" panose="02000000000000000000" pitchFamily="2" charset="0"/>
            </a:endParaRPr>
          </a:p>
          <a:p>
            <a:pPr algn="r">
              <a:lnSpc>
                <a:spcPct val="100000"/>
              </a:lnSpc>
            </a:pPr>
            <a:r>
              <a:rPr lang="fr-FR" sz="2000" b="0" i="0" dirty="0">
                <a:latin typeface="Marianne Light" panose="02000000000000000000" pitchFamily="2" charset="0"/>
              </a:rPr>
              <a:t>Service d’infrastructure</a:t>
            </a:r>
            <a:br>
              <a:rPr lang="fr-FR" sz="2000" b="0" i="0" dirty="0">
                <a:latin typeface="Marianne Light" panose="02000000000000000000" pitchFamily="2" charset="0"/>
              </a:rPr>
            </a:br>
            <a:r>
              <a:rPr lang="fr-FR" sz="2000" b="0" i="0" dirty="0">
                <a:latin typeface="Marianne Light" panose="02000000000000000000" pitchFamily="2" charset="0"/>
              </a:rPr>
              <a:t>de la Défense</a:t>
            </a:r>
          </a:p>
        </p:txBody>
      </p: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3961" y="241314"/>
            <a:ext cx="1989189" cy="1758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242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9A913067-3538-554C-8FEA-FDA38657A66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" y="0"/>
            <a:ext cx="12184380" cy="6858000"/>
          </a:xfrm>
          <a:prstGeom prst="rect">
            <a:avLst/>
          </a:prstGeom>
        </p:spPr>
      </p:pic>
      <p:sp>
        <p:nvSpPr>
          <p:cNvPr id="18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0028593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87270665-D5E9-4FDB-A6B0-AFA829B52807}" type="datetime1">
              <a:rPr lang="fr-FR" smtClean="0"/>
              <a:t>13/01/2026</a:t>
            </a:fld>
            <a:endParaRPr lang="fr-FR" dirty="0"/>
          </a:p>
        </p:txBody>
      </p:sp>
      <p:sp>
        <p:nvSpPr>
          <p:cNvPr id="19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20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9248065-2D5B-0849-BE75-3B91972D312F}"/>
              </a:ext>
            </a:extLst>
          </p:cNvPr>
          <p:cNvSpPr/>
          <p:nvPr userDrawn="1"/>
        </p:nvSpPr>
        <p:spPr>
          <a:xfrm>
            <a:off x="520860" y="2707786"/>
            <a:ext cx="11823539" cy="361199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52A14207-0A0C-0F44-AB34-63EADE88A165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520861" y="2707785"/>
            <a:ext cx="11671140" cy="3611992"/>
          </a:xfrm>
        </p:spPr>
        <p:txBody>
          <a:bodyPr>
            <a:normAutofit/>
          </a:bodyPr>
          <a:lstStyle>
            <a:lvl1pPr marL="271463" indent="-271463">
              <a:defRPr sz="1500"/>
            </a:lvl1pPr>
            <a:lvl2pPr marL="607219" indent="-264319"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8" name="Titre 1"/>
          <p:cNvSpPr>
            <a:spLocks noGrp="1"/>
          </p:cNvSpPr>
          <p:nvPr>
            <p:ph type="title" hasCustomPrompt="1"/>
          </p:nvPr>
        </p:nvSpPr>
        <p:spPr>
          <a:xfrm>
            <a:off x="696865" y="2265680"/>
            <a:ext cx="11474245" cy="2296795"/>
          </a:xfrm>
        </p:spPr>
        <p:txBody>
          <a:bodyPr anchor="b">
            <a:normAutofit/>
          </a:bodyPr>
          <a:lstStyle>
            <a:lvl1pPr>
              <a:defRPr sz="3600" b="1" i="0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9" name="Espace réservé du texte 2"/>
          <p:cNvSpPr>
            <a:spLocks noGrp="1"/>
          </p:cNvSpPr>
          <p:nvPr>
            <p:ph type="body" idx="1"/>
          </p:nvPr>
        </p:nvSpPr>
        <p:spPr>
          <a:xfrm>
            <a:off x="696865" y="4589463"/>
            <a:ext cx="11474245" cy="1500187"/>
          </a:xfrm>
        </p:spPr>
        <p:txBody>
          <a:bodyPr>
            <a:normAutofit/>
          </a:bodyPr>
          <a:lstStyle>
            <a:lvl1pPr marL="0" indent="0">
              <a:buNone/>
              <a:defRPr sz="2800" b="0" i="0">
                <a:solidFill>
                  <a:schemeClr val="tx1"/>
                </a:solidFill>
                <a:latin typeface="Marianne" panose="02000000000000000000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B18FDD09-A185-8840-B7A3-F5865CE6F3DE}"/>
              </a:ext>
            </a:extLst>
          </p:cNvPr>
          <p:cNvSpPr txBox="1"/>
          <p:nvPr userDrawn="1"/>
        </p:nvSpPr>
        <p:spPr>
          <a:xfrm>
            <a:off x="7593712" y="777234"/>
            <a:ext cx="4212076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000" b="1" dirty="0">
                <a:latin typeface="Marianne" panose="02000000000000000000" pitchFamily="2" charset="0"/>
              </a:rPr>
              <a:t>Secrétariat général</a:t>
            </a:r>
          </a:p>
          <a:p>
            <a:pPr algn="r">
              <a:spcAft>
                <a:spcPts val="600"/>
              </a:spcAft>
            </a:pPr>
            <a:r>
              <a:rPr lang="fr-FR" sz="2000" b="1" dirty="0">
                <a:latin typeface="Marianne" panose="02000000000000000000" pitchFamily="2" charset="0"/>
              </a:rPr>
              <a:t>pour l’administration</a:t>
            </a:r>
            <a:endParaRPr lang="fr-FR" sz="2000" dirty="0">
              <a:latin typeface="Marianne" panose="02000000000000000000" pitchFamily="2" charset="0"/>
            </a:endParaRPr>
          </a:p>
          <a:p>
            <a:pPr algn="r">
              <a:lnSpc>
                <a:spcPct val="100000"/>
              </a:lnSpc>
            </a:pPr>
            <a:r>
              <a:rPr lang="fr-FR" sz="2000" b="0" i="0" dirty="0">
                <a:latin typeface="Marianne Light" panose="02000000000000000000" pitchFamily="2" charset="0"/>
              </a:rPr>
              <a:t>Service d’infrastructure</a:t>
            </a:r>
            <a:br>
              <a:rPr lang="fr-FR" sz="2000" b="0" i="0" dirty="0">
                <a:latin typeface="Marianne Light" panose="02000000000000000000" pitchFamily="2" charset="0"/>
              </a:rPr>
            </a:br>
            <a:r>
              <a:rPr lang="fr-FR" sz="2000" b="0" i="0" dirty="0">
                <a:latin typeface="Marianne Light" panose="02000000000000000000" pitchFamily="2" charset="0"/>
              </a:rPr>
              <a:t>de la Défense</a:t>
            </a:r>
          </a:p>
        </p:txBody>
      </p:sp>
    </p:spTree>
    <p:extLst>
      <p:ext uri="{BB962C8B-B14F-4D97-AF65-F5344CB8AC3E}">
        <p14:creationId xmlns:p14="http://schemas.microsoft.com/office/powerpoint/2010/main" val="4134850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buClr>
                <a:schemeClr val="tx1"/>
              </a:buClr>
              <a:defRPr/>
            </a:lvl2pPr>
            <a:lvl3pPr>
              <a:buClr>
                <a:schemeClr val="tx1"/>
              </a:buClr>
              <a:defRPr/>
            </a:lvl3pPr>
            <a:lvl4pPr>
              <a:buClr>
                <a:schemeClr val="tx1"/>
              </a:buClr>
              <a:defRPr/>
            </a:lvl4pPr>
            <a:lvl5pPr>
              <a:buClr>
                <a:schemeClr val="tx1"/>
              </a:buClr>
              <a:defRPr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B70F69CC-29A4-8442-80AB-B5C6193DFE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028593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67025D3D-DE53-46F3-A929-45A6790FE9A2}" type="datetime1">
              <a:rPr lang="fr-FR" smtClean="0"/>
              <a:t>13/01/2026</a:t>
            </a:fld>
            <a:endParaRPr lang="fr-FR" dirty="0"/>
          </a:p>
        </p:txBody>
      </p:sp>
      <p:sp>
        <p:nvSpPr>
          <p:cNvPr id="8" name="Espace réservé du pied de page 4">
            <a:extLst>
              <a:ext uri="{FF2B5EF4-FFF2-40B4-BE49-F238E27FC236}">
                <a16:creationId xmlns:a16="http://schemas.microsoft.com/office/drawing/2014/main" id="{0FC55C6B-C44A-5246-A18F-1896B573DB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9" name="Espace réservé du numéro de diapositive 5">
            <a:extLst>
              <a:ext uri="{FF2B5EF4-FFF2-40B4-BE49-F238E27FC236}">
                <a16:creationId xmlns:a16="http://schemas.microsoft.com/office/drawing/2014/main" id="{488B7086-8A39-8B47-A8F0-35BCC483BE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0524" y="27041"/>
            <a:ext cx="1105896" cy="977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906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34297" y="1533832"/>
            <a:ext cx="11493909" cy="3028644"/>
          </a:xfrm>
        </p:spPr>
        <p:txBody>
          <a:bodyPr anchor="b">
            <a:normAutofit/>
          </a:bodyPr>
          <a:lstStyle>
            <a:lvl1pPr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34297" y="4542503"/>
            <a:ext cx="11493909" cy="1547147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A3CF7E79-7EDA-6D49-A7E2-E3046507B5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028593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A85AF3EF-78DB-4E83-8C34-780C504BDE61}" type="datetime1">
              <a:rPr lang="fr-FR" smtClean="0"/>
              <a:t>13/01/2026</a:t>
            </a:fld>
            <a:endParaRPr lang="fr-FR" dirty="0"/>
          </a:p>
        </p:txBody>
      </p:sp>
      <p:sp>
        <p:nvSpPr>
          <p:cNvPr id="8" name="Espace réservé du pied de page 4">
            <a:extLst>
              <a:ext uri="{FF2B5EF4-FFF2-40B4-BE49-F238E27FC236}">
                <a16:creationId xmlns:a16="http://schemas.microsoft.com/office/drawing/2014/main" id="{484E8D88-490D-9046-8829-F019A92928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9" name="Espace réservé du numéro de diapositive 5">
            <a:extLst>
              <a:ext uri="{FF2B5EF4-FFF2-40B4-BE49-F238E27FC236}">
                <a16:creationId xmlns:a16="http://schemas.microsoft.com/office/drawing/2014/main" id="{63E40C65-8C8B-9C44-9399-B4499E598C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09186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0524" y="941441"/>
            <a:ext cx="11445875" cy="71164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93293" y="1797652"/>
            <a:ext cx="5518355" cy="4641533"/>
          </a:xfrm>
        </p:spPr>
        <p:txBody>
          <a:bodyPr/>
          <a:lstStyle>
            <a:lvl2pPr>
              <a:buClr>
                <a:schemeClr val="tx1"/>
              </a:buClr>
              <a:defRPr/>
            </a:lvl2pPr>
            <a:lvl3pPr>
              <a:buClr>
                <a:schemeClr val="tx1"/>
              </a:buClr>
              <a:defRPr/>
            </a:lvl3pPr>
            <a:lvl4pPr>
              <a:buClr>
                <a:schemeClr val="tx1"/>
              </a:buClr>
              <a:defRPr/>
            </a:lvl4pPr>
            <a:lvl5pPr>
              <a:buClr>
                <a:schemeClr val="tx1"/>
              </a:buClr>
              <a:defRPr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327057" y="1797652"/>
            <a:ext cx="5518355" cy="4641534"/>
          </a:xfrm>
        </p:spPr>
        <p:txBody>
          <a:bodyPr/>
          <a:lstStyle>
            <a:lvl2pPr>
              <a:buClr>
                <a:schemeClr val="tx1"/>
              </a:buClr>
              <a:defRPr/>
            </a:lvl2pPr>
            <a:lvl3pPr>
              <a:buClr>
                <a:schemeClr val="tx1"/>
              </a:buClr>
              <a:defRPr/>
            </a:lvl3pPr>
            <a:lvl4pPr>
              <a:buClr>
                <a:schemeClr val="tx1"/>
              </a:buClr>
              <a:defRPr/>
            </a:lvl4pPr>
            <a:lvl5pPr>
              <a:buClr>
                <a:schemeClr val="tx1"/>
              </a:buClr>
              <a:defRPr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8" name="Espace réservé de la date 3">
            <a:extLst>
              <a:ext uri="{FF2B5EF4-FFF2-40B4-BE49-F238E27FC236}">
                <a16:creationId xmlns:a16="http://schemas.microsoft.com/office/drawing/2014/main" id="{B8AB4AF4-71F1-944B-808A-A1BDAE5BDAC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028593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35778F9C-E0A6-4BA8-8D3C-2C2E703C72CE}" type="datetime1">
              <a:rPr lang="fr-FR" smtClean="0"/>
              <a:t>13/01/2026</a:t>
            </a:fld>
            <a:endParaRPr lang="fr-FR" dirty="0"/>
          </a:p>
        </p:txBody>
      </p:sp>
      <p:sp>
        <p:nvSpPr>
          <p:cNvPr id="9" name="Espace réservé du pied de page 4">
            <a:extLst>
              <a:ext uri="{FF2B5EF4-FFF2-40B4-BE49-F238E27FC236}">
                <a16:creationId xmlns:a16="http://schemas.microsoft.com/office/drawing/2014/main" id="{9C26BBB8-A720-374D-AA84-8F9F3AE515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2341293D-0E29-894A-8333-8A918FEC3D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606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97340" y="1518163"/>
            <a:ext cx="5507999" cy="796411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97339" y="2505075"/>
            <a:ext cx="5508000" cy="3684588"/>
          </a:xfrm>
        </p:spPr>
        <p:txBody>
          <a:bodyPr/>
          <a:lstStyle>
            <a:lvl2pPr>
              <a:buClr>
                <a:schemeClr val="tx1"/>
              </a:buClr>
              <a:defRPr/>
            </a:lvl2pPr>
            <a:lvl3pPr>
              <a:buClr>
                <a:schemeClr val="tx1"/>
              </a:buClr>
              <a:defRPr/>
            </a:lvl3pPr>
            <a:lvl4pPr>
              <a:buClr>
                <a:schemeClr val="tx1"/>
              </a:buClr>
              <a:defRPr/>
            </a:lvl4pPr>
            <a:lvl5pPr>
              <a:buClr>
                <a:schemeClr val="tx1"/>
              </a:buClr>
              <a:defRPr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329515" y="1518163"/>
            <a:ext cx="5517832" cy="7964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329512" y="2505075"/>
            <a:ext cx="5508000" cy="3684588"/>
          </a:xfrm>
        </p:spPr>
        <p:txBody>
          <a:bodyPr/>
          <a:lstStyle>
            <a:lvl2pPr>
              <a:buClr>
                <a:schemeClr val="tx1"/>
              </a:buClr>
              <a:defRPr/>
            </a:lvl2pPr>
            <a:lvl3pPr>
              <a:buClr>
                <a:schemeClr val="tx1"/>
              </a:buClr>
              <a:defRPr/>
            </a:lvl3pPr>
            <a:lvl4pPr>
              <a:buClr>
                <a:schemeClr val="tx1"/>
              </a:buClr>
              <a:defRPr/>
            </a:lvl4pPr>
            <a:lvl5pPr>
              <a:buClr>
                <a:schemeClr val="tx1"/>
              </a:buClr>
              <a:defRPr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BE2D66F0-6808-504F-821F-8483E01EED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524" y="941441"/>
            <a:ext cx="11445875" cy="71164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1" name="Espace réservé de la date 3">
            <a:extLst>
              <a:ext uri="{FF2B5EF4-FFF2-40B4-BE49-F238E27FC236}">
                <a16:creationId xmlns:a16="http://schemas.microsoft.com/office/drawing/2014/main" id="{FD1B3CDB-0DB6-1646-A8B5-117EABD398E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028593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0EF76D35-19B1-4EF0-BDCA-F45F0FC11D65}" type="datetime1">
              <a:rPr lang="fr-FR" smtClean="0"/>
              <a:t>13/01/2026</a:t>
            </a:fld>
            <a:endParaRPr lang="fr-FR" dirty="0"/>
          </a:p>
        </p:txBody>
      </p:sp>
      <p:sp>
        <p:nvSpPr>
          <p:cNvPr id="12" name="Espace réservé du pied de page 4">
            <a:extLst>
              <a:ext uri="{FF2B5EF4-FFF2-40B4-BE49-F238E27FC236}">
                <a16:creationId xmlns:a16="http://schemas.microsoft.com/office/drawing/2014/main" id="{3C6A7DF1-1414-A74C-8674-6B30D57DD5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13" name="Espace réservé du numéro de diapositive 5">
            <a:extLst>
              <a:ext uri="{FF2B5EF4-FFF2-40B4-BE49-F238E27FC236}">
                <a16:creationId xmlns:a16="http://schemas.microsoft.com/office/drawing/2014/main" id="{EAC90038-2AF3-0545-B037-4267D27073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812957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6" name="Espace réservé de la date 3">
            <a:extLst>
              <a:ext uri="{FF2B5EF4-FFF2-40B4-BE49-F238E27FC236}">
                <a16:creationId xmlns:a16="http://schemas.microsoft.com/office/drawing/2014/main" id="{CC268570-B8FE-E949-8A8F-72423855DE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028593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C3E40833-5AFD-43DF-8F32-5AFCEE35624B}" type="datetime1">
              <a:rPr lang="fr-FR" smtClean="0"/>
              <a:t>13/01/2026</a:t>
            </a:fld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09032183-F936-054D-A560-2B8DE43AF2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5EAC2AFD-26ED-7D4B-9529-EF9B309C7D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34152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e la date 3">
            <a:extLst>
              <a:ext uri="{FF2B5EF4-FFF2-40B4-BE49-F238E27FC236}">
                <a16:creationId xmlns:a16="http://schemas.microsoft.com/office/drawing/2014/main" id="{A11E42E1-1407-BC4B-9133-6797565D12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028593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435A4224-F750-4A33-80CF-A4EE5945CB43}" type="datetime1">
              <a:rPr lang="fr-FR" smtClean="0"/>
              <a:t>13/01/2026</a:t>
            </a:fld>
            <a:endParaRPr lang="fr-FR" dirty="0"/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DE877E33-C9EB-C14B-9191-9F214018A5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288C4948-EB9F-E347-A9E1-CA10642FE2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71128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1FB6B8F2-303F-364E-BA76-A4EC7AC28045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" y="0"/>
            <a:ext cx="12184380" cy="6858000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390524" y="941441"/>
            <a:ext cx="11445875" cy="7116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90524" y="1828800"/>
            <a:ext cx="11445875" cy="4348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0216851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73F48B2-B7F7-471C-BD7E-8D6DF88243CE}" type="datetime1">
              <a:rPr lang="fr-FR" smtClean="0"/>
              <a:t>13/01/2026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6833151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231876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ZoneTexte 2">
            <a:extLst>
              <a:ext uri="{FF2B5EF4-FFF2-40B4-BE49-F238E27FC236}">
                <a16:creationId xmlns:a16="http://schemas.microsoft.com/office/drawing/2014/main" id="{212BD870-A5CF-154B-8D92-C0ED56DBC67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03799" y="6453873"/>
            <a:ext cx="6291449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 eaLnBrk="1" hangingPunct="1"/>
            <a:r>
              <a:rPr lang="fr-FR" altLang="fr-FR" sz="1000" b="1" i="0" dirty="0">
                <a:latin typeface="Marianne" panose="02000000000000000000" pitchFamily="2" charset="0"/>
              </a:rPr>
              <a:t>Secrétariat général pour l’administration</a:t>
            </a:r>
            <a:r>
              <a:rPr lang="fr-FR" altLang="fr-FR" sz="1100" b="1" i="0" dirty="0">
                <a:latin typeface="Marianne" panose="02000000000000000000" pitchFamily="2" charset="0"/>
              </a:rPr>
              <a:t> </a:t>
            </a:r>
            <a:r>
              <a:rPr lang="fr-FR" altLang="fr-FR" sz="1000" dirty="0">
                <a:latin typeface="Marianne" panose="02000000000000000000" pitchFamily="2" charset="0"/>
              </a:rPr>
              <a:t>|</a:t>
            </a:r>
            <a:r>
              <a:rPr lang="fr-FR" altLang="fr-FR" sz="1000" b="1" i="0" dirty="0">
                <a:latin typeface="Marianne" panose="02000000000000000000" pitchFamily="2" charset="0"/>
              </a:rPr>
              <a:t> </a:t>
            </a:r>
            <a:r>
              <a:rPr lang="fr-FR" altLang="fr-FR" sz="1000" dirty="0">
                <a:latin typeface="Marianne" panose="02000000000000000000" pitchFamily="2" charset="0"/>
              </a:rPr>
              <a:t>Service d’infrastructure de la Défense</a:t>
            </a:r>
            <a:endParaRPr lang="fr-FR" altLang="fr-FR" sz="900" b="1" dirty="0">
              <a:latin typeface="Marianne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8401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Marianne" panose="02000000000000000000" pitchFamily="2" charset="0"/>
          <a:ea typeface="Verdana" panose="020B0604030504040204" pitchFamily="34" charset="0"/>
          <a:cs typeface="Arial" panose="020B0604020202020204" pitchFamily="34" charset="0"/>
        </a:defRPr>
      </a:lvl1pPr>
    </p:titleStyle>
    <p:bodyStyle>
      <a:lvl1pPr marL="179388" indent="-179388" algn="l" defTabSz="914400" rtl="0" eaLnBrk="1" latinLnBrk="0" hangingPunct="1">
        <a:lnSpc>
          <a:spcPct val="90000"/>
        </a:lnSpc>
        <a:spcBef>
          <a:spcPts val="1000"/>
        </a:spcBef>
        <a:buClrTx/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Marianne" panose="02000000000000000000" pitchFamily="2" charset="0"/>
          <a:ea typeface="Verdana" panose="020B0604030504040204" pitchFamily="34" charset="0"/>
          <a:cs typeface="Arial" panose="020B0604020202020204" pitchFamily="34" charset="0"/>
        </a:defRPr>
      </a:lvl1pPr>
      <a:lvl2pPr marL="447675" indent="-17145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Marianne" panose="02000000000000000000" pitchFamily="2" charset="0"/>
          <a:ea typeface="Verdana" panose="020B0604030504040204" pitchFamily="34" charset="0"/>
          <a:cs typeface="Arial" panose="020B0604020202020204" pitchFamily="34" charset="0"/>
        </a:defRPr>
      </a:lvl2pPr>
      <a:lvl3pPr marL="717550" indent="-157163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SzPct val="100000"/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Marianne" panose="02000000000000000000" pitchFamily="2" charset="0"/>
          <a:ea typeface="Verdana" panose="020B0604030504040204" pitchFamily="34" charset="0"/>
          <a:cs typeface="Arial" panose="020B0604020202020204" pitchFamily="34" charset="0"/>
        </a:defRPr>
      </a:lvl3pPr>
      <a:lvl4pPr marL="985838" indent="-130175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Marianne" panose="02000000000000000000" pitchFamily="2" charset="0"/>
          <a:ea typeface="Verdana" panose="020B0604030504040204" pitchFamily="34" charset="0"/>
          <a:cs typeface="Arial" panose="020B0604020202020204" pitchFamily="34" charset="0"/>
        </a:defRPr>
      </a:lvl4pPr>
      <a:lvl5pPr marL="1255713" indent="-147638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Marianne" panose="02000000000000000000" pitchFamily="2" charset="0"/>
          <a:ea typeface="Verdana" panose="020B0604030504040204" pitchFamily="34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323093" y="2701815"/>
            <a:ext cx="5633883" cy="904875"/>
          </a:xfrm>
        </p:spPr>
        <p:txBody>
          <a:bodyPr>
            <a:normAutofit fontScale="90000"/>
          </a:bodyPr>
          <a:lstStyle/>
          <a:p>
            <a:pPr algn="ctr"/>
            <a:r>
              <a:rPr lang="fr-FR" sz="2800" dirty="0" smtClean="0">
                <a:solidFill>
                  <a:schemeClr val="tx2"/>
                </a:solidFill>
              </a:rPr>
              <a:t>Candidature</a:t>
            </a:r>
            <a:br>
              <a:rPr lang="fr-FR" sz="2800" dirty="0" smtClean="0">
                <a:solidFill>
                  <a:schemeClr val="tx2"/>
                </a:solidFill>
              </a:rPr>
            </a:br>
            <a:r>
              <a:rPr lang="fr-FR" sz="2800" i="1" dirty="0" smtClean="0">
                <a:solidFill>
                  <a:schemeClr val="tx2"/>
                </a:solidFill>
              </a:rPr>
              <a:t>&lt;Nom </a:t>
            </a:r>
            <a:r>
              <a:rPr lang="fr-FR" sz="2800" i="1" smtClean="0">
                <a:solidFill>
                  <a:schemeClr val="tx2"/>
                </a:solidFill>
              </a:rPr>
              <a:t>du </a:t>
            </a:r>
            <a:r>
              <a:rPr lang="fr-FR" sz="2800" i="1" smtClean="0">
                <a:solidFill>
                  <a:schemeClr val="tx2"/>
                </a:solidFill>
              </a:rPr>
              <a:t>candidat/groupement</a:t>
            </a:r>
            <a:r>
              <a:rPr lang="fr-FR" sz="2800" i="1" dirty="0" smtClean="0">
                <a:solidFill>
                  <a:schemeClr val="tx2"/>
                </a:solidFill>
              </a:rPr>
              <a:t>&gt;</a:t>
            </a:r>
            <a:endParaRPr lang="fr-FR" sz="2800" i="1" dirty="0">
              <a:solidFill>
                <a:srgbClr val="E1000F"/>
              </a:solidFill>
            </a:endParaRPr>
          </a:p>
        </p:txBody>
      </p:sp>
      <p:sp>
        <p:nvSpPr>
          <p:cNvPr id="5" name="Espace réservé du texte 4"/>
          <p:cNvSpPr>
            <a:spLocks noGrp="1"/>
          </p:cNvSpPr>
          <p:nvPr>
            <p:ph type="body" idx="1"/>
          </p:nvPr>
        </p:nvSpPr>
        <p:spPr>
          <a:xfrm>
            <a:off x="6323093" y="4097964"/>
            <a:ext cx="5633883" cy="1938852"/>
          </a:xfrm>
        </p:spPr>
        <p:txBody>
          <a:bodyPr>
            <a:normAutofit/>
          </a:bodyPr>
          <a:lstStyle/>
          <a:p>
            <a:pPr algn="ctr"/>
            <a:r>
              <a:rPr lang="fr-FR" sz="2000" dirty="0">
                <a:solidFill>
                  <a:srgbClr val="003189"/>
                </a:solidFill>
              </a:rPr>
              <a:t>Dossier n°DAF_2025_001710</a:t>
            </a:r>
          </a:p>
          <a:p>
            <a:pPr algn="ctr"/>
            <a:r>
              <a:rPr lang="fr-FR" sz="2000" dirty="0" smtClean="0">
                <a:solidFill>
                  <a:srgbClr val="003189"/>
                </a:solidFill>
              </a:rPr>
              <a:t>Réalisation </a:t>
            </a:r>
            <a:r>
              <a:rPr lang="fr-FR" sz="2000" dirty="0">
                <a:solidFill>
                  <a:srgbClr val="003189"/>
                </a:solidFill>
              </a:rPr>
              <a:t>d’infrastructures </a:t>
            </a:r>
            <a:r>
              <a:rPr lang="fr-FR" sz="2000" dirty="0" smtClean="0">
                <a:solidFill>
                  <a:srgbClr val="003189"/>
                </a:solidFill>
              </a:rPr>
              <a:t>d’entretien </a:t>
            </a:r>
            <a:r>
              <a:rPr lang="fr-FR" sz="2000" smtClean="0">
                <a:solidFill>
                  <a:srgbClr val="003189"/>
                </a:solidFill>
              </a:rPr>
              <a:t>et remisage d’aéronefs</a:t>
            </a:r>
            <a:r>
              <a:rPr lang="fr-FR" sz="2000" dirty="0">
                <a:solidFill>
                  <a:srgbClr val="003189"/>
                </a:solidFill>
              </a:rPr>
              <a:t>, notamment HIL </a:t>
            </a:r>
            <a:r>
              <a:rPr lang="fr-FR" sz="2000" dirty="0" smtClean="0">
                <a:solidFill>
                  <a:srgbClr val="003189"/>
                </a:solidFill>
              </a:rPr>
              <a:t>H160M</a:t>
            </a:r>
          </a:p>
        </p:txBody>
      </p:sp>
      <p:sp>
        <p:nvSpPr>
          <p:cNvPr id="8" name="Rectangle 7"/>
          <p:cNvSpPr/>
          <p:nvPr/>
        </p:nvSpPr>
        <p:spPr>
          <a:xfrm>
            <a:off x="497150" y="2210540"/>
            <a:ext cx="5621757" cy="402158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i="1" dirty="0" smtClean="0">
                <a:solidFill>
                  <a:schemeClr val="tx1"/>
                </a:solidFill>
              </a:rPr>
              <a:t>Intégrer visuel</a:t>
            </a:r>
            <a:endParaRPr lang="fr-FR" i="1" dirty="0">
              <a:solidFill>
                <a:schemeClr val="tx1"/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1</a:t>
            </a:fld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841" y="2210540"/>
            <a:ext cx="6032376" cy="4021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410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1</a:t>
            </a:r>
            <a:r>
              <a:rPr lang="fr-FR" sz="2400" dirty="0" smtClean="0"/>
              <a:t> </a:t>
            </a:r>
            <a:r>
              <a:rPr lang="fr-FR" sz="2400" dirty="0"/>
              <a:t>– Architecture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504825" y="1063899"/>
            <a:ext cx="11096289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2 : Présentation du projet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Nom et coordonnée du maitre d’ouvrage bénéficiaire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Montant de l’opération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Année de la réalisation :</a:t>
            </a:r>
          </a:p>
          <a:p>
            <a:r>
              <a:rPr lang="fr-FR" sz="1400" b="1" u="sng" dirty="0">
                <a:solidFill>
                  <a:schemeClr val="tx2"/>
                </a:solidFill>
              </a:rPr>
              <a:t>Attestation de bonne exécution </a:t>
            </a:r>
            <a:r>
              <a:rPr lang="fr-FR" sz="1400" b="1" u="sng" dirty="0" smtClean="0">
                <a:solidFill>
                  <a:schemeClr val="tx2"/>
                </a:solidFill>
              </a:rPr>
              <a:t>fournie : </a:t>
            </a:r>
            <a:r>
              <a:rPr lang="fr-FR" sz="1400" b="1" u="sng" dirty="0">
                <a:solidFill>
                  <a:schemeClr val="tx2"/>
                </a:solidFill>
              </a:rPr>
              <a:t>oui/non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Description sommaire (5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Rôle tenu par le candidat (3 </a:t>
            </a:r>
            <a:r>
              <a:rPr lang="fr-FR" sz="1400" b="1" u="sng" dirty="0">
                <a:solidFill>
                  <a:schemeClr val="tx2"/>
                </a:solidFill>
              </a:rPr>
              <a:t>lignes maximum taille </a:t>
            </a:r>
            <a:r>
              <a:rPr lang="fr-FR" sz="1400" b="1" u="sng" dirty="0" smtClean="0">
                <a:solidFill>
                  <a:schemeClr val="tx2"/>
                </a:solidFill>
              </a:rPr>
              <a:t>14) </a:t>
            </a:r>
            <a:r>
              <a:rPr lang="fr-FR" sz="1400" b="1" u="sng" dirty="0">
                <a:solidFill>
                  <a:schemeClr val="tx2"/>
                </a:solidFill>
              </a:rPr>
              <a:t>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Moyens mis en place (3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10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6185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1</a:t>
            </a:r>
            <a:r>
              <a:rPr lang="fr-FR" sz="2400" dirty="0" smtClean="0"/>
              <a:t> </a:t>
            </a:r>
            <a:r>
              <a:rPr lang="fr-FR" sz="2400" dirty="0"/>
              <a:t>– Architecture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u="sng" dirty="0" smtClean="0">
                <a:solidFill>
                  <a:schemeClr val="tx2"/>
                </a:solidFill>
              </a:rPr>
              <a:t>Référence 2 : Présentation des moyens humains mobilisés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Organigramme de l’équipe de maitrise d’œuvre chargé de la conception des ouvrages et du suivi de leur réalisation (1/2 </a:t>
            </a:r>
            <a:r>
              <a:rPr lang="fr-FR" sz="1400" b="1" u="sng" dirty="0">
                <a:solidFill>
                  <a:schemeClr val="tx2"/>
                </a:solidFill>
              </a:rPr>
              <a:t>slide)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Indication des titres d’études et professionnelles d’une ou plusieurs personnes en charge de cette mission (1/2 slide - annexes autorisées 20 personnes maximum :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11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4596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1</a:t>
            </a:r>
            <a:r>
              <a:rPr lang="fr-FR" sz="2400" dirty="0" smtClean="0"/>
              <a:t> </a:t>
            </a:r>
            <a:r>
              <a:rPr lang="fr-FR" sz="2400" dirty="0"/>
              <a:t>– Architecture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2 : image 1 minimum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12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15743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1</a:t>
            </a:r>
            <a:r>
              <a:rPr lang="fr-FR" sz="2400" dirty="0" smtClean="0"/>
              <a:t> </a:t>
            </a:r>
            <a:r>
              <a:rPr lang="fr-FR" sz="2400" dirty="0"/>
              <a:t>– Architecture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66725" y="1063899"/>
            <a:ext cx="111343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2 : image 2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13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88971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1</a:t>
            </a:r>
            <a:r>
              <a:rPr lang="fr-FR" sz="2400" dirty="0" smtClean="0"/>
              <a:t> </a:t>
            </a:r>
            <a:r>
              <a:rPr lang="fr-FR" sz="2400" dirty="0"/>
              <a:t>– Architecture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76251" y="1063899"/>
            <a:ext cx="111248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2 : image 3 maximum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14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48147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1</a:t>
            </a:r>
            <a:r>
              <a:rPr lang="fr-FR" sz="2400" dirty="0" smtClean="0"/>
              <a:t> </a:t>
            </a:r>
            <a:r>
              <a:rPr lang="fr-FR" sz="2400" dirty="0"/>
              <a:t>– Architecture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504825" y="1063899"/>
            <a:ext cx="11096289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3 : Présentation du projet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Nom et coordonnée du maitre d’ouvrage bénéficiaire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Montant de l’opération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Année de la réalisation :</a:t>
            </a:r>
          </a:p>
          <a:p>
            <a:r>
              <a:rPr lang="fr-FR" sz="1400" b="1" u="sng" dirty="0">
                <a:solidFill>
                  <a:schemeClr val="tx2"/>
                </a:solidFill>
              </a:rPr>
              <a:t>Attestation de bonne exécution </a:t>
            </a:r>
            <a:r>
              <a:rPr lang="fr-FR" sz="1400" b="1" u="sng" dirty="0" smtClean="0">
                <a:solidFill>
                  <a:schemeClr val="tx2"/>
                </a:solidFill>
              </a:rPr>
              <a:t>fournie : </a:t>
            </a:r>
            <a:r>
              <a:rPr lang="fr-FR" sz="1400" b="1" u="sng" dirty="0">
                <a:solidFill>
                  <a:schemeClr val="tx2"/>
                </a:solidFill>
              </a:rPr>
              <a:t>oui/non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Description sommaire (5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Rôle tenu par le candidat (3 </a:t>
            </a:r>
            <a:r>
              <a:rPr lang="fr-FR" sz="1400" b="1" u="sng" dirty="0">
                <a:solidFill>
                  <a:schemeClr val="tx2"/>
                </a:solidFill>
              </a:rPr>
              <a:t>lignes maximum taille </a:t>
            </a:r>
            <a:r>
              <a:rPr lang="fr-FR" sz="1400" b="1" u="sng" dirty="0" smtClean="0">
                <a:solidFill>
                  <a:schemeClr val="tx2"/>
                </a:solidFill>
              </a:rPr>
              <a:t>14) </a:t>
            </a:r>
            <a:r>
              <a:rPr lang="fr-FR" sz="1400" b="1" u="sng" dirty="0">
                <a:solidFill>
                  <a:schemeClr val="tx2"/>
                </a:solidFill>
              </a:rPr>
              <a:t>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Moyens mis en place (3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15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7840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1</a:t>
            </a:r>
            <a:r>
              <a:rPr lang="fr-FR" sz="2400" dirty="0" smtClean="0"/>
              <a:t> </a:t>
            </a:r>
            <a:r>
              <a:rPr lang="fr-FR" sz="2400" dirty="0"/>
              <a:t>– Architecture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u="sng" dirty="0" smtClean="0">
                <a:solidFill>
                  <a:schemeClr val="tx2"/>
                </a:solidFill>
              </a:rPr>
              <a:t>Référence 3 : Présentation des moyens humains mobilisés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Organigramme de l’équipe de maitrise d’œuvre chargé de la conception des ouvrages et du suivi de leur réalisation (1/2 </a:t>
            </a:r>
            <a:r>
              <a:rPr lang="fr-FR" sz="1400" b="1" u="sng" dirty="0">
                <a:solidFill>
                  <a:schemeClr val="tx2"/>
                </a:solidFill>
              </a:rPr>
              <a:t>slide)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Indication des titres d’études et professionnelles d’une ou plusieurs personnes en charge de cette mission (1/2 slide - annexes autorisées 20 personnes maximum :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16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4069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1</a:t>
            </a:r>
            <a:r>
              <a:rPr lang="fr-FR" sz="2400" dirty="0" smtClean="0"/>
              <a:t> </a:t>
            </a:r>
            <a:r>
              <a:rPr lang="fr-FR" sz="2400" dirty="0"/>
              <a:t>– Architecture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3 : image 1 minimum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17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97254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1</a:t>
            </a:r>
            <a:r>
              <a:rPr lang="fr-FR" sz="2400" dirty="0" smtClean="0"/>
              <a:t> </a:t>
            </a:r>
            <a:r>
              <a:rPr lang="fr-FR" sz="2400" dirty="0"/>
              <a:t>– Architecture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66725" y="1063899"/>
            <a:ext cx="111343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3 : image 2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18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36215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1</a:t>
            </a:r>
            <a:r>
              <a:rPr lang="fr-FR" sz="2400" dirty="0" smtClean="0"/>
              <a:t> </a:t>
            </a:r>
            <a:r>
              <a:rPr lang="fr-FR" sz="2400" dirty="0"/>
              <a:t>– Architecture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76251" y="1063899"/>
            <a:ext cx="111248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3 : image 3 maximum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19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24776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32206" y="35485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 smtClean="0">
                <a:solidFill>
                  <a:schemeClr val="tx2"/>
                </a:solidFill>
              </a:rPr>
              <a:t>Sommaire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1583266" y="983062"/>
            <a:ext cx="1004993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1787310"/>
              </p:ext>
            </p:extLst>
          </p:nvPr>
        </p:nvGraphicFramePr>
        <p:xfrm>
          <a:off x="325018" y="1158275"/>
          <a:ext cx="11308181" cy="45980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8675">
                  <a:extLst>
                    <a:ext uri="{9D8B030D-6E8A-4147-A177-3AD203B41FA5}">
                      <a16:colId xmlns:a16="http://schemas.microsoft.com/office/drawing/2014/main" val="2147135431"/>
                    </a:ext>
                  </a:extLst>
                </a:gridCol>
                <a:gridCol w="10159506">
                  <a:extLst>
                    <a:ext uri="{9D8B030D-6E8A-4147-A177-3AD203B41FA5}">
                      <a16:colId xmlns:a16="http://schemas.microsoft.com/office/drawing/2014/main" val="829828026"/>
                    </a:ext>
                  </a:extLst>
                </a:gridCol>
              </a:tblGrid>
              <a:tr h="298749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/>
                        <a:t>N°</a:t>
                      </a:r>
                      <a:r>
                        <a:rPr lang="fr-FR" sz="1400" b="1" baseline="0" dirty="0" smtClean="0"/>
                        <a:t> diapositive</a:t>
                      </a:r>
                      <a:endParaRPr lang="fr-FR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/>
                        <a:t>Objet</a:t>
                      </a:r>
                      <a:endParaRPr lang="fr-FR" sz="1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9874425"/>
                  </a:ext>
                </a:extLst>
              </a:tr>
              <a:tr h="298749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/>
                        <a:t>2</a:t>
                      </a:r>
                      <a:endParaRPr lang="fr-FR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400" dirty="0" smtClean="0"/>
                        <a:t>Sommaire</a:t>
                      </a:r>
                      <a:endParaRPr lang="fr-F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536832"/>
                  </a:ext>
                </a:extLst>
              </a:tr>
              <a:tr h="298749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/>
                        <a:t>3</a:t>
                      </a:r>
                      <a:endParaRPr lang="fr-FR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400" dirty="0" smtClean="0"/>
                        <a:t>Présentation du candidat</a:t>
                      </a:r>
                      <a:endParaRPr lang="fr-F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7856805"/>
                  </a:ext>
                </a:extLst>
              </a:tr>
              <a:tr h="298749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/>
                        <a:t>4</a:t>
                      </a:r>
                      <a:endParaRPr lang="fr-FR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400" dirty="0" smtClean="0"/>
                        <a:t>Présentation du groupement</a:t>
                      </a:r>
                      <a:endParaRPr lang="fr-F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4015592"/>
                  </a:ext>
                </a:extLst>
              </a:tr>
              <a:tr h="507873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/>
                        <a:t>5</a:t>
                      </a:r>
                      <a:r>
                        <a:rPr lang="fr-FR" sz="1400" b="1" baseline="0" dirty="0" smtClean="0"/>
                        <a:t> à 19</a:t>
                      </a:r>
                      <a:endParaRPr lang="fr-FR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/>
                        <a:t>Compétence 1 – Architecture</a:t>
                      </a:r>
                      <a:r>
                        <a:rPr lang="fr-FR" sz="1400" baseline="0" dirty="0" smtClean="0"/>
                        <a:t> - </a:t>
                      </a:r>
                      <a:r>
                        <a:rPr lang="fr-FR" sz="1400" dirty="0" smtClean="0"/>
                        <a:t>Références</a:t>
                      </a:r>
                      <a:r>
                        <a:rPr lang="fr-FR" sz="1400" baseline="0" dirty="0" smtClean="0"/>
                        <a:t> 1,2 et 3</a:t>
                      </a:r>
                      <a:endParaRPr lang="fr-FR" sz="14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4284736"/>
                  </a:ext>
                </a:extLst>
              </a:tr>
              <a:tr h="507873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/>
                        <a:t>20 à 39</a:t>
                      </a:r>
                      <a:endParaRPr lang="fr-FR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/>
                        <a:t>Compétence 2 - Tous corps d’état</a:t>
                      </a:r>
                      <a:r>
                        <a:rPr lang="fr-FR" sz="1400" baseline="0" dirty="0" smtClean="0"/>
                        <a:t> - </a:t>
                      </a:r>
                      <a:r>
                        <a:rPr lang="fr-FR" sz="1400" dirty="0" smtClean="0"/>
                        <a:t>Références</a:t>
                      </a:r>
                      <a:r>
                        <a:rPr lang="fr-FR" sz="1400" baseline="0" dirty="0" smtClean="0"/>
                        <a:t> 4,5,6, et 7</a:t>
                      </a:r>
                      <a:endParaRPr lang="fr-FR" sz="14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8974919"/>
                  </a:ext>
                </a:extLst>
              </a:tr>
              <a:tr h="392287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/>
                        <a:t>40 à 44</a:t>
                      </a:r>
                      <a:endParaRPr lang="fr-FR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/>
                        <a:t>Compétence 3 – Ingénierie</a:t>
                      </a:r>
                      <a:r>
                        <a:rPr lang="fr-FR" sz="1400" baseline="0" dirty="0" smtClean="0"/>
                        <a:t> en infrastructure aéronautique - </a:t>
                      </a:r>
                      <a:r>
                        <a:rPr lang="fr-FR" sz="1400" dirty="0" smtClean="0"/>
                        <a:t>Référence</a:t>
                      </a:r>
                      <a:r>
                        <a:rPr lang="fr-FR" sz="1400" baseline="0" dirty="0" smtClean="0"/>
                        <a:t> 8</a:t>
                      </a:r>
                      <a:endParaRPr lang="fr-FR" sz="14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5584969"/>
                  </a:ext>
                </a:extLst>
              </a:tr>
              <a:tr h="339680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/>
                        <a:t>45 à 59</a:t>
                      </a:r>
                      <a:endParaRPr lang="fr-FR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/>
                        <a:t>Compétence 4 -</a:t>
                      </a:r>
                      <a:r>
                        <a:rPr lang="fr-FR" sz="1400" baseline="0" dirty="0" smtClean="0"/>
                        <a:t> </a:t>
                      </a:r>
                      <a:r>
                        <a:rPr lang="fr-FR" sz="1400" dirty="0" smtClean="0"/>
                        <a:t>Maintenance des systèmes industriels et de gestion technique du bâtiment</a:t>
                      </a:r>
                      <a:r>
                        <a:rPr lang="fr-FR" sz="1400" baseline="0" dirty="0" smtClean="0"/>
                        <a:t> - </a:t>
                      </a:r>
                      <a:r>
                        <a:rPr lang="fr-FR" sz="1400" dirty="0" smtClean="0"/>
                        <a:t>Références</a:t>
                      </a:r>
                      <a:r>
                        <a:rPr lang="fr-FR" sz="1400" baseline="0" dirty="0" smtClean="0"/>
                        <a:t> 9,10 et 11</a:t>
                      </a:r>
                      <a:endParaRPr lang="fr-FR" sz="14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9979401"/>
                  </a:ext>
                </a:extLst>
              </a:tr>
              <a:tr h="507873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/>
                        <a:t>60 à 64</a:t>
                      </a:r>
                      <a:endParaRPr lang="fr-FR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/>
                        <a:t>Compétence 5 – </a:t>
                      </a:r>
                      <a:r>
                        <a:rPr kumimoji="0" lang="fr-FR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Homologation de système sécurité industriel et cyber de classe 1 à 3 - Référence 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2780844"/>
                  </a:ext>
                </a:extLst>
              </a:tr>
              <a:tr h="454966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/>
                        <a:t>65 à 69</a:t>
                      </a:r>
                      <a:endParaRPr lang="fr-FR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/>
                        <a:t>Compétence </a:t>
                      </a:r>
                      <a:r>
                        <a:rPr kumimoji="0" lang="fr-FR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6 – Environnement - Référence 13</a:t>
                      </a:r>
                      <a:endParaRPr lang="fr-FR" sz="14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89801"/>
                  </a:ext>
                </a:extLst>
              </a:tr>
              <a:tr h="454966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/>
                        <a:t>70 à 74 </a:t>
                      </a:r>
                      <a:endParaRPr lang="fr-FR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/>
                        <a:t>Plan opérationnel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71238"/>
                  </a:ext>
                </a:extLst>
              </a:tr>
            </a:tbl>
          </a:graphicData>
        </a:graphic>
      </p:graphicFrame>
      <p:sp>
        <p:nvSpPr>
          <p:cNvPr id="7" name="Espace réservé du numéro de diapositive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43213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</a:t>
            </a:r>
            <a:r>
              <a:rPr lang="fr-FR" sz="2400" dirty="0" smtClean="0"/>
              <a:t>2 </a:t>
            </a:r>
            <a:r>
              <a:rPr lang="fr-FR" sz="2400" dirty="0"/>
              <a:t>– </a:t>
            </a:r>
            <a:r>
              <a:rPr lang="fr-FR" sz="2400" dirty="0" smtClean="0"/>
              <a:t>Tous corps d’état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504825" y="1063899"/>
            <a:ext cx="11096289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4 : Présentation du projet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Nom et coordonnée du maitre d’ouvrage bénéficiaire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Montant de l’opération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Année de la réalisation :</a:t>
            </a:r>
          </a:p>
          <a:p>
            <a:r>
              <a:rPr lang="fr-FR" sz="1400" b="1" u="sng" dirty="0">
                <a:solidFill>
                  <a:schemeClr val="tx2"/>
                </a:solidFill>
              </a:rPr>
              <a:t>Attestation de bonne exécution </a:t>
            </a:r>
            <a:r>
              <a:rPr lang="fr-FR" sz="1400" b="1" u="sng" dirty="0" smtClean="0">
                <a:solidFill>
                  <a:schemeClr val="tx2"/>
                </a:solidFill>
              </a:rPr>
              <a:t>fournie : </a:t>
            </a:r>
            <a:r>
              <a:rPr lang="fr-FR" sz="1400" b="1" u="sng" dirty="0">
                <a:solidFill>
                  <a:schemeClr val="tx2"/>
                </a:solidFill>
              </a:rPr>
              <a:t>oui/non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Description sommaire (5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Rôle tenu par le candidat (3 </a:t>
            </a:r>
            <a:r>
              <a:rPr lang="fr-FR" sz="1400" b="1" u="sng" dirty="0">
                <a:solidFill>
                  <a:schemeClr val="tx2"/>
                </a:solidFill>
              </a:rPr>
              <a:t>lignes maximum taille </a:t>
            </a:r>
            <a:r>
              <a:rPr lang="fr-FR" sz="1400" b="1" u="sng" dirty="0" smtClean="0">
                <a:solidFill>
                  <a:schemeClr val="tx2"/>
                </a:solidFill>
              </a:rPr>
              <a:t>14) </a:t>
            </a:r>
            <a:r>
              <a:rPr lang="fr-FR" sz="1400" b="1" u="sng" dirty="0">
                <a:solidFill>
                  <a:schemeClr val="tx2"/>
                </a:solidFill>
              </a:rPr>
              <a:t>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Moyens mis en place (3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20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73468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</a:t>
            </a:r>
            <a:r>
              <a:rPr lang="fr-FR" sz="2400" dirty="0" smtClean="0"/>
              <a:t>2 </a:t>
            </a:r>
            <a:r>
              <a:rPr lang="fr-FR" sz="2400" dirty="0"/>
              <a:t>– </a:t>
            </a:r>
            <a:r>
              <a:rPr lang="fr-FR" sz="2400" dirty="0" smtClean="0"/>
              <a:t>Tous corps d’état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u="sng" dirty="0" smtClean="0">
                <a:solidFill>
                  <a:schemeClr val="tx2"/>
                </a:solidFill>
              </a:rPr>
              <a:t>Référence 4 : Présentation des moyens humains mobilisés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Organigramme de l’équipe de maitrise d’œuvre chargé de la conception des ouvrages et du suivi de leur réalisation (1/2 </a:t>
            </a:r>
            <a:r>
              <a:rPr lang="fr-FR" sz="1400" b="1" u="sng" dirty="0">
                <a:solidFill>
                  <a:schemeClr val="tx2"/>
                </a:solidFill>
              </a:rPr>
              <a:t>slide)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Indication des titres d’études et professionnelles d’une ou plusieurs personnes en charge de cette mission (1/2 slide - annexes autorisées 20 personnes maximum :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21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7229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</a:t>
            </a:r>
            <a:r>
              <a:rPr lang="fr-FR" sz="2400" dirty="0" smtClean="0"/>
              <a:t>2 </a:t>
            </a:r>
            <a:r>
              <a:rPr lang="fr-FR" sz="2400" dirty="0"/>
              <a:t>– </a:t>
            </a:r>
            <a:r>
              <a:rPr lang="fr-FR" sz="2400" dirty="0" smtClean="0"/>
              <a:t>Tous corps d’état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4 : image 1 minimum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44897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</a:t>
            </a:r>
            <a:r>
              <a:rPr lang="fr-FR" sz="2400" dirty="0" smtClean="0"/>
              <a:t>2 </a:t>
            </a:r>
            <a:r>
              <a:rPr lang="fr-FR" sz="2400" dirty="0"/>
              <a:t>– </a:t>
            </a:r>
            <a:r>
              <a:rPr lang="fr-FR" sz="2400" dirty="0" smtClean="0"/>
              <a:t>Tous corps d’état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66725" y="1063899"/>
            <a:ext cx="111343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4 : image 2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23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9129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</a:t>
            </a:r>
            <a:r>
              <a:rPr lang="fr-FR" sz="2400" dirty="0" smtClean="0"/>
              <a:t>2 </a:t>
            </a:r>
            <a:r>
              <a:rPr lang="fr-FR" sz="2400" dirty="0"/>
              <a:t>– </a:t>
            </a:r>
            <a:r>
              <a:rPr lang="fr-FR" sz="2400" dirty="0" smtClean="0"/>
              <a:t>Tous corps d’état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76251" y="1063899"/>
            <a:ext cx="111248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4 : image 3 maximum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24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9005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</a:t>
            </a:r>
            <a:r>
              <a:rPr lang="fr-FR" sz="2400" dirty="0" smtClean="0"/>
              <a:t>2 </a:t>
            </a:r>
            <a:r>
              <a:rPr lang="fr-FR" sz="2400" dirty="0"/>
              <a:t>– </a:t>
            </a:r>
            <a:r>
              <a:rPr lang="fr-FR" sz="2400" dirty="0" smtClean="0"/>
              <a:t>Tous corps d’état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504825" y="1063899"/>
            <a:ext cx="11096289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</a:t>
            </a:r>
            <a:r>
              <a:rPr lang="fr-FR" sz="2000" b="1" u="sng" dirty="0">
                <a:solidFill>
                  <a:schemeClr val="tx2"/>
                </a:solidFill>
              </a:rPr>
              <a:t>5</a:t>
            </a:r>
            <a:r>
              <a:rPr lang="fr-FR" sz="2000" b="1" u="sng" dirty="0" smtClean="0">
                <a:solidFill>
                  <a:schemeClr val="tx2"/>
                </a:solidFill>
              </a:rPr>
              <a:t> : Présentation du projet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Nom et coordonnée du maitre d’ouvrage bénéficiaire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Montant de l’opération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Année de la réalisation :</a:t>
            </a:r>
          </a:p>
          <a:p>
            <a:r>
              <a:rPr lang="fr-FR" sz="1400" b="1" u="sng" dirty="0">
                <a:solidFill>
                  <a:schemeClr val="tx2"/>
                </a:solidFill>
              </a:rPr>
              <a:t>Attestation de bonne exécution </a:t>
            </a:r>
            <a:r>
              <a:rPr lang="fr-FR" sz="1400" b="1" u="sng" dirty="0" smtClean="0">
                <a:solidFill>
                  <a:schemeClr val="tx2"/>
                </a:solidFill>
              </a:rPr>
              <a:t>fournie : </a:t>
            </a:r>
            <a:r>
              <a:rPr lang="fr-FR" sz="1400" b="1" u="sng" dirty="0">
                <a:solidFill>
                  <a:schemeClr val="tx2"/>
                </a:solidFill>
              </a:rPr>
              <a:t>oui/non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Description sommaire (5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Rôle tenu par le candidat (3 </a:t>
            </a:r>
            <a:r>
              <a:rPr lang="fr-FR" sz="1400" b="1" u="sng" dirty="0">
                <a:solidFill>
                  <a:schemeClr val="tx2"/>
                </a:solidFill>
              </a:rPr>
              <a:t>lignes maximum taille </a:t>
            </a:r>
            <a:r>
              <a:rPr lang="fr-FR" sz="1400" b="1" u="sng" dirty="0" smtClean="0">
                <a:solidFill>
                  <a:schemeClr val="tx2"/>
                </a:solidFill>
              </a:rPr>
              <a:t>14) </a:t>
            </a:r>
            <a:r>
              <a:rPr lang="fr-FR" sz="1400" b="1" u="sng" dirty="0">
                <a:solidFill>
                  <a:schemeClr val="tx2"/>
                </a:solidFill>
              </a:rPr>
              <a:t>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Moyens mis en place (3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25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4566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</a:t>
            </a:r>
            <a:r>
              <a:rPr lang="fr-FR" sz="2400" dirty="0" smtClean="0"/>
              <a:t>2 </a:t>
            </a:r>
            <a:r>
              <a:rPr lang="fr-FR" sz="2400" dirty="0"/>
              <a:t>– </a:t>
            </a:r>
            <a:r>
              <a:rPr lang="fr-FR" sz="2400" dirty="0" smtClean="0"/>
              <a:t>Tous corps d’état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u="sng" dirty="0" smtClean="0">
                <a:solidFill>
                  <a:schemeClr val="tx2"/>
                </a:solidFill>
              </a:rPr>
              <a:t>Référence 5 : Présentation des moyens humains mobilisés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Organigramme de l’équipe de maitrise d’œuvre chargé de la conception des ouvrages et du suivi de leur réalisation (1/2 </a:t>
            </a:r>
            <a:r>
              <a:rPr lang="fr-FR" sz="1400" b="1" u="sng" dirty="0">
                <a:solidFill>
                  <a:schemeClr val="tx2"/>
                </a:solidFill>
              </a:rPr>
              <a:t>slide)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Indication des titres d’études et professionnelles d’une ou plusieurs personnes en charge de cette mission (1/2 slide - annexes autorisées 20 personnes maximum :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26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44870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</a:t>
            </a:r>
            <a:r>
              <a:rPr lang="fr-FR" sz="2400" dirty="0" smtClean="0"/>
              <a:t>2 </a:t>
            </a:r>
            <a:r>
              <a:rPr lang="fr-FR" sz="2400" dirty="0"/>
              <a:t>– </a:t>
            </a:r>
            <a:r>
              <a:rPr lang="fr-FR" sz="2400" dirty="0" smtClean="0"/>
              <a:t>Tous corps d’état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5 : image 1 minimum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27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73938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</a:t>
            </a:r>
            <a:r>
              <a:rPr lang="fr-FR" sz="2400" dirty="0" smtClean="0"/>
              <a:t>2 </a:t>
            </a:r>
            <a:r>
              <a:rPr lang="fr-FR" sz="2400" dirty="0"/>
              <a:t>– </a:t>
            </a:r>
            <a:r>
              <a:rPr lang="fr-FR" sz="2400" dirty="0" smtClean="0"/>
              <a:t>Tous corps d’état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66725" y="1063899"/>
            <a:ext cx="111343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5 : image 2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28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69158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</a:t>
            </a:r>
            <a:r>
              <a:rPr lang="fr-FR" sz="2400" dirty="0" smtClean="0"/>
              <a:t>2 </a:t>
            </a:r>
            <a:r>
              <a:rPr lang="fr-FR" sz="2400" dirty="0"/>
              <a:t>– </a:t>
            </a:r>
            <a:r>
              <a:rPr lang="fr-FR" sz="2400" dirty="0" smtClean="0"/>
              <a:t>Tous corps d’état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76251" y="1063899"/>
            <a:ext cx="111248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5 : image 3 maximum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29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16468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 smtClean="0">
                <a:solidFill>
                  <a:schemeClr val="tx2"/>
                </a:solidFill>
              </a:rPr>
              <a:t>Présentation du candidat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11691" y="983062"/>
            <a:ext cx="1133167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Présentation du candidat / mandataire le cas échéant :</a:t>
            </a: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r>
              <a:rPr lang="fr-FR" sz="2000" b="1" u="sng" dirty="0" smtClean="0">
                <a:solidFill>
                  <a:schemeClr val="tx2"/>
                </a:solidFill>
              </a:rPr>
              <a:t>Dénomination sociale</a:t>
            </a:r>
          </a:p>
          <a:p>
            <a:r>
              <a:rPr lang="fr-FR" sz="2000" b="1" u="sng" dirty="0" smtClean="0">
                <a:solidFill>
                  <a:schemeClr val="tx2"/>
                </a:solidFill>
              </a:rPr>
              <a:t>Siège social</a:t>
            </a:r>
          </a:p>
          <a:p>
            <a:r>
              <a:rPr lang="fr-FR" sz="2000" b="1" u="sng" dirty="0" smtClean="0">
                <a:solidFill>
                  <a:schemeClr val="tx2"/>
                </a:solidFill>
              </a:rPr>
              <a:t>Adresse</a:t>
            </a:r>
          </a:p>
          <a:p>
            <a:r>
              <a:rPr lang="fr-FR" sz="2000" b="1" u="sng" dirty="0" smtClean="0">
                <a:solidFill>
                  <a:schemeClr val="tx2"/>
                </a:solidFill>
              </a:rPr>
              <a:t>SIRET</a:t>
            </a:r>
          </a:p>
          <a:p>
            <a:r>
              <a:rPr lang="fr-FR" sz="2000" b="1" u="sng" dirty="0" smtClean="0">
                <a:solidFill>
                  <a:schemeClr val="tx2"/>
                </a:solidFill>
              </a:rPr>
              <a:t>Numéro de téléphone</a:t>
            </a:r>
          </a:p>
          <a:p>
            <a:r>
              <a:rPr lang="fr-FR" sz="2000" b="1" u="sng" dirty="0" smtClean="0">
                <a:solidFill>
                  <a:schemeClr val="tx2"/>
                </a:solidFill>
              </a:rPr>
              <a:t>Courriel 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09001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2</a:t>
            </a:r>
            <a:r>
              <a:rPr lang="fr-FR" sz="2400" dirty="0" smtClean="0"/>
              <a:t> – Tous corps d’état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504825" y="1063899"/>
            <a:ext cx="11096289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6 : Présentation du projet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Nom et coordonnée du maitre d’ouvrage bénéficiaire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Montant de l’opération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Année de la réalisation :</a:t>
            </a:r>
          </a:p>
          <a:p>
            <a:r>
              <a:rPr lang="fr-FR" sz="1400" b="1" u="sng" dirty="0">
                <a:solidFill>
                  <a:schemeClr val="tx2"/>
                </a:solidFill>
              </a:rPr>
              <a:t>Attestation de bonne exécution </a:t>
            </a:r>
            <a:r>
              <a:rPr lang="fr-FR" sz="1400" b="1" u="sng" dirty="0" smtClean="0">
                <a:solidFill>
                  <a:schemeClr val="tx2"/>
                </a:solidFill>
              </a:rPr>
              <a:t>fournie : </a:t>
            </a:r>
            <a:r>
              <a:rPr lang="fr-FR" sz="1400" b="1" u="sng" dirty="0">
                <a:solidFill>
                  <a:schemeClr val="tx2"/>
                </a:solidFill>
              </a:rPr>
              <a:t>oui/non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Description sommaire (5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Rôle tenu par le candidat (3 </a:t>
            </a:r>
            <a:r>
              <a:rPr lang="fr-FR" sz="1400" b="1" u="sng" dirty="0">
                <a:solidFill>
                  <a:schemeClr val="tx2"/>
                </a:solidFill>
              </a:rPr>
              <a:t>lignes maximum taille </a:t>
            </a:r>
            <a:r>
              <a:rPr lang="fr-FR" sz="1400" b="1" u="sng" dirty="0" smtClean="0">
                <a:solidFill>
                  <a:schemeClr val="tx2"/>
                </a:solidFill>
              </a:rPr>
              <a:t>14) </a:t>
            </a:r>
            <a:r>
              <a:rPr lang="fr-FR" sz="1400" b="1" u="sng" dirty="0">
                <a:solidFill>
                  <a:schemeClr val="tx2"/>
                </a:solidFill>
              </a:rPr>
              <a:t>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Moyens mis en place (3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30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64709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</a:t>
            </a:r>
            <a:r>
              <a:rPr lang="fr-FR" sz="2400" dirty="0" smtClean="0"/>
              <a:t>2 </a:t>
            </a:r>
            <a:r>
              <a:rPr lang="fr-FR" sz="2400" dirty="0"/>
              <a:t>– </a:t>
            </a:r>
            <a:r>
              <a:rPr lang="fr-FR" sz="2400" dirty="0" smtClean="0"/>
              <a:t>Tous corps d’état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u="sng" dirty="0" smtClean="0">
                <a:solidFill>
                  <a:schemeClr val="tx2"/>
                </a:solidFill>
              </a:rPr>
              <a:t>Référence 6 : Présentation des moyens humains mobilisés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Organigramme de l’équipe de maitrise d’œuvre chargé de la conception des ouvrages et du suivi de leur réalisation (1/2 </a:t>
            </a:r>
            <a:r>
              <a:rPr lang="fr-FR" sz="1400" b="1" u="sng" dirty="0">
                <a:solidFill>
                  <a:schemeClr val="tx2"/>
                </a:solidFill>
              </a:rPr>
              <a:t>slide)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Indication des titres d’études et professionnelles d’une ou plusieurs personnes en charge de cette mission (1/2 slide - annexes autorisées 20 personnes maximum :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31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48315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</a:t>
            </a:r>
            <a:r>
              <a:rPr lang="fr-FR" sz="2400" dirty="0" smtClean="0"/>
              <a:t>2 </a:t>
            </a:r>
            <a:r>
              <a:rPr lang="fr-FR" sz="2400" dirty="0"/>
              <a:t>– </a:t>
            </a:r>
            <a:r>
              <a:rPr lang="fr-FR" sz="2400" dirty="0" smtClean="0"/>
              <a:t>Tous corps d’état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6 : image 1 minimum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32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4581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</a:t>
            </a:r>
            <a:r>
              <a:rPr lang="fr-FR" sz="2400" dirty="0" smtClean="0"/>
              <a:t>2 </a:t>
            </a:r>
            <a:r>
              <a:rPr lang="fr-FR" sz="2400" dirty="0"/>
              <a:t>– </a:t>
            </a:r>
            <a:r>
              <a:rPr lang="fr-FR" sz="2400" dirty="0" smtClean="0"/>
              <a:t>Tous corps d’état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66725" y="1063899"/>
            <a:ext cx="111343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6 : image 2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33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03387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</a:t>
            </a:r>
            <a:r>
              <a:rPr lang="fr-FR" sz="2400" dirty="0" smtClean="0"/>
              <a:t>2 </a:t>
            </a:r>
            <a:r>
              <a:rPr lang="fr-FR" sz="2400" dirty="0"/>
              <a:t>– </a:t>
            </a:r>
            <a:r>
              <a:rPr lang="fr-FR" sz="2400" dirty="0" smtClean="0"/>
              <a:t>Tous corps d’état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76251" y="1063899"/>
            <a:ext cx="111248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6 : image 3 maximum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34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4854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</a:t>
            </a:r>
            <a:r>
              <a:rPr lang="fr-FR" sz="2400" dirty="0" smtClean="0"/>
              <a:t>2 </a:t>
            </a:r>
            <a:r>
              <a:rPr lang="fr-FR" sz="2400" dirty="0"/>
              <a:t>– </a:t>
            </a:r>
            <a:r>
              <a:rPr lang="fr-FR" sz="2400" dirty="0" smtClean="0"/>
              <a:t>Tous corps d’état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504825" y="1063899"/>
            <a:ext cx="11096289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7 : Présentation du projet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Nom et coordonnée du maitre d’ouvrage bénéficiaire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Montant de l’opération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Année de la réalisation :</a:t>
            </a:r>
          </a:p>
          <a:p>
            <a:r>
              <a:rPr lang="fr-FR" sz="1400" b="1" u="sng" dirty="0">
                <a:solidFill>
                  <a:schemeClr val="tx2"/>
                </a:solidFill>
              </a:rPr>
              <a:t>Attestation de bonne exécution </a:t>
            </a:r>
            <a:r>
              <a:rPr lang="fr-FR" sz="1400" b="1" u="sng" dirty="0" smtClean="0">
                <a:solidFill>
                  <a:schemeClr val="tx2"/>
                </a:solidFill>
              </a:rPr>
              <a:t>fournie : </a:t>
            </a:r>
            <a:r>
              <a:rPr lang="fr-FR" sz="1400" b="1" u="sng" dirty="0">
                <a:solidFill>
                  <a:schemeClr val="tx2"/>
                </a:solidFill>
              </a:rPr>
              <a:t>oui/non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Description sommaire (5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Rôle tenu par le candidat (3 </a:t>
            </a:r>
            <a:r>
              <a:rPr lang="fr-FR" sz="1400" b="1" u="sng" dirty="0">
                <a:solidFill>
                  <a:schemeClr val="tx2"/>
                </a:solidFill>
              </a:rPr>
              <a:t>lignes maximum taille </a:t>
            </a:r>
            <a:r>
              <a:rPr lang="fr-FR" sz="1400" b="1" u="sng" dirty="0" smtClean="0">
                <a:solidFill>
                  <a:schemeClr val="tx2"/>
                </a:solidFill>
              </a:rPr>
              <a:t>14) </a:t>
            </a:r>
            <a:r>
              <a:rPr lang="fr-FR" sz="1400" b="1" u="sng" dirty="0">
                <a:solidFill>
                  <a:schemeClr val="tx2"/>
                </a:solidFill>
              </a:rPr>
              <a:t>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Moyens mis en place (3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35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74016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</a:t>
            </a:r>
            <a:r>
              <a:rPr lang="fr-FR" sz="2400" dirty="0" smtClean="0"/>
              <a:t>2 </a:t>
            </a:r>
            <a:r>
              <a:rPr lang="fr-FR" sz="2400" dirty="0"/>
              <a:t>– </a:t>
            </a:r>
            <a:r>
              <a:rPr lang="fr-FR" sz="2400" dirty="0" smtClean="0"/>
              <a:t>Tous corps d’état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u="sng" dirty="0" smtClean="0">
                <a:solidFill>
                  <a:schemeClr val="tx2"/>
                </a:solidFill>
              </a:rPr>
              <a:t>Référence 7 : Présentation des moyens humains mobilisés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Organigramme de l’équipe de maitrise d’œuvre chargé de la conception des ouvrages et du suivi de leur réalisation (1/2 </a:t>
            </a:r>
            <a:r>
              <a:rPr lang="fr-FR" sz="1400" b="1" u="sng" dirty="0">
                <a:solidFill>
                  <a:schemeClr val="tx2"/>
                </a:solidFill>
              </a:rPr>
              <a:t>slide)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Indication des titres d’études et professionnelles d’une ou plusieurs personnes en charge de cette mission (1/2 slide - annexes autorisées 20 personnes maximum :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36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41565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</a:t>
            </a:r>
            <a:r>
              <a:rPr lang="fr-FR" sz="2400" dirty="0" smtClean="0"/>
              <a:t>2 </a:t>
            </a:r>
            <a:r>
              <a:rPr lang="fr-FR" sz="2400" dirty="0"/>
              <a:t>– </a:t>
            </a:r>
            <a:r>
              <a:rPr lang="fr-FR" sz="2400" dirty="0" smtClean="0"/>
              <a:t>Tous corps d’état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7 : image 1 minimum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37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9880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</a:t>
            </a:r>
            <a:r>
              <a:rPr lang="fr-FR" sz="2400" dirty="0" smtClean="0"/>
              <a:t>2 </a:t>
            </a:r>
            <a:r>
              <a:rPr lang="fr-FR" sz="2400" dirty="0"/>
              <a:t>– </a:t>
            </a:r>
            <a:r>
              <a:rPr lang="fr-FR" sz="2400" dirty="0" smtClean="0"/>
              <a:t>Tous corps d’état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66725" y="1063899"/>
            <a:ext cx="111343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7 : image 2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38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3646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</a:t>
            </a:r>
            <a:r>
              <a:rPr lang="fr-FR" sz="2400" dirty="0" smtClean="0"/>
              <a:t>2 </a:t>
            </a:r>
            <a:r>
              <a:rPr lang="fr-FR" sz="2400" dirty="0"/>
              <a:t>– </a:t>
            </a:r>
            <a:r>
              <a:rPr lang="fr-FR" sz="2400" dirty="0" smtClean="0"/>
              <a:t>Tous corps d’état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76251" y="1063899"/>
            <a:ext cx="111248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7 : image 3 maximum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39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961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 smtClean="0">
                <a:solidFill>
                  <a:schemeClr val="tx2"/>
                </a:solidFill>
              </a:rPr>
              <a:t>Présentation du groupement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6" y="983062"/>
            <a:ext cx="1114742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Présentation du mandataire :</a:t>
            </a: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r>
              <a:rPr lang="fr-FR" sz="2000" b="1" u="sng" dirty="0" smtClean="0">
                <a:solidFill>
                  <a:schemeClr val="tx2"/>
                </a:solidFill>
              </a:rPr>
              <a:t>Dénomination sociale</a:t>
            </a:r>
          </a:p>
          <a:p>
            <a:r>
              <a:rPr lang="fr-FR" sz="2000" b="1" u="sng" dirty="0" smtClean="0">
                <a:solidFill>
                  <a:schemeClr val="tx2"/>
                </a:solidFill>
              </a:rPr>
              <a:t>Siège sociale</a:t>
            </a:r>
          </a:p>
          <a:p>
            <a:r>
              <a:rPr lang="fr-FR" sz="2000" b="1" u="sng" dirty="0" smtClean="0">
                <a:solidFill>
                  <a:schemeClr val="tx2"/>
                </a:solidFill>
              </a:rPr>
              <a:t>Adresse</a:t>
            </a:r>
          </a:p>
          <a:p>
            <a:r>
              <a:rPr lang="fr-FR" sz="2000" b="1" u="sng" dirty="0" smtClean="0">
                <a:solidFill>
                  <a:schemeClr val="tx2"/>
                </a:solidFill>
              </a:rPr>
              <a:t>SIRET</a:t>
            </a:r>
          </a:p>
          <a:p>
            <a:r>
              <a:rPr lang="fr-FR" sz="2000" b="1" u="sng" dirty="0" smtClean="0">
                <a:solidFill>
                  <a:schemeClr val="tx2"/>
                </a:solidFill>
              </a:rPr>
              <a:t>Numéro de téléphone</a:t>
            </a:r>
          </a:p>
          <a:p>
            <a:r>
              <a:rPr lang="fr-FR" sz="2000" b="1" u="sng" dirty="0" smtClean="0">
                <a:solidFill>
                  <a:schemeClr val="tx2"/>
                </a:solidFill>
              </a:rPr>
              <a:t>Courriel 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r>
              <a:rPr lang="fr-FR" sz="2000" b="1" u="sng" dirty="0" smtClean="0">
                <a:solidFill>
                  <a:schemeClr val="tx2"/>
                </a:solidFill>
              </a:rPr>
              <a:t>Cotraitants et organisation du groupement (le cas échéant)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1145074"/>
              </p:ext>
            </p:extLst>
          </p:nvPr>
        </p:nvGraphicFramePr>
        <p:xfrm>
          <a:off x="571499" y="4297055"/>
          <a:ext cx="11061701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00481">
                  <a:extLst>
                    <a:ext uri="{9D8B030D-6E8A-4147-A177-3AD203B41FA5}">
                      <a16:colId xmlns:a16="http://schemas.microsoft.com/office/drawing/2014/main" val="2147135431"/>
                    </a:ext>
                  </a:extLst>
                </a:gridCol>
                <a:gridCol w="4626167">
                  <a:extLst>
                    <a:ext uri="{9D8B030D-6E8A-4147-A177-3AD203B41FA5}">
                      <a16:colId xmlns:a16="http://schemas.microsoft.com/office/drawing/2014/main" val="829828026"/>
                    </a:ext>
                  </a:extLst>
                </a:gridCol>
                <a:gridCol w="4735053">
                  <a:extLst>
                    <a:ext uri="{9D8B030D-6E8A-4147-A177-3AD203B41FA5}">
                      <a16:colId xmlns:a16="http://schemas.microsoft.com/office/drawing/2014/main" val="3054233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b="1" dirty="0" err="1" smtClean="0"/>
                        <a:t>N°cotraitant</a:t>
                      </a:r>
                      <a:endParaRPr lang="fr-F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Nom et SIRET</a:t>
                      </a:r>
                      <a:endParaRPr lang="fr-F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Prestations réalisées</a:t>
                      </a:r>
                      <a:endParaRPr lang="fr-FR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98744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1</a:t>
                      </a:r>
                      <a:endParaRPr lang="fr-F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5368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2</a:t>
                      </a:r>
                      <a:endParaRPr lang="fr-F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78568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3</a:t>
                      </a:r>
                      <a:endParaRPr lang="fr-F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4015592"/>
                  </a:ext>
                </a:extLst>
              </a:tr>
            </a:tbl>
          </a:graphicData>
        </a:graphic>
      </p:graphicFrame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4135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</a:t>
            </a:r>
            <a:r>
              <a:rPr lang="fr-FR" sz="2400" dirty="0" smtClean="0"/>
              <a:t>3 – Ingénierie en infrastructure aéronautique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504825" y="1063899"/>
            <a:ext cx="11096289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8 : Présentation du projet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Nom et coordonnée du maitre d’ouvrage bénéficiaire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Montant de l’opération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Année de la réalisation :</a:t>
            </a:r>
          </a:p>
          <a:p>
            <a:r>
              <a:rPr lang="fr-FR" sz="1400" b="1" u="sng" dirty="0">
                <a:solidFill>
                  <a:schemeClr val="tx2"/>
                </a:solidFill>
              </a:rPr>
              <a:t>Attestation de bonne exécution </a:t>
            </a:r>
            <a:r>
              <a:rPr lang="fr-FR" sz="1400" b="1" u="sng" dirty="0" smtClean="0">
                <a:solidFill>
                  <a:schemeClr val="tx2"/>
                </a:solidFill>
              </a:rPr>
              <a:t>fournie : </a:t>
            </a:r>
            <a:r>
              <a:rPr lang="fr-FR" sz="1400" b="1" u="sng" dirty="0">
                <a:solidFill>
                  <a:schemeClr val="tx2"/>
                </a:solidFill>
              </a:rPr>
              <a:t>oui/non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Description sommaire (5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Rôle tenu par le candidat (3 </a:t>
            </a:r>
            <a:r>
              <a:rPr lang="fr-FR" sz="1400" b="1" u="sng" dirty="0">
                <a:solidFill>
                  <a:schemeClr val="tx2"/>
                </a:solidFill>
              </a:rPr>
              <a:t>lignes maximum taille </a:t>
            </a:r>
            <a:r>
              <a:rPr lang="fr-FR" sz="1400" b="1" u="sng" dirty="0" smtClean="0">
                <a:solidFill>
                  <a:schemeClr val="tx2"/>
                </a:solidFill>
              </a:rPr>
              <a:t>14) </a:t>
            </a:r>
            <a:r>
              <a:rPr lang="fr-FR" sz="1400" b="1" u="sng" dirty="0">
                <a:solidFill>
                  <a:schemeClr val="tx2"/>
                </a:solidFill>
              </a:rPr>
              <a:t>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Moyens mis en place (3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40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442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 smtClean="0"/>
              <a:t>Compétence 3 – Ingénierie en infrastructure aéronautique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u="sng" dirty="0" smtClean="0">
                <a:solidFill>
                  <a:schemeClr val="tx2"/>
                </a:solidFill>
              </a:rPr>
              <a:t>Référence 8 : Présentation des moyens humains mobilisés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Organigramme de l’équipe de maitrise d’œuvre chargé de la conception des ouvrages et du suivi de leur réalisation (1/2 </a:t>
            </a:r>
            <a:r>
              <a:rPr lang="fr-FR" sz="1400" b="1" u="sng" dirty="0">
                <a:solidFill>
                  <a:schemeClr val="tx2"/>
                </a:solidFill>
              </a:rPr>
              <a:t>slide)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Indication des titres d’études et professionnelles d’une ou plusieurs personnes en charge de cette mission (1/2 slide - annexes autorisées 20 personnes maximum :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41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9404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</a:t>
            </a:r>
            <a:r>
              <a:rPr lang="fr-FR" sz="2400" dirty="0" smtClean="0"/>
              <a:t>3 – Ingénierie en infrastructure aéronautique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8 : image 1 minimum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42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78177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</a:t>
            </a:r>
            <a:r>
              <a:rPr lang="fr-FR" sz="2400" dirty="0" smtClean="0"/>
              <a:t>3 – Ingénierie en infrastructure aéronautique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66725" y="1063899"/>
            <a:ext cx="111343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</a:t>
            </a:r>
            <a:r>
              <a:rPr lang="fr-FR" sz="2000" b="1" u="sng" dirty="0">
                <a:solidFill>
                  <a:schemeClr val="tx2"/>
                </a:solidFill>
              </a:rPr>
              <a:t>8</a:t>
            </a:r>
            <a:r>
              <a:rPr lang="fr-FR" sz="2000" b="1" u="sng" dirty="0" smtClean="0">
                <a:solidFill>
                  <a:schemeClr val="tx2"/>
                </a:solidFill>
              </a:rPr>
              <a:t> : image 2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43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89395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</a:t>
            </a:r>
            <a:r>
              <a:rPr lang="fr-FR" sz="2400" dirty="0" smtClean="0"/>
              <a:t>3 – Ingénierie en infrastructure aéronautique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76251" y="1063899"/>
            <a:ext cx="111248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8 : image 3 maximum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44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490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118753"/>
            <a:ext cx="10789129" cy="945146"/>
          </a:xfrm>
        </p:spPr>
        <p:txBody>
          <a:bodyPr>
            <a:noAutofit/>
          </a:bodyPr>
          <a:lstStyle/>
          <a:p>
            <a:pPr algn="ctr"/>
            <a:r>
              <a:rPr lang="fr-FR" sz="2000" dirty="0"/>
              <a:t>Capacités techniques et </a:t>
            </a:r>
            <a:r>
              <a:rPr lang="fr-FR" sz="2000" dirty="0" smtClean="0"/>
              <a:t>professionnelles</a:t>
            </a: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000" dirty="0"/>
              <a:t>Compétence 4 - Maintenance des systèmes industriels et de gestion technique du bâtiment </a:t>
            </a:r>
            <a:endParaRPr lang="fr-FR" sz="20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504825" y="1063899"/>
            <a:ext cx="11096289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9 : Présentation du projet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Nom et coordonnée du maitre d’ouvrage bénéficiaire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Montant de l’opération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Année de la réalisation :</a:t>
            </a:r>
          </a:p>
          <a:p>
            <a:r>
              <a:rPr lang="fr-FR" sz="1400" b="1" u="sng" dirty="0">
                <a:solidFill>
                  <a:schemeClr val="tx2"/>
                </a:solidFill>
              </a:rPr>
              <a:t>Attestation de bonne exécution </a:t>
            </a:r>
            <a:r>
              <a:rPr lang="fr-FR" sz="1400" b="1" u="sng" dirty="0" smtClean="0">
                <a:solidFill>
                  <a:schemeClr val="tx2"/>
                </a:solidFill>
              </a:rPr>
              <a:t>fournie : </a:t>
            </a:r>
            <a:r>
              <a:rPr lang="fr-FR" sz="1400" b="1" u="sng" dirty="0">
                <a:solidFill>
                  <a:schemeClr val="tx2"/>
                </a:solidFill>
              </a:rPr>
              <a:t>oui/non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Description sommaire (5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Rôle tenu par le candidat (3 </a:t>
            </a:r>
            <a:r>
              <a:rPr lang="fr-FR" sz="1400" b="1" u="sng" dirty="0">
                <a:solidFill>
                  <a:schemeClr val="tx2"/>
                </a:solidFill>
              </a:rPr>
              <a:t>lignes maximum taille </a:t>
            </a:r>
            <a:r>
              <a:rPr lang="fr-FR" sz="1400" b="1" u="sng" dirty="0" smtClean="0">
                <a:solidFill>
                  <a:schemeClr val="tx2"/>
                </a:solidFill>
              </a:rPr>
              <a:t>14) </a:t>
            </a:r>
            <a:r>
              <a:rPr lang="fr-FR" sz="1400" b="1" u="sng" dirty="0">
                <a:solidFill>
                  <a:schemeClr val="tx2"/>
                </a:solidFill>
              </a:rPr>
              <a:t>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Moyens mis en place (3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45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5987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142504"/>
            <a:ext cx="10789129" cy="921395"/>
          </a:xfrm>
        </p:spPr>
        <p:txBody>
          <a:bodyPr>
            <a:noAutofit/>
          </a:bodyPr>
          <a:lstStyle/>
          <a:p>
            <a:pPr algn="ctr"/>
            <a:r>
              <a:rPr lang="fr-FR" sz="2000" dirty="0">
                <a:solidFill>
                  <a:prstClr val="black"/>
                </a:solidFill>
              </a:rPr>
              <a:t>Capacités techniques et professionnelles</a:t>
            </a:r>
            <a:r>
              <a:rPr lang="fr-FR" sz="2400" dirty="0">
                <a:solidFill>
                  <a:prstClr val="black"/>
                </a:solidFill>
              </a:rPr>
              <a:t/>
            </a:r>
            <a:br>
              <a:rPr lang="fr-FR" sz="2400" dirty="0">
                <a:solidFill>
                  <a:prstClr val="black"/>
                </a:solidFill>
              </a:rPr>
            </a:br>
            <a:r>
              <a:rPr lang="fr-FR" sz="2000" dirty="0">
                <a:solidFill>
                  <a:prstClr val="black"/>
                </a:solidFill>
              </a:rPr>
              <a:t>Compétence 4 - Maintenance des systèmes industriels et de gestion technique du bâtiment 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u="sng" dirty="0" smtClean="0">
                <a:solidFill>
                  <a:schemeClr val="tx2"/>
                </a:solidFill>
              </a:rPr>
              <a:t>Référence 9 : Présentation des moyens humains mobilisés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Organigramme de l’équipe de maitrise d’œuvre chargé de la conception des ouvrages et du suivi de leur réalisation (1/2 </a:t>
            </a:r>
            <a:r>
              <a:rPr lang="fr-FR" sz="1400" b="1" u="sng" dirty="0">
                <a:solidFill>
                  <a:schemeClr val="tx2"/>
                </a:solidFill>
              </a:rPr>
              <a:t>slide)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Indication des titres d’études et professionnelles d’une ou plusieurs personnes en charge de cette mission (1/2 slide - annexes autorisées 20 personnes maximum :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46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86180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000" dirty="0">
                <a:solidFill>
                  <a:prstClr val="black"/>
                </a:solidFill>
              </a:rPr>
              <a:t>Capacités techniques et professionnelles</a:t>
            </a:r>
            <a:r>
              <a:rPr lang="fr-FR" sz="2400" dirty="0">
                <a:solidFill>
                  <a:prstClr val="black"/>
                </a:solidFill>
              </a:rPr>
              <a:t/>
            </a:r>
            <a:br>
              <a:rPr lang="fr-FR" sz="2400" dirty="0">
                <a:solidFill>
                  <a:prstClr val="black"/>
                </a:solidFill>
              </a:rPr>
            </a:br>
            <a:r>
              <a:rPr lang="fr-FR" sz="2000" dirty="0">
                <a:solidFill>
                  <a:prstClr val="black"/>
                </a:solidFill>
              </a:rPr>
              <a:t>Compétence 4 - Maintenance des systèmes industriels et de gestion technique du bâtiment 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9 : image 1 minimum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47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1836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000" dirty="0">
                <a:solidFill>
                  <a:prstClr val="black"/>
                </a:solidFill>
              </a:rPr>
              <a:t>Capacités techniques et professionnelles</a:t>
            </a:r>
            <a:r>
              <a:rPr lang="fr-FR" sz="2400" dirty="0">
                <a:solidFill>
                  <a:prstClr val="black"/>
                </a:solidFill>
              </a:rPr>
              <a:t/>
            </a:r>
            <a:br>
              <a:rPr lang="fr-FR" sz="2400" dirty="0">
                <a:solidFill>
                  <a:prstClr val="black"/>
                </a:solidFill>
              </a:rPr>
            </a:br>
            <a:r>
              <a:rPr lang="fr-FR" sz="2000" dirty="0">
                <a:solidFill>
                  <a:prstClr val="black"/>
                </a:solidFill>
              </a:rPr>
              <a:t>Compétence 4 - Maintenance des systèmes industriels et de gestion technique du bâtiment 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66725" y="1063899"/>
            <a:ext cx="111343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9 : image 2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48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6723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000" dirty="0">
                <a:solidFill>
                  <a:prstClr val="black"/>
                </a:solidFill>
              </a:rPr>
              <a:t>Capacités techniques et professionnelles</a:t>
            </a:r>
            <a:r>
              <a:rPr lang="fr-FR" sz="2400" dirty="0">
                <a:solidFill>
                  <a:prstClr val="black"/>
                </a:solidFill>
              </a:rPr>
              <a:t/>
            </a:r>
            <a:br>
              <a:rPr lang="fr-FR" sz="2400" dirty="0">
                <a:solidFill>
                  <a:prstClr val="black"/>
                </a:solidFill>
              </a:rPr>
            </a:br>
            <a:r>
              <a:rPr lang="fr-FR" sz="2000" dirty="0">
                <a:solidFill>
                  <a:prstClr val="black"/>
                </a:solidFill>
              </a:rPr>
              <a:t>Compétence 4 - Maintenance des systèmes industriels et de gestion technique du bâtiment 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76251" y="1063899"/>
            <a:ext cx="111248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</a:t>
            </a:r>
            <a:r>
              <a:rPr lang="fr-FR" sz="2000" b="1" u="sng" dirty="0">
                <a:solidFill>
                  <a:schemeClr val="tx2"/>
                </a:solidFill>
              </a:rPr>
              <a:t>9</a:t>
            </a:r>
            <a:r>
              <a:rPr lang="fr-FR" sz="2000" b="1" u="sng" dirty="0" smtClean="0">
                <a:solidFill>
                  <a:schemeClr val="tx2"/>
                </a:solidFill>
              </a:rPr>
              <a:t> : image 3 maximum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49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0299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1 – Architecture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504825" y="1063899"/>
            <a:ext cx="11096289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1 : Présentation du projet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Nom et coordonnée du maitre d’ouvrage bénéficiaire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Montant de l’opération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Année de la réalisation :</a:t>
            </a:r>
          </a:p>
          <a:p>
            <a:r>
              <a:rPr lang="fr-FR" sz="1400" b="1" u="sng" dirty="0">
                <a:solidFill>
                  <a:schemeClr val="tx2"/>
                </a:solidFill>
              </a:rPr>
              <a:t>Attestation de bonne exécution </a:t>
            </a:r>
            <a:r>
              <a:rPr lang="fr-FR" sz="1400" b="1" u="sng" dirty="0" smtClean="0">
                <a:solidFill>
                  <a:schemeClr val="tx2"/>
                </a:solidFill>
              </a:rPr>
              <a:t>fournie : </a:t>
            </a:r>
            <a:r>
              <a:rPr lang="fr-FR" sz="1400" b="1" u="sng" dirty="0">
                <a:solidFill>
                  <a:schemeClr val="tx2"/>
                </a:solidFill>
              </a:rPr>
              <a:t>oui/non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Description sommaire (5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Rôle tenu par le candidat (3 </a:t>
            </a:r>
            <a:r>
              <a:rPr lang="fr-FR" sz="1400" b="1" u="sng" dirty="0">
                <a:solidFill>
                  <a:schemeClr val="tx2"/>
                </a:solidFill>
              </a:rPr>
              <a:t>lignes maximum taille </a:t>
            </a:r>
            <a:r>
              <a:rPr lang="fr-FR" sz="1400" b="1" u="sng" dirty="0" smtClean="0">
                <a:solidFill>
                  <a:schemeClr val="tx2"/>
                </a:solidFill>
              </a:rPr>
              <a:t>14) </a:t>
            </a:r>
            <a:r>
              <a:rPr lang="fr-FR" sz="1400" b="1" u="sng" dirty="0">
                <a:solidFill>
                  <a:schemeClr val="tx2"/>
                </a:solidFill>
              </a:rPr>
              <a:t>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Moyens mis en place (3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7567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000" dirty="0">
                <a:solidFill>
                  <a:prstClr val="black"/>
                </a:solidFill>
              </a:rPr>
              <a:t>Capacités techniques et professionnelles</a:t>
            </a:r>
            <a:r>
              <a:rPr lang="fr-FR" sz="2400" dirty="0">
                <a:solidFill>
                  <a:prstClr val="black"/>
                </a:solidFill>
              </a:rPr>
              <a:t/>
            </a:r>
            <a:br>
              <a:rPr lang="fr-FR" sz="2400" dirty="0">
                <a:solidFill>
                  <a:prstClr val="black"/>
                </a:solidFill>
              </a:rPr>
            </a:br>
            <a:r>
              <a:rPr lang="fr-FR" sz="2000" dirty="0">
                <a:solidFill>
                  <a:prstClr val="black"/>
                </a:solidFill>
              </a:rPr>
              <a:t>Compétence 4 - Maintenance des systèmes industriels et de gestion technique du bâtiment 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504825" y="1063899"/>
            <a:ext cx="11096289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10 : Présentation du projet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Nom et coordonnée du maitre d’ouvrage bénéficiaire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Montant de l’opération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Année de la réalisation :</a:t>
            </a:r>
          </a:p>
          <a:p>
            <a:r>
              <a:rPr lang="fr-FR" sz="1400" b="1" u="sng" dirty="0">
                <a:solidFill>
                  <a:schemeClr val="tx2"/>
                </a:solidFill>
              </a:rPr>
              <a:t>Attestation de bonne exécution </a:t>
            </a:r>
            <a:r>
              <a:rPr lang="fr-FR" sz="1400" b="1" u="sng" dirty="0" smtClean="0">
                <a:solidFill>
                  <a:schemeClr val="tx2"/>
                </a:solidFill>
              </a:rPr>
              <a:t>fournie : </a:t>
            </a:r>
            <a:r>
              <a:rPr lang="fr-FR" sz="1400" b="1" u="sng" dirty="0">
                <a:solidFill>
                  <a:schemeClr val="tx2"/>
                </a:solidFill>
              </a:rPr>
              <a:t>oui/non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Description sommaire (5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Rôle tenu par le candidat (3 </a:t>
            </a:r>
            <a:r>
              <a:rPr lang="fr-FR" sz="1400" b="1" u="sng" dirty="0">
                <a:solidFill>
                  <a:schemeClr val="tx2"/>
                </a:solidFill>
              </a:rPr>
              <a:t>lignes maximum taille </a:t>
            </a:r>
            <a:r>
              <a:rPr lang="fr-FR" sz="1400" b="1" u="sng" dirty="0" smtClean="0">
                <a:solidFill>
                  <a:schemeClr val="tx2"/>
                </a:solidFill>
              </a:rPr>
              <a:t>14) </a:t>
            </a:r>
            <a:r>
              <a:rPr lang="fr-FR" sz="1400" b="1" u="sng" dirty="0">
                <a:solidFill>
                  <a:schemeClr val="tx2"/>
                </a:solidFill>
              </a:rPr>
              <a:t>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Moyens mis en place (3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50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68414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000" dirty="0">
                <a:solidFill>
                  <a:prstClr val="black"/>
                </a:solidFill>
              </a:rPr>
              <a:t>Capacités techniques et professionnelles</a:t>
            </a:r>
            <a:r>
              <a:rPr lang="fr-FR" sz="2400" dirty="0">
                <a:solidFill>
                  <a:prstClr val="black"/>
                </a:solidFill>
              </a:rPr>
              <a:t/>
            </a:r>
            <a:br>
              <a:rPr lang="fr-FR" sz="2400" dirty="0">
                <a:solidFill>
                  <a:prstClr val="black"/>
                </a:solidFill>
              </a:rPr>
            </a:br>
            <a:r>
              <a:rPr lang="fr-FR" sz="2000" dirty="0">
                <a:solidFill>
                  <a:prstClr val="black"/>
                </a:solidFill>
              </a:rPr>
              <a:t>Compétence 4 - Maintenance des systèmes industriels et de gestion technique du bâtiment 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u="sng" dirty="0" smtClean="0">
                <a:solidFill>
                  <a:schemeClr val="tx2"/>
                </a:solidFill>
              </a:rPr>
              <a:t>Référence 10 : Présentation des moyens humains mobilisés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Organigramme de l’équipe de maitrise d’œuvre chargé de la conception des ouvrages et du suivi de leur réalisation (1/2 </a:t>
            </a:r>
            <a:r>
              <a:rPr lang="fr-FR" sz="1400" b="1" u="sng" dirty="0">
                <a:solidFill>
                  <a:schemeClr val="tx2"/>
                </a:solidFill>
              </a:rPr>
              <a:t>slide)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Indication des titres d’études et professionnelles d’une ou plusieurs personnes en charge de cette mission (1/2 slide - annexes autorisées 20 personnes maximum :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51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74495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000" dirty="0">
                <a:solidFill>
                  <a:prstClr val="black"/>
                </a:solidFill>
              </a:rPr>
              <a:t>Capacités techniques et professionnelles</a:t>
            </a:r>
            <a:r>
              <a:rPr lang="fr-FR" sz="2400" dirty="0">
                <a:solidFill>
                  <a:prstClr val="black"/>
                </a:solidFill>
              </a:rPr>
              <a:t/>
            </a:r>
            <a:br>
              <a:rPr lang="fr-FR" sz="2400" dirty="0">
                <a:solidFill>
                  <a:prstClr val="black"/>
                </a:solidFill>
              </a:rPr>
            </a:br>
            <a:r>
              <a:rPr lang="fr-FR" sz="2000" dirty="0">
                <a:solidFill>
                  <a:prstClr val="black"/>
                </a:solidFill>
              </a:rPr>
              <a:t>Compétence 4 - Maintenance des systèmes industriels et de gestion technique du bâtiment 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10 : image 1 minimum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52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80299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000" dirty="0">
                <a:solidFill>
                  <a:prstClr val="black"/>
                </a:solidFill>
              </a:rPr>
              <a:t>Capacités techniques et professionnelles</a:t>
            </a:r>
            <a:r>
              <a:rPr lang="fr-FR" sz="2400" dirty="0">
                <a:solidFill>
                  <a:prstClr val="black"/>
                </a:solidFill>
              </a:rPr>
              <a:t/>
            </a:r>
            <a:br>
              <a:rPr lang="fr-FR" sz="2400" dirty="0">
                <a:solidFill>
                  <a:prstClr val="black"/>
                </a:solidFill>
              </a:rPr>
            </a:br>
            <a:r>
              <a:rPr lang="fr-FR" sz="2000" dirty="0">
                <a:solidFill>
                  <a:prstClr val="black"/>
                </a:solidFill>
              </a:rPr>
              <a:t>Compétence 4 - Maintenance des systèmes industriels et de gestion technique du bâtiment 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66725" y="1063899"/>
            <a:ext cx="111343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10 : image 2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53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80910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000" dirty="0">
                <a:solidFill>
                  <a:prstClr val="black"/>
                </a:solidFill>
              </a:rPr>
              <a:t>Capacités techniques et professionnelles</a:t>
            </a:r>
            <a:r>
              <a:rPr lang="fr-FR" sz="2400" dirty="0">
                <a:solidFill>
                  <a:prstClr val="black"/>
                </a:solidFill>
              </a:rPr>
              <a:t/>
            </a:r>
            <a:br>
              <a:rPr lang="fr-FR" sz="2400" dirty="0">
                <a:solidFill>
                  <a:prstClr val="black"/>
                </a:solidFill>
              </a:rPr>
            </a:br>
            <a:r>
              <a:rPr lang="fr-FR" sz="2000" dirty="0">
                <a:solidFill>
                  <a:prstClr val="black"/>
                </a:solidFill>
              </a:rPr>
              <a:t>Compétence 4 - Maintenance des systèmes industriels et de gestion technique du bâtiment 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76251" y="1063899"/>
            <a:ext cx="111248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10 : image 3 maximum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54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8194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000" dirty="0">
                <a:solidFill>
                  <a:prstClr val="black"/>
                </a:solidFill>
              </a:rPr>
              <a:t>Capacités techniques et professionnelles</a:t>
            </a:r>
            <a:r>
              <a:rPr lang="fr-FR" sz="2400" dirty="0">
                <a:solidFill>
                  <a:prstClr val="black"/>
                </a:solidFill>
              </a:rPr>
              <a:t/>
            </a:r>
            <a:br>
              <a:rPr lang="fr-FR" sz="2400" dirty="0">
                <a:solidFill>
                  <a:prstClr val="black"/>
                </a:solidFill>
              </a:rPr>
            </a:br>
            <a:r>
              <a:rPr lang="fr-FR" sz="2000" dirty="0">
                <a:solidFill>
                  <a:prstClr val="black"/>
                </a:solidFill>
              </a:rPr>
              <a:t>Compétence 4 - Maintenance des systèmes industriels et de gestion technique du bâtiment 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504825" y="1063899"/>
            <a:ext cx="11096289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11 : Présentation du projet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Nom et coordonnée du maitre d’ouvrage bénéficiaire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Montant de l’opération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Année de la réalisation :</a:t>
            </a:r>
          </a:p>
          <a:p>
            <a:r>
              <a:rPr lang="fr-FR" sz="1400" b="1" u="sng" dirty="0">
                <a:solidFill>
                  <a:schemeClr val="tx2"/>
                </a:solidFill>
              </a:rPr>
              <a:t>Attestation de bonne exécution </a:t>
            </a:r>
            <a:r>
              <a:rPr lang="fr-FR" sz="1400" b="1" u="sng" dirty="0" smtClean="0">
                <a:solidFill>
                  <a:schemeClr val="tx2"/>
                </a:solidFill>
              </a:rPr>
              <a:t>fournie : </a:t>
            </a:r>
            <a:r>
              <a:rPr lang="fr-FR" sz="1400" b="1" u="sng" dirty="0">
                <a:solidFill>
                  <a:schemeClr val="tx2"/>
                </a:solidFill>
              </a:rPr>
              <a:t>oui/non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Description sommaire (5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Rôle tenu par le candidat (3 </a:t>
            </a:r>
            <a:r>
              <a:rPr lang="fr-FR" sz="1400" b="1" u="sng" dirty="0">
                <a:solidFill>
                  <a:schemeClr val="tx2"/>
                </a:solidFill>
              </a:rPr>
              <a:t>lignes maximum taille </a:t>
            </a:r>
            <a:r>
              <a:rPr lang="fr-FR" sz="1400" b="1" u="sng" dirty="0" smtClean="0">
                <a:solidFill>
                  <a:schemeClr val="tx2"/>
                </a:solidFill>
              </a:rPr>
              <a:t>14) </a:t>
            </a:r>
            <a:r>
              <a:rPr lang="fr-FR" sz="1400" b="1" u="sng" dirty="0">
                <a:solidFill>
                  <a:schemeClr val="tx2"/>
                </a:solidFill>
              </a:rPr>
              <a:t>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Moyens mis en place (3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55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8816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000" dirty="0">
                <a:solidFill>
                  <a:prstClr val="black"/>
                </a:solidFill>
              </a:rPr>
              <a:t>Capacités techniques et professionnelles</a:t>
            </a:r>
            <a:r>
              <a:rPr lang="fr-FR" sz="2400" dirty="0">
                <a:solidFill>
                  <a:prstClr val="black"/>
                </a:solidFill>
              </a:rPr>
              <a:t/>
            </a:r>
            <a:br>
              <a:rPr lang="fr-FR" sz="2400" dirty="0">
                <a:solidFill>
                  <a:prstClr val="black"/>
                </a:solidFill>
              </a:rPr>
            </a:br>
            <a:r>
              <a:rPr lang="fr-FR" sz="2000" dirty="0">
                <a:solidFill>
                  <a:prstClr val="black"/>
                </a:solidFill>
              </a:rPr>
              <a:t>Compétence 4 - Maintenance des systèmes industriels et de gestion technique du bâtiment 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u="sng" dirty="0" smtClean="0">
                <a:solidFill>
                  <a:schemeClr val="tx2"/>
                </a:solidFill>
              </a:rPr>
              <a:t>Référence 11 : Présentation des moyens humains mobilisés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Organigramme de l’équipe de maitrise d’œuvre chargé de la conception des ouvrages et du suivi de leur réalisation (1/2 </a:t>
            </a:r>
            <a:r>
              <a:rPr lang="fr-FR" sz="1400" b="1" u="sng" dirty="0">
                <a:solidFill>
                  <a:schemeClr val="tx2"/>
                </a:solidFill>
              </a:rPr>
              <a:t>slide)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Indication des titres d’études et professionnelles d’une ou plusieurs personnes en charge de cette mission (1/2 slide - annexes autorisées 20 personnes maximum :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56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4006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000" dirty="0">
                <a:solidFill>
                  <a:prstClr val="black"/>
                </a:solidFill>
              </a:rPr>
              <a:t>Capacités techniques et professionnelles</a:t>
            </a:r>
            <a:r>
              <a:rPr lang="fr-FR" sz="2400" dirty="0">
                <a:solidFill>
                  <a:prstClr val="black"/>
                </a:solidFill>
              </a:rPr>
              <a:t/>
            </a:r>
            <a:br>
              <a:rPr lang="fr-FR" sz="2400" dirty="0">
                <a:solidFill>
                  <a:prstClr val="black"/>
                </a:solidFill>
              </a:rPr>
            </a:br>
            <a:r>
              <a:rPr lang="fr-FR" sz="2000" dirty="0">
                <a:solidFill>
                  <a:prstClr val="black"/>
                </a:solidFill>
              </a:rPr>
              <a:t>Compétence 4 - Maintenance des systèmes industriels et de gestion technique du bâtiment 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11 : image 1 minimum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57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82445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000" dirty="0">
                <a:solidFill>
                  <a:prstClr val="black"/>
                </a:solidFill>
              </a:rPr>
              <a:t>Capacités techniques et professionnelles</a:t>
            </a:r>
            <a:r>
              <a:rPr lang="fr-FR" sz="2400" dirty="0">
                <a:solidFill>
                  <a:prstClr val="black"/>
                </a:solidFill>
              </a:rPr>
              <a:t/>
            </a:r>
            <a:br>
              <a:rPr lang="fr-FR" sz="2400" dirty="0">
                <a:solidFill>
                  <a:prstClr val="black"/>
                </a:solidFill>
              </a:rPr>
            </a:br>
            <a:r>
              <a:rPr lang="fr-FR" sz="2000" dirty="0">
                <a:solidFill>
                  <a:prstClr val="black"/>
                </a:solidFill>
              </a:rPr>
              <a:t>Compétence 4 - Maintenance des systèmes industriels et de gestion technique du bâtiment 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66725" y="1063899"/>
            <a:ext cx="111343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11 : image 2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58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7077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000" dirty="0">
                <a:solidFill>
                  <a:prstClr val="black"/>
                </a:solidFill>
              </a:rPr>
              <a:t>Capacités techniques et professionnelles</a:t>
            </a:r>
            <a:r>
              <a:rPr lang="fr-FR" sz="2400" dirty="0">
                <a:solidFill>
                  <a:prstClr val="black"/>
                </a:solidFill>
              </a:rPr>
              <a:t/>
            </a:r>
            <a:br>
              <a:rPr lang="fr-FR" sz="2400" dirty="0">
                <a:solidFill>
                  <a:prstClr val="black"/>
                </a:solidFill>
              </a:rPr>
            </a:br>
            <a:r>
              <a:rPr lang="fr-FR" sz="2000" dirty="0">
                <a:solidFill>
                  <a:prstClr val="black"/>
                </a:solidFill>
              </a:rPr>
              <a:t>Compétence 4 - Maintenance des systèmes industriels et de gestion technique du bâtiment 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76251" y="1063899"/>
            <a:ext cx="111248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11 : image 3 maximum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59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57686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1 – Architecture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u="sng" dirty="0" smtClean="0">
                <a:solidFill>
                  <a:schemeClr val="tx2"/>
                </a:solidFill>
              </a:rPr>
              <a:t>Référence 1 : Présentation des moyens humains mobilisés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Organigramme de l’équipe de maitrise d’œuvre chargé de la conception des ouvrages et du suivi de leur réalisation (1/2 </a:t>
            </a:r>
            <a:r>
              <a:rPr lang="fr-FR" sz="1400" b="1" u="sng" dirty="0">
                <a:solidFill>
                  <a:schemeClr val="tx2"/>
                </a:solidFill>
              </a:rPr>
              <a:t>slide)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Indication des titres d’études et professionnelles d’une ou plusieurs personnes en charge de cette mission (1/2 slide - annexes autorisées 20 personnes maximum :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64477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000" dirty="0"/>
              <a:t>Capacités techniques et </a:t>
            </a:r>
            <a:r>
              <a:rPr lang="fr-FR" sz="2000" dirty="0" smtClean="0"/>
              <a:t>professionnelles</a:t>
            </a:r>
            <a:br>
              <a:rPr lang="fr-FR" sz="2000" dirty="0" smtClean="0"/>
            </a:br>
            <a:r>
              <a:rPr lang="fr-FR" sz="2000" dirty="0" smtClean="0"/>
              <a:t>Compétence 5 - </a:t>
            </a:r>
            <a:r>
              <a:rPr lang="fr-FR" sz="2000" dirty="0">
                <a:solidFill>
                  <a:srgbClr val="000000"/>
                </a:solidFill>
                <a:latin typeface="Marianne" panose="020000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Homologation de système sécurité industriel et cyber de classe 1 à 3</a:t>
            </a:r>
            <a:endParaRPr lang="fr-FR" sz="20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504825" y="1063899"/>
            <a:ext cx="11096289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12 : Présentation du projet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Nom et coordonnée du maitre d’ouvrage bénéficiaire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Montant de l’opération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Année de la réalisation :</a:t>
            </a:r>
          </a:p>
          <a:p>
            <a:r>
              <a:rPr lang="fr-FR" sz="1400" b="1" u="sng" dirty="0">
                <a:solidFill>
                  <a:schemeClr val="tx2"/>
                </a:solidFill>
              </a:rPr>
              <a:t>Attestation de bonne exécution </a:t>
            </a:r>
            <a:r>
              <a:rPr lang="fr-FR" sz="1400" b="1" u="sng" dirty="0" smtClean="0">
                <a:solidFill>
                  <a:schemeClr val="tx2"/>
                </a:solidFill>
              </a:rPr>
              <a:t>fournie : </a:t>
            </a:r>
            <a:r>
              <a:rPr lang="fr-FR" sz="1400" b="1" u="sng" dirty="0">
                <a:solidFill>
                  <a:schemeClr val="tx2"/>
                </a:solidFill>
              </a:rPr>
              <a:t>oui/non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Description sommaire (5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Rôle tenu par le candidat (3 </a:t>
            </a:r>
            <a:r>
              <a:rPr lang="fr-FR" sz="1400" b="1" u="sng" dirty="0">
                <a:solidFill>
                  <a:schemeClr val="tx2"/>
                </a:solidFill>
              </a:rPr>
              <a:t>lignes maximum taille </a:t>
            </a:r>
            <a:r>
              <a:rPr lang="fr-FR" sz="1400" b="1" u="sng" dirty="0" smtClean="0">
                <a:solidFill>
                  <a:schemeClr val="tx2"/>
                </a:solidFill>
              </a:rPr>
              <a:t>14) </a:t>
            </a:r>
            <a:r>
              <a:rPr lang="fr-FR" sz="1400" b="1" u="sng" dirty="0">
                <a:solidFill>
                  <a:schemeClr val="tx2"/>
                </a:solidFill>
              </a:rPr>
              <a:t>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Moyens mis en place (3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60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23887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000" dirty="0">
                <a:solidFill>
                  <a:prstClr val="black"/>
                </a:solidFill>
              </a:rPr>
              <a:t>Capacités techniques et professionnelles</a:t>
            </a:r>
            <a:br>
              <a:rPr lang="fr-FR" sz="2000" dirty="0">
                <a:solidFill>
                  <a:prstClr val="black"/>
                </a:solidFill>
              </a:rPr>
            </a:br>
            <a:r>
              <a:rPr lang="fr-FR" sz="2000" dirty="0">
                <a:solidFill>
                  <a:prstClr val="black"/>
                </a:solidFill>
              </a:rPr>
              <a:t>Compétence 5 - </a:t>
            </a:r>
            <a:r>
              <a:rPr lang="fr-FR" sz="2000" dirty="0">
                <a:solidFill>
                  <a:srgbClr val="000000"/>
                </a:solidFill>
                <a:latin typeface="Marianne" panose="020000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Homologation de système sécurité industriel et cyber de classe 1 à 3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u="sng" dirty="0" smtClean="0">
                <a:solidFill>
                  <a:schemeClr val="tx2"/>
                </a:solidFill>
              </a:rPr>
              <a:t>Référence 12 : Présentation des moyens humains mobilisés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Organigramme de l’équipe de maitrise d’œuvre chargé de la conception des ouvrages et du suivi de leur réalisation (1/2 </a:t>
            </a:r>
            <a:r>
              <a:rPr lang="fr-FR" sz="1400" b="1" u="sng" dirty="0">
                <a:solidFill>
                  <a:schemeClr val="tx2"/>
                </a:solidFill>
              </a:rPr>
              <a:t>slide)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Indication des titres d’études et professionnelles d’une ou plusieurs personnes en charge de cette mission (1/2 slide - annexes autorisées 20 personnes maximum :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61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56685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000" dirty="0">
                <a:solidFill>
                  <a:prstClr val="black"/>
                </a:solidFill>
              </a:rPr>
              <a:t>Capacités techniques et professionnelles</a:t>
            </a:r>
            <a:br>
              <a:rPr lang="fr-FR" sz="2000" dirty="0">
                <a:solidFill>
                  <a:prstClr val="black"/>
                </a:solidFill>
              </a:rPr>
            </a:br>
            <a:r>
              <a:rPr lang="fr-FR" sz="2000" dirty="0">
                <a:solidFill>
                  <a:prstClr val="black"/>
                </a:solidFill>
              </a:rPr>
              <a:t>Compétence 5 - </a:t>
            </a:r>
            <a:r>
              <a:rPr lang="fr-FR" sz="2000" dirty="0">
                <a:solidFill>
                  <a:srgbClr val="000000"/>
                </a:solidFill>
                <a:latin typeface="Marianne" panose="020000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Homologation de système sécurité industriel et cyber de classe 1 à 3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12 : image 1 minimum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62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21263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000" dirty="0">
                <a:solidFill>
                  <a:prstClr val="black"/>
                </a:solidFill>
              </a:rPr>
              <a:t>Capacités techniques et professionnelles</a:t>
            </a:r>
            <a:br>
              <a:rPr lang="fr-FR" sz="2000" dirty="0">
                <a:solidFill>
                  <a:prstClr val="black"/>
                </a:solidFill>
              </a:rPr>
            </a:br>
            <a:r>
              <a:rPr lang="fr-FR" sz="2000" dirty="0">
                <a:solidFill>
                  <a:prstClr val="black"/>
                </a:solidFill>
              </a:rPr>
              <a:t>Compétence 5 - </a:t>
            </a:r>
            <a:r>
              <a:rPr lang="fr-FR" sz="2000" dirty="0">
                <a:solidFill>
                  <a:srgbClr val="000000"/>
                </a:solidFill>
                <a:latin typeface="Marianne" panose="020000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Homologation de système sécurité industriel et cyber de classe 1 à 3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66725" y="1063899"/>
            <a:ext cx="111343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12 : image 2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63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36244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000" dirty="0">
                <a:solidFill>
                  <a:prstClr val="black"/>
                </a:solidFill>
              </a:rPr>
              <a:t>Capacités techniques et professionnelles</a:t>
            </a:r>
            <a:br>
              <a:rPr lang="fr-FR" sz="2000" dirty="0">
                <a:solidFill>
                  <a:prstClr val="black"/>
                </a:solidFill>
              </a:rPr>
            </a:br>
            <a:r>
              <a:rPr lang="fr-FR" sz="2000" dirty="0">
                <a:solidFill>
                  <a:prstClr val="black"/>
                </a:solidFill>
              </a:rPr>
              <a:t>Compétence 5 - </a:t>
            </a:r>
            <a:r>
              <a:rPr lang="fr-FR" sz="2000" dirty="0">
                <a:solidFill>
                  <a:srgbClr val="000000"/>
                </a:solidFill>
                <a:latin typeface="Marianne" panose="020000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Homologation de système sécurité industriel et cyber de classe 1 à 3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76251" y="1063899"/>
            <a:ext cx="111248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12 : image 3 maximum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64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32751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000" dirty="0"/>
              <a:t>Capacités techniques et </a:t>
            </a:r>
            <a:r>
              <a:rPr lang="fr-FR" sz="2000" dirty="0" smtClean="0"/>
              <a:t>professionnelles</a:t>
            </a:r>
            <a:br>
              <a:rPr lang="fr-FR" sz="2000" dirty="0" smtClean="0"/>
            </a:br>
            <a:r>
              <a:rPr lang="fr-FR" sz="2000" dirty="0" smtClean="0"/>
              <a:t>Compétence 6 - </a:t>
            </a:r>
            <a:r>
              <a:rPr lang="fr-FR" sz="2000" dirty="0" smtClean="0">
                <a:solidFill>
                  <a:srgbClr val="000000"/>
                </a:solidFill>
                <a:latin typeface="Marianne" panose="020000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Environnement</a:t>
            </a:r>
            <a:endParaRPr lang="fr-FR" sz="20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504825" y="1063899"/>
            <a:ext cx="11096289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13 : Présentation du projet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Nom et coordonnée du maitre d’ouvrage bénéficiaire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Montant de l’opération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Année de la réalisation :</a:t>
            </a:r>
          </a:p>
          <a:p>
            <a:r>
              <a:rPr lang="fr-FR" sz="1400" b="1" u="sng" dirty="0">
                <a:solidFill>
                  <a:schemeClr val="tx2"/>
                </a:solidFill>
              </a:rPr>
              <a:t>Attestation de bonne exécution </a:t>
            </a:r>
            <a:r>
              <a:rPr lang="fr-FR" sz="1400" b="1" u="sng" dirty="0" smtClean="0">
                <a:solidFill>
                  <a:schemeClr val="tx2"/>
                </a:solidFill>
              </a:rPr>
              <a:t>fournie : </a:t>
            </a:r>
            <a:r>
              <a:rPr lang="fr-FR" sz="1400" b="1" u="sng" dirty="0">
                <a:solidFill>
                  <a:schemeClr val="tx2"/>
                </a:solidFill>
              </a:rPr>
              <a:t>oui/non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Description sommaire (5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Rôle tenu par le candidat (3 </a:t>
            </a:r>
            <a:r>
              <a:rPr lang="fr-FR" sz="1400" b="1" u="sng" dirty="0">
                <a:solidFill>
                  <a:schemeClr val="tx2"/>
                </a:solidFill>
              </a:rPr>
              <a:t>lignes maximum taille </a:t>
            </a:r>
            <a:r>
              <a:rPr lang="fr-FR" sz="1400" b="1" u="sng" dirty="0" smtClean="0">
                <a:solidFill>
                  <a:schemeClr val="tx2"/>
                </a:solidFill>
              </a:rPr>
              <a:t>14) </a:t>
            </a:r>
            <a:r>
              <a:rPr lang="fr-FR" sz="1400" b="1" u="sng" dirty="0">
                <a:solidFill>
                  <a:schemeClr val="tx2"/>
                </a:solidFill>
              </a:rPr>
              <a:t>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Moyens mis en place (3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65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86072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000" dirty="0">
                <a:solidFill>
                  <a:prstClr val="black"/>
                </a:solidFill>
              </a:rPr>
              <a:t>Capacités techniques et professionnelles</a:t>
            </a:r>
            <a:br>
              <a:rPr lang="fr-FR" sz="2000" dirty="0">
                <a:solidFill>
                  <a:prstClr val="black"/>
                </a:solidFill>
              </a:rPr>
            </a:br>
            <a:r>
              <a:rPr lang="fr-FR" sz="2000" dirty="0">
                <a:solidFill>
                  <a:prstClr val="black"/>
                </a:solidFill>
              </a:rPr>
              <a:t>Compétence </a:t>
            </a:r>
            <a:r>
              <a:rPr lang="fr-FR" sz="2000" dirty="0" smtClean="0">
                <a:solidFill>
                  <a:prstClr val="black"/>
                </a:solidFill>
              </a:rPr>
              <a:t>6 - Environnement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u="sng" dirty="0" smtClean="0">
                <a:solidFill>
                  <a:schemeClr val="tx2"/>
                </a:solidFill>
              </a:rPr>
              <a:t>Référence 13 : Présentation des moyens humains mobilisés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Organigramme de l’équipe de maitrise d’œuvre chargé de la conception des ouvrages et du suivi de leur réalisation (1/2 </a:t>
            </a:r>
            <a:r>
              <a:rPr lang="fr-FR" sz="1400" b="1" u="sng" dirty="0">
                <a:solidFill>
                  <a:schemeClr val="tx2"/>
                </a:solidFill>
              </a:rPr>
              <a:t>slide)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Indication des titres d’études et professionnelles d’une ou plusieurs personnes en charge de cette mission (1/2 slide - annexes autorisées 20 personnes maximum :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66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41796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000" dirty="0">
                <a:solidFill>
                  <a:prstClr val="black"/>
                </a:solidFill>
              </a:rPr>
              <a:t>Capacités techniques et professionnelles</a:t>
            </a:r>
            <a:br>
              <a:rPr lang="fr-FR" sz="2000" dirty="0">
                <a:solidFill>
                  <a:prstClr val="black"/>
                </a:solidFill>
              </a:rPr>
            </a:br>
            <a:r>
              <a:rPr lang="fr-FR" sz="2000" dirty="0">
                <a:solidFill>
                  <a:prstClr val="black"/>
                </a:solidFill>
              </a:rPr>
              <a:t>Compétence </a:t>
            </a:r>
            <a:r>
              <a:rPr lang="fr-FR" sz="2000" dirty="0" smtClean="0">
                <a:solidFill>
                  <a:prstClr val="black"/>
                </a:solidFill>
              </a:rPr>
              <a:t>6 - Environnement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13 : image 1 minimum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67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89454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000" dirty="0">
                <a:solidFill>
                  <a:prstClr val="black"/>
                </a:solidFill>
              </a:rPr>
              <a:t>Capacités techniques et professionnelles</a:t>
            </a:r>
            <a:br>
              <a:rPr lang="fr-FR" sz="2000" dirty="0">
                <a:solidFill>
                  <a:prstClr val="black"/>
                </a:solidFill>
              </a:rPr>
            </a:br>
            <a:r>
              <a:rPr lang="fr-FR" sz="2000" dirty="0">
                <a:solidFill>
                  <a:prstClr val="black"/>
                </a:solidFill>
              </a:rPr>
              <a:t>Compétence </a:t>
            </a:r>
            <a:r>
              <a:rPr lang="fr-FR" sz="2000" dirty="0" smtClean="0">
                <a:solidFill>
                  <a:prstClr val="black"/>
                </a:solidFill>
              </a:rPr>
              <a:t>6 - Environnement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66725" y="1063899"/>
            <a:ext cx="111343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13 : image 2 maximum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68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38985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000" dirty="0">
                <a:solidFill>
                  <a:prstClr val="black"/>
                </a:solidFill>
              </a:rPr>
              <a:t>Capacités techniques et professionnelles</a:t>
            </a:r>
            <a:br>
              <a:rPr lang="fr-FR" sz="2000" dirty="0">
                <a:solidFill>
                  <a:prstClr val="black"/>
                </a:solidFill>
              </a:rPr>
            </a:br>
            <a:r>
              <a:rPr lang="fr-FR" sz="2000" dirty="0">
                <a:solidFill>
                  <a:prstClr val="black"/>
                </a:solidFill>
              </a:rPr>
              <a:t>Compétence </a:t>
            </a:r>
            <a:r>
              <a:rPr lang="fr-FR" sz="2000" dirty="0" smtClean="0">
                <a:solidFill>
                  <a:prstClr val="black"/>
                </a:solidFill>
              </a:rPr>
              <a:t>6 - Environnement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76251" y="1063899"/>
            <a:ext cx="111248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13 : image 3 maximum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69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77609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1 – Architecture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1 : image 1 minimum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8003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000" dirty="0" smtClean="0">
                <a:solidFill>
                  <a:prstClr val="black"/>
                </a:solidFill>
              </a:rPr>
              <a:t>Plan opérationnel 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76251" y="1063899"/>
            <a:ext cx="111248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Appréhension du projet (part d’investissement</a:t>
            </a:r>
            <a:r>
              <a:rPr lang="fr-FR" sz="2000" b="1" u="sng" dirty="0">
                <a:solidFill>
                  <a:schemeClr val="tx2"/>
                </a:solidFill>
              </a:rPr>
              <a:t>, durée du </a:t>
            </a:r>
            <a:r>
              <a:rPr lang="fr-FR" sz="2000" b="1" u="sng" dirty="0" smtClean="0">
                <a:solidFill>
                  <a:schemeClr val="tx2"/>
                </a:solidFill>
              </a:rPr>
              <a:t>contrat) </a:t>
            </a:r>
          </a:p>
          <a:p>
            <a:r>
              <a:rPr lang="fr-FR" sz="1600" b="1" i="1" dirty="0" smtClean="0">
                <a:solidFill>
                  <a:schemeClr val="tx2"/>
                </a:solidFill>
              </a:rPr>
              <a:t>Format obligatoire : 1 diapositive taille 14, sans annexe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70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90212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000" dirty="0" smtClean="0">
                <a:solidFill>
                  <a:prstClr val="black"/>
                </a:solidFill>
              </a:rPr>
              <a:t>Plan opérationnel 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76251" y="1063899"/>
            <a:ext cx="1112486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Modalités </a:t>
            </a:r>
            <a:r>
              <a:rPr lang="fr-FR" sz="2000" b="1" u="sng" dirty="0">
                <a:solidFill>
                  <a:schemeClr val="tx2"/>
                </a:solidFill>
              </a:rPr>
              <a:t>d’organisation entre chaque opérateur économique du groupement au cours de l’exécution du </a:t>
            </a:r>
            <a:r>
              <a:rPr lang="fr-FR" sz="2000" b="1" u="sng" dirty="0" smtClean="0">
                <a:solidFill>
                  <a:schemeClr val="tx2"/>
                </a:solidFill>
              </a:rPr>
              <a:t>marché (phase conception / phase travaux / phase entretien-maintenance)</a:t>
            </a:r>
            <a:endParaRPr lang="fr-FR" sz="2000" b="1" u="sng" dirty="0">
              <a:solidFill>
                <a:schemeClr val="tx2"/>
              </a:solidFill>
            </a:endParaRPr>
          </a:p>
          <a:p>
            <a:r>
              <a:rPr lang="fr-FR" sz="1600" b="1" i="1" dirty="0" smtClean="0">
                <a:solidFill>
                  <a:schemeClr val="tx2"/>
                </a:solidFill>
              </a:rPr>
              <a:t>Format obligatoire : 3 diapositives taille 14, sans annexe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71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92802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000" dirty="0" smtClean="0">
                <a:solidFill>
                  <a:prstClr val="black"/>
                </a:solidFill>
              </a:rPr>
              <a:t>Plan opérationnel 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76251" y="1063899"/>
            <a:ext cx="1112486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Moyens </a:t>
            </a:r>
            <a:r>
              <a:rPr lang="fr-FR" sz="2000" b="1" u="sng" dirty="0">
                <a:solidFill>
                  <a:schemeClr val="tx2"/>
                </a:solidFill>
              </a:rPr>
              <a:t>mis en place </a:t>
            </a:r>
            <a:r>
              <a:rPr lang="fr-FR" sz="2000" b="1" u="sng" dirty="0" smtClean="0">
                <a:solidFill>
                  <a:schemeClr val="tx2"/>
                </a:solidFill>
              </a:rPr>
              <a:t>pour le respect </a:t>
            </a:r>
            <a:r>
              <a:rPr lang="fr-FR" sz="2000" b="1" u="sng" dirty="0">
                <a:solidFill>
                  <a:schemeClr val="tx2"/>
                </a:solidFill>
              </a:rPr>
              <a:t>des objectifs de </a:t>
            </a:r>
            <a:r>
              <a:rPr lang="fr-FR" sz="2000" b="1" u="sng" dirty="0" smtClean="0">
                <a:solidFill>
                  <a:schemeClr val="tx2"/>
                </a:solidFill>
              </a:rPr>
              <a:t>performance (</a:t>
            </a:r>
            <a:r>
              <a:rPr lang="fr-FR" sz="2000" b="1" u="sng" dirty="0">
                <a:solidFill>
                  <a:schemeClr val="tx2"/>
                </a:solidFill>
              </a:rPr>
              <a:t>phase conception / phase travaux / phase entretien-maintenance)</a:t>
            </a:r>
            <a:endParaRPr lang="fr-FR" sz="2000" b="1" u="sng" dirty="0" smtClean="0">
              <a:solidFill>
                <a:schemeClr val="tx2"/>
              </a:solidFill>
            </a:endParaRPr>
          </a:p>
          <a:p>
            <a:r>
              <a:rPr lang="fr-FR" sz="1600" b="1" i="1" dirty="0" smtClean="0">
                <a:solidFill>
                  <a:schemeClr val="tx2"/>
                </a:solidFill>
              </a:rPr>
              <a:t>Format obligatoire : 3 diapositives taille 14, sans annexe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72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58607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000" dirty="0" smtClean="0">
                <a:solidFill>
                  <a:prstClr val="black"/>
                </a:solidFill>
              </a:rPr>
              <a:t>Plan opérationnel 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76251" y="1063899"/>
            <a:ext cx="1112486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Gestion de la phase travaux</a:t>
            </a:r>
          </a:p>
          <a:p>
            <a:r>
              <a:rPr lang="fr-FR" sz="1600" b="1" i="1" dirty="0" smtClean="0">
                <a:solidFill>
                  <a:schemeClr val="tx2"/>
                </a:solidFill>
              </a:rPr>
              <a:t>Format obligatoire : 1 diapositive taille 14, sans annexe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73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28865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000" dirty="0" smtClean="0">
                <a:solidFill>
                  <a:prstClr val="black"/>
                </a:solidFill>
              </a:rPr>
              <a:t>Plan opérationnel 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76251" y="1063899"/>
            <a:ext cx="1112486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Retour d’expérience sur des contrats similaires </a:t>
            </a:r>
          </a:p>
          <a:p>
            <a:r>
              <a:rPr lang="fr-FR" sz="1600" b="1" i="1" dirty="0" smtClean="0">
                <a:solidFill>
                  <a:schemeClr val="tx2"/>
                </a:solidFill>
              </a:rPr>
              <a:t>Format obligatoire : 1 diapositive taille 14, sans annexe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74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5666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1 – Architecture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66725" y="1063899"/>
            <a:ext cx="111343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1 : image 2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4490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2400" dirty="0"/>
              <a:t>Capacités techniques et </a:t>
            </a:r>
            <a:r>
              <a:rPr lang="fr-FR" sz="2400" dirty="0" smtClean="0"/>
              <a:t>professionnelles</a:t>
            </a:r>
            <a:br>
              <a:rPr lang="fr-FR" sz="2400" dirty="0" smtClean="0"/>
            </a:br>
            <a:r>
              <a:rPr lang="fr-FR" sz="2400" dirty="0"/>
              <a:t>Compétence 1 – Architecture</a:t>
            </a:r>
            <a:endParaRPr lang="fr-FR" sz="2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76251" y="1063899"/>
            <a:ext cx="111248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1 : image 3 maximum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42693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Charte Gouvernementale 1">
      <a:dk1>
        <a:sysClr val="windowText" lastClr="000000"/>
      </a:dk1>
      <a:lt1>
        <a:sysClr val="window" lastClr="FFFFFF"/>
      </a:lt1>
      <a:dk2>
        <a:srgbClr val="484D7A"/>
      </a:dk2>
      <a:lt2>
        <a:srgbClr val="D1CFDB"/>
      </a:lt2>
      <a:accent1>
        <a:srgbClr val="E1000F"/>
      </a:accent1>
      <a:accent2>
        <a:srgbClr val="FF9940"/>
      </a:accent2>
      <a:accent3>
        <a:srgbClr val="FDCF41"/>
      </a:accent3>
      <a:accent4>
        <a:srgbClr val="FFE800"/>
      </a:accent4>
      <a:accent5>
        <a:srgbClr val="00AC8C"/>
      </a:accent5>
      <a:accent6>
        <a:srgbClr val="169B62"/>
      </a:accent6>
      <a:hlink>
        <a:srgbClr val="000091"/>
      </a:hlink>
      <a:folHlink>
        <a:srgbClr val="7D4E5B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020_05_25PPT_SGA_16-9" id="{2D645B63-E1F2-411C-B293-D56D60D71B98}" vid="{98A08B8F-4AD5-49C8-B857-F658DEB39C2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ED50BB00968694488F4E33D4EA402E0" ma:contentTypeVersion="1" ma:contentTypeDescription="Crée un document." ma:contentTypeScope="" ma:versionID="8b6746a5ba16ebbdc22526fde741e933">
  <xsd:schema xmlns:xsd="http://www.w3.org/2001/XMLSchema" xmlns:xs="http://www.w3.org/2001/XMLSchema" xmlns:p="http://schemas.microsoft.com/office/2006/metadata/properties" xmlns:ns2="6e08c584-6367-42c9-9fcc-2ed26c03895e" targetNamespace="http://schemas.microsoft.com/office/2006/metadata/properties" ma:root="true" ma:fieldsID="10039ed149357df1a7da47528cfa1844" ns2:_="">
    <xsd:import namespace="6e08c584-6367-42c9-9fcc-2ed26c03895e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08c584-6367-42c9-9fcc-2ed26c03895e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C6F1424-77E6-4E3B-9DDA-04F0BB0757FC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6e08c584-6367-42c9-9fcc-2ed26c03895e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750B853-C477-49B4-8C47-A41E744973A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AF5D095-6AE2-4800-932F-84D28669985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e08c584-6367-42c9-9fcc-2ed26c03895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2020PPT_SGA_16-9 v2</Template>
  <TotalTime>2228</TotalTime>
  <Words>3173</Words>
  <Application>Microsoft Office PowerPoint</Application>
  <PresentationFormat>Grand écran</PresentationFormat>
  <Paragraphs>1068</Paragraphs>
  <Slides>74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74</vt:i4>
      </vt:variant>
    </vt:vector>
  </HeadingPairs>
  <TitlesOfParts>
    <vt:vector size="81" baseType="lpstr">
      <vt:lpstr>Arial</vt:lpstr>
      <vt:lpstr>Calibri</vt:lpstr>
      <vt:lpstr>Marianne</vt:lpstr>
      <vt:lpstr>Marianne Light</vt:lpstr>
      <vt:lpstr>Times New Roman</vt:lpstr>
      <vt:lpstr>Verdana</vt:lpstr>
      <vt:lpstr>Thème Office</vt:lpstr>
      <vt:lpstr>Candidature &lt;Nom du candidat/groupement&gt;</vt:lpstr>
      <vt:lpstr>Sommaire</vt:lpstr>
      <vt:lpstr>Présentation du candidat</vt:lpstr>
      <vt:lpstr>Présentation du groupement</vt:lpstr>
      <vt:lpstr>Capacités techniques et professionnelles Compétence 1 – Architecture</vt:lpstr>
      <vt:lpstr>Capacités techniques et professionnelles Compétence 1 – Architecture</vt:lpstr>
      <vt:lpstr>Capacités techniques et professionnelles Compétence 1 – Architecture</vt:lpstr>
      <vt:lpstr>Capacités techniques et professionnelles Compétence 1 – Architecture</vt:lpstr>
      <vt:lpstr>Capacités techniques et professionnelles Compétence 1 – Architecture</vt:lpstr>
      <vt:lpstr>Capacités techniques et professionnelles Compétence 1 – Architecture</vt:lpstr>
      <vt:lpstr>Capacités techniques et professionnelles Compétence 1 – Architecture</vt:lpstr>
      <vt:lpstr>Capacités techniques et professionnelles Compétence 1 – Architecture</vt:lpstr>
      <vt:lpstr>Capacités techniques et professionnelles Compétence 1 – Architecture</vt:lpstr>
      <vt:lpstr>Capacités techniques et professionnelles Compétence 1 – Architecture</vt:lpstr>
      <vt:lpstr>Capacités techniques et professionnelles Compétence 1 – Architecture</vt:lpstr>
      <vt:lpstr>Capacités techniques et professionnelles Compétence 1 – Architecture</vt:lpstr>
      <vt:lpstr>Capacités techniques et professionnelles Compétence 1 – Architecture</vt:lpstr>
      <vt:lpstr>Capacités techniques et professionnelles Compétence 1 – Architecture</vt:lpstr>
      <vt:lpstr>Capacités techniques et professionnelles Compétence 1 – Architecture</vt:lpstr>
      <vt:lpstr>Capacités techniques et professionnelles Compétence 2 – Tous corps d’état</vt:lpstr>
      <vt:lpstr>Capacités techniques et professionnelles Compétence 2 – Tous corps d’état</vt:lpstr>
      <vt:lpstr>Capacités techniques et professionnelles Compétence 2 – Tous corps d’état</vt:lpstr>
      <vt:lpstr>Capacités techniques et professionnelles Compétence 2 – Tous corps d’état</vt:lpstr>
      <vt:lpstr>Capacités techniques et professionnelles Compétence 2 – Tous corps d’état</vt:lpstr>
      <vt:lpstr>Capacités techniques et professionnelles Compétence 2 – Tous corps d’état</vt:lpstr>
      <vt:lpstr>Capacités techniques et professionnelles Compétence 2 – Tous corps d’état</vt:lpstr>
      <vt:lpstr>Capacités techniques et professionnelles Compétence 2 – Tous corps d’état</vt:lpstr>
      <vt:lpstr>Capacités techniques et professionnelles Compétence 2 – Tous corps d’état</vt:lpstr>
      <vt:lpstr>Capacités techniques et professionnelles Compétence 2 – Tous corps d’état</vt:lpstr>
      <vt:lpstr>Capacités techniques et professionnelles Compétence 2 – Tous corps d’état</vt:lpstr>
      <vt:lpstr>Capacités techniques et professionnelles Compétence 2 – Tous corps d’état</vt:lpstr>
      <vt:lpstr>Capacités techniques et professionnelles Compétence 2 – Tous corps d’état</vt:lpstr>
      <vt:lpstr>Capacités techniques et professionnelles Compétence 2 – Tous corps d’état</vt:lpstr>
      <vt:lpstr>Capacités techniques et professionnelles Compétence 2 – Tous corps d’état</vt:lpstr>
      <vt:lpstr>Capacités techniques et professionnelles Compétence 2 – Tous corps d’état</vt:lpstr>
      <vt:lpstr>Capacités techniques et professionnelles Compétence 2 – Tous corps d’état</vt:lpstr>
      <vt:lpstr>Capacités techniques et professionnelles Compétence 2 – Tous corps d’état</vt:lpstr>
      <vt:lpstr>Capacités techniques et professionnelles Compétence 2 – Tous corps d’état</vt:lpstr>
      <vt:lpstr>Capacités techniques et professionnelles Compétence 2 – Tous corps d’état</vt:lpstr>
      <vt:lpstr>Capacités techniques et professionnelles Compétence 3 – Ingénierie en infrastructure aéronautique</vt:lpstr>
      <vt:lpstr>Capacités techniques et professionnelles Compétence 3 – Ingénierie en infrastructure aéronautique</vt:lpstr>
      <vt:lpstr>Capacités techniques et professionnelles Compétence 3 – Ingénierie en infrastructure aéronautique</vt:lpstr>
      <vt:lpstr>Capacités techniques et professionnelles Compétence 3 – Ingénierie en infrastructure aéronautique</vt:lpstr>
      <vt:lpstr>Capacités techniques et professionnelles Compétence 3 – Ingénierie en infrastructure aéronautique</vt:lpstr>
      <vt:lpstr>Capacités techniques et professionnelles Compétence 4 - Maintenance des systèmes industriels et de gestion technique du bâtiment </vt:lpstr>
      <vt:lpstr>Capacités techniques et professionnelles Compétence 4 - Maintenance des systèmes industriels et de gestion technique du bâtiment </vt:lpstr>
      <vt:lpstr>Capacités techniques et professionnelles Compétence 4 - Maintenance des systèmes industriels et de gestion technique du bâtiment </vt:lpstr>
      <vt:lpstr>Capacités techniques et professionnelles Compétence 4 - Maintenance des systèmes industriels et de gestion technique du bâtiment </vt:lpstr>
      <vt:lpstr>Capacités techniques et professionnelles Compétence 4 - Maintenance des systèmes industriels et de gestion technique du bâtiment </vt:lpstr>
      <vt:lpstr>Capacités techniques et professionnelles Compétence 4 - Maintenance des systèmes industriels et de gestion technique du bâtiment </vt:lpstr>
      <vt:lpstr>Capacités techniques et professionnelles Compétence 4 - Maintenance des systèmes industriels et de gestion technique du bâtiment </vt:lpstr>
      <vt:lpstr>Capacités techniques et professionnelles Compétence 4 - Maintenance des systèmes industriels et de gestion technique du bâtiment </vt:lpstr>
      <vt:lpstr>Capacités techniques et professionnelles Compétence 4 - Maintenance des systèmes industriels et de gestion technique du bâtiment </vt:lpstr>
      <vt:lpstr>Capacités techniques et professionnelles Compétence 4 - Maintenance des systèmes industriels et de gestion technique du bâtiment </vt:lpstr>
      <vt:lpstr>Capacités techniques et professionnelles Compétence 4 - Maintenance des systèmes industriels et de gestion technique du bâtiment </vt:lpstr>
      <vt:lpstr>Capacités techniques et professionnelles Compétence 4 - Maintenance des systèmes industriels et de gestion technique du bâtiment </vt:lpstr>
      <vt:lpstr>Capacités techniques et professionnelles Compétence 4 - Maintenance des systèmes industriels et de gestion technique du bâtiment </vt:lpstr>
      <vt:lpstr>Capacités techniques et professionnelles Compétence 4 - Maintenance des systèmes industriels et de gestion technique du bâtiment </vt:lpstr>
      <vt:lpstr>Capacités techniques et professionnelles Compétence 4 - Maintenance des systèmes industriels et de gestion technique du bâtiment </vt:lpstr>
      <vt:lpstr>Capacités techniques et professionnelles Compétence 5 - Homologation de système sécurité industriel et cyber de classe 1 à 3</vt:lpstr>
      <vt:lpstr>Capacités techniques et professionnelles Compétence 5 - Homologation de système sécurité industriel et cyber de classe 1 à 3</vt:lpstr>
      <vt:lpstr>Capacités techniques et professionnelles Compétence 5 - Homologation de système sécurité industriel et cyber de classe 1 à 3</vt:lpstr>
      <vt:lpstr>Capacités techniques et professionnelles Compétence 5 - Homologation de système sécurité industriel et cyber de classe 1 à 3</vt:lpstr>
      <vt:lpstr>Capacités techniques et professionnelles Compétence 5 - Homologation de système sécurité industriel et cyber de classe 1 à 3</vt:lpstr>
      <vt:lpstr>Capacités techniques et professionnelles Compétence 6 - Environnement</vt:lpstr>
      <vt:lpstr>Capacités techniques et professionnelles Compétence 6 - Environnement</vt:lpstr>
      <vt:lpstr>Capacités techniques et professionnelles Compétence 6 - Environnement</vt:lpstr>
      <vt:lpstr>Capacités techniques et professionnelles Compétence 6 - Environnement</vt:lpstr>
      <vt:lpstr>Capacités techniques et professionnelles Compétence 6 - Environnement</vt:lpstr>
      <vt:lpstr>Plan opérationnel </vt:lpstr>
      <vt:lpstr>Plan opérationnel </vt:lpstr>
      <vt:lpstr>Plan opérationnel </vt:lpstr>
      <vt:lpstr>Plan opérationnel </vt:lpstr>
      <vt:lpstr>Plan opérationnel </vt:lpstr>
    </vt:vector>
  </TitlesOfParts>
  <Company>Ministère des Armées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CIBIEL Franck ATTACH PAL ADM.ETA</dc:creator>
  <cp:lastModifiedBy>BOIREAU Adrien IMI</cp:lastModifiedBy>
  <cp:revision>195</cp:revision>
  <cp:lastPrinted>2022-02-11T07:33:00Z</cp:lastPrinted>
  <dcterms:created xsi:type="dcterms:W3CDTF">2020-06-11T10:49:42Z</dcterms:created>
  <dcterms:modified xsi:type="dcterms:W3CDTF">2026-01-13T16:26:53Z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0x0101002ED50BB00968694488F4E33D4EA402E0</vt:lpwstr>
  </property>
  <property fmtid="{D5CDD505-2E9C-101B-9397-08002B2CF9AE}" pid="3" name="_dlc_DocIdItemGuid">
    <vt:lpwstr>d4d4ef44-a9d2-4488-b8c2-6c4232cc86a8</vt:lpwstr>
  </property>
  <property fmtid="{D5CDD505-2E9C-101B-9397-08002B2CF9AE}" pid="4" name="Nature">
    <vt:lpwstr>47;#Présentation|f0a54177-4a83-4e2a-aefd-192fc521bc84</vt:lpwstr>
  </property>
  <property fmtid="{D5CDD505-2E9C-101B-9397-08002B2CF9AE}" pid="5" name="Mots-clés">
    <vt:lpwstr/>
  </property>
  <property fmtid="{D5CDD505-2E9C-101B-9397-08002B2CF9AE}" pid="6" name="Projet - Thème">
    <vt:lpwstr/>
  </property>
  <property fmtid="{D5CDD505-2E9C-101B-9397-08002B2CF9AE}" pid="7" name="Protection">
    <vt:lpwstr>20;#NP|cadf651c-c981-4cf9-9c64-0ba779488b3c</vt:lpwstr>
  </property>
  <property fmtid="{D5CDD505-2E9C-101B-9397-08002B2CF9AE}" pid="8" name="Type modèle">
    <vt:lpwstr/>
  </property>
</Properties>
</file>