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9" r:id="rId3"/>
    <p:sldId id="267" r:id="rId4"/>
    <p:sldId id="270" r:id="rId5"/>
  </p:sldIdLst>
  <p:sldSz cx="9144000" cy="6858000" type="screen4x3"/>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128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12" Type="http://schemas.openxmlformats.org/officeDocument/2006/relationships/customXml" Target="../customXml/item3.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368E474A-CB90-473A-B371-DDB87335769F}" type="datetimeFigureOut">
              <a:rPr lang="fr-FR" smtClean="0"/>
              <a:pPr/>
              <a:t>29/08/2016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8B4FA04-A1C5-40ED-8CC6-B11F4E40BE6B}"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68E474A-CB90-473A-B371-DDB87335769F}" type="datetimeFigureOut">
              <a:rPr lang="fr-FR" smtClean="0"/>
              <a:pPr/>
              <a:t>29/08/2016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8B4FA04-A1C5-40ED-8CC6-B11F4E40BE6B}"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68E474A-CB90-473A-B371-DDB87335769F}" type="datetimeFigureOut">
              <a:rPr lang="fr-FR" smtClean="0"/>
              <a:pPr/>
              <a:t>29/08/2016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8B4FA04-A1C5-40ED-8CC6-B11F4E40BE6B}"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68E474A-CB90-473A-B371-DDB87335769F}" type="datetimeFigureOut">
              <a:rPr lang="fr-FR" smtClean="0"/>
              <a:pPr/>
              <a:t>29/08/2016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8B4FA04-A1C5-40ED-8CC6-B11F4E40BE6B}"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368E474A-CB90-473A-B371-DDB87335769F}" type="datetimeFigureOut">
              <a:rPr lang="fr-FR" smtClean="0"/>
              <a:pPr/>
              <a:t>29/08/2016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8B4FA04-A1C5-40ED-8CC6-B11F4E40BE6B}"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368E474A-CB90-473A-B371-DDB87335769F}" type="datetimeFigureOut">
              <a:rPr lang="fr-FR" smtClean="0"/>
              <a:pPr/>
              <a:t>29/08/2016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8B4FA04-A1C5-40ED-8CC6-B11F4E40BE6B}"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368E474A-CB90-473A-B371-DDB87335769F}" type="datetimeFigureOut">
              <a:rPr lang="fr-FR" smtClean="0"/>
              <a:pPr/>
              <a:t>29/08/2016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48B4FA04-A1C5-40ED-8CC6-B11F4E40BE6B}"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368E474A-CB90-473A-B371-DDB87335769F}" type="datetimeFigureOut">
              <a:rPr lang="fr-FR" smtClean="0"/>
              <a:pPr/>
              <a:t>29/08/2016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48B4FA04-A1C5-40ED-8CC6-B11F4E40BE6B}"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68E474A-CB90-473A-B371-DDB87335769F}" type="datetimeFigureOut">
              <a:rPr lang="fr-FR" smtClean="0"/>
              <a:pPr/>
              <a:t>29/08/2016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48B4FA04-A1C5-40ED-8CC6-B11F4E40BE6B}"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368E474A-CB90-473A-B371-DDB87335769F}" type="datetimeFigureOut">
              <a:rPr lang="fr-FR" smtClean="0"/>
              <a:pPr/>
              <a:t>29/08/2016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8B4FA04-A1C5-40ED-8CC6-B11F4E40BE6B}"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368E474A-CB90-473A-B371-DDB87335769F}" type="datetimeFigureOut">
              <a:rPr lang="fr-FR" smtClean="0"/>
              <a:pPr/>
              <a:t>29/08/2016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8B4FA04-A1C5-40ED-8CC6-B11F4E40BE6B}"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8E474A-CB90-473A-B371-DDB87335769F}" type="datetimeFigureOut">
              <a:rPr lang="fr-FR" smtClean="0"/>
              <a:pPr/>
              <a:t>29/08/2016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B4FA04-A1C5-40ED-8CC6-B11F4E40BE6B}"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wmf"/><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rganigramme : Disque magnétique 8"/>
          <p:cNvSpPr/>
          <p:nvPr/>
        </p:nvSpPr>
        <p:spPr>
          <a:xfrm>
            <a:off x="2051720" y="3356992"/>
            <a:ext cx="5710832" cy="486344"/>
          </a:xfrm>
          <a:prstGeom prst="flowChartMagneticDisk">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fr-F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fr-FR" sz="1400" b="1" dirty="0" smtClean="0"/>
              <a:t>Fichier de configuration fourni par le Cnous</a:t>
            </a:r>
          </a:p>
          <a:p>
            <a:pPr algn="ctr"/>
            <a:r>
              <a:rPr lang="fr-FR" sz="1400" b="1" dirty="0" smtClean="0"/>
              <a:t>(chiffré et signé) </a:t>
            </a:r>
          </a:p>
          <a:p>
            <a:pPr algn="ctr"/>
            <a:r>
              <a:rPr lang="fr-FR" sz="1400" dirty="0" smtClean="0"/>
              <a:t>[FOURNISSEUR_CNOUS]</a:t>
            </a:r>
          </a:p>
          <a:p>
            <a:pPr algn="ctr"/>
            <a:r>
              <a:rPr lang="fr-FR" sz="1400" dirty="0" smtClean="0"/>
              <a:t>;Données CNOUS</a:t>
            </a:r>
          </a:p>
          <a:p>
            <a:pPr algn="ctr"/>
            <a:r>
              <a:rPr lang="fr-FR" sz="1400" dirty="0" err="1" smtClean="0"/>
              <a:t>Cnous_id</a:t>
            </a:r>
            <a:r>
              <a:rPr lang="fr-FR" sz="1400" dirty="0" smtClean="0"/>
              <a:t>=10</a:t>
            </a:r>
          </a:p>
          <a:p>
            <a:pPr algn="ctr"/>
            <a:r>
              <a:rPr lang="fr-FR" sz="1400" dirty="0" err="1" smtClean="0"/>
              <a:t>Crous_id</a:t>
            </a:r>
            <a:r>
              <a:rPr lang="fr-FR" sz="1400" dirty="0" smtClean="0"/>
              <a:t>=003f</a:t>
            </a:r>
          </a:p>
          <a:p>
            <a:pPr algn="ctr"/>
            <a:r>
              <a:rPr lang="fr-FR" sz="1400" dirty="0" err="1" smtClean="0"/>
              <a:t>Issuser_id</a:t>
            </a:r>
            <a:r>
              <a:rPr lang="fr-FR" sz="1400" dirty="0" smtClean="0"/>
              <a:t>=0123 identifiant </a:t>
            </a:r>
            <a:r>
              <a:rPr lang="fr-FR" sz="1400" dirty="0" err="1" smtClean="0"/>
              <a:t>emetteur</a:t>
            </a:r>
            <a:r>
              <a:rPr lang="fr-FR" sz="1400" dirty="0" smtClean="0"/>
              <a:t> pour écriture dans la ZDC</a:t>
            </a:r>
          </a:p>
          <a:p>
            <a:pPr algn="ctr"/>
            <a:r>
              <a:rPr lang="fr-FR" sz="1400" dirty="0" err="1" smtClean="0"/>
              <a:t>Mapping_version</a:t>
            </a:r>
            <a:r>
              <a:rPr lang="fr-FR" sz="1400" dirty="0" smtClean="0"/>
              <a:t>=01</a:t>
            </a:r>
          </a:p>
          <a:p>
            <a:pPr algn="ctr"/>
            <a:endParaRPr lang="fr-FR" sz="1400" dirty="0"/>
          </a:p>
          <a:p>
            <a:pPr algn="ctr"/>
            <a:r>
              <a:rPr lang="fr-FR" sz="1400" dirty="0" smtClean="0"/>
              <a:t>;Données fournisseurs</a:t>
            </a:r>
          </a:p>
          <a:p>
            <a:pPr algn="ctr"/>
            <a:r>
              <a:rPr lang="fr-FR" sz="1400" dirty="0" err="1" smtClean="0"/>
              <a:t>Supplier_id</a:t>
            </a:r>
            <a:r>
              <a:rPr lang="fr-FR" sz="1400" dirty="0" smtClean="0"/>
              <a:t>=0123456789 identifiant fournisseur (pour contrôle sur le SAM)</a:t>
            </a:r>
          </a:p>
          <a:p>
            <a:pPr algn="ctr"/>
            <a:r>
              <a:rPr lang="fr-FR" sz="1400" dirty="0" err="1" smtClean="0"/>
              <a:t>Card_num_min</a:t>
            </a:r>
            <a:r>
              <a:rPr lang="fr-FR" sz="1400" dirty="0" smtClean="0"/>
              <a:t>=0000000001</a:t>
            </a:r>
          </a:p>
          <a:p>
            <a:pPr algn="ctr"/>
            <a:r>
              <a:rPr lang="fr-FR" sz="1400" dirty="0" err="1" smtClean="0"/>
              <a:t>Card_num_max</a:t>
            </a:r>
            <a:r>
              <a:rPr lang="fr-FR" sz="1400" dirty="0" smtClean="0"/>
              <a:t> = 0000000020</a:t>
            </a:r>
          </a:p>
          <a:p>
            <a:pPr algn="ctr"/>
            <a:endParaRPr lang="fr-FR" sz="1400" dirty="0"/>
          </a:p>
          <a:p>
            <a:pPr algn="ctr"/>
            <a:r>
              <a:rPr lang="fr-FR" sz="1400" dirty="0" smtClean="0"/>
              <a:t>;Version minimum de la dll</a:t>
            </a:r>
          </a:p>
          <a:p>
            <a:pPr algn="ctr"/>
            <a:r>
              <a:rPr lang="fr-FR" sz="1400" dirty="0" err="1" smtClean="0"/>
              <a:t>Dll_ver_min</a:t>
            </a:r>
            <a:r>
              <a:rPr lang="fr-FR" sz="1400" dirty="0" smtClean="0"/>
              <a:t>=0100</a:t>
            </a:r>
          </a:p>
          <a:p>
            <a:pPr algn="ctr"/>
            <a:endParaRPr lang="fr-FR" sz="1400" dirty="0"/>
          </a:p>
          <a:p>
            <a:pPr algn="ctr"/>
            <a:r>
              <a:rPr lang="fr-FR" sz="1400" dirty="0" smtClean="0"/>
              <a:t>;Version de </a:t>
            </a:r>
            <a:r>
              <a:rPr lang="fr-FR" sz="1400" dirty="0" err="1" smtClean="0"/>
              <a:t>cles</a:t>
            </a:r>
            <a:r>
              <a:rPr lang="fr-FR" sz="1400" dirty="0" smtClean="0"/>
              <a:t> – </a:t>
            </a:r>
            <a:r>
              <a:rPr lang="fr-FR" sz="1400" dirty="0" err="1" smtClean="0"/>
              <a:t>Mifare</a:t>
            </a:r>
            <a:r>
              <a:rPr lang="fr-FR" sz="1400" dirty="0" smtClean="0"/>
              <a:t> </a:t>
            </a:r>
            <a:r>
              <a:rPr lang="fr-FR" sz="1400" dirty="0" err="1" smtClean="0"/>
              <a:t>Classic</a:t>
            </a:r>
            <a:endParaRPr lang="fr-FR" sz="1400" dirty="0" smtClean="0"/>
          </a:p>
          <a:p>
            <a:pPr algn="ctr"/>
            <a:r>
              <a:rPr lang="fr-FR" sz="1400" dirty="0" err="1"/>
              <a:t>m</a:t>
            </a:r>
            <a:r>
              <a:rPr lang="fr-FR" sz="1400" dirty="0" err="1" smtClean="0"/>
              <a:t>ifare_vkm</a:t>
            </a:r>
            <a:r>
              <a:rPr lang="fr-FR" sz="1400" dirty="0" smtClean="0"/>
              <a:t>=00</a:t>
            </a:r>
          </a:p>
          <a:p>
            <a:pPr algn="ctr"/>
            <a:r>
              <a:rPr lang="fr-FR" sz="1400" dirty="0" err="1" smtClean="0"/>
              <a:t>mifare_vkc</a:t>
            </a:r>
            <a:r>
              <a:rPr lang="fr-FR" sz="1400" dirty="0" smtClean="0"/>
              <a:t>=00</a:t>
            </a:r>
          </a:p>
          <a:p>
            <a:pPr algn="ctr"/>
            <a:r>
              <a:rPr lang="fr-FR" sz="1400" dirty="0" err="1" smtClean="0"/>
              <a:t>mifare_trk</a:t>
            </a:r>
            <a:r>
              <a:rPr lang="fr-FR" sz="1400" dirty="0" smtClean="0"/>
              <a:t>=000000000000 clé de transport pour la fonction ‘</a:t>
            </a:r>
            <a:r>
              <a:rPr lang="fr-FR" sz="1400" dirty="0" err="1" smtClean="0"/>
              <a:t>ecriture’sur</a:t>
            </a:r>
            <a:r>
              <a:rPr lang="fr-FR" sz="1400" dirty="0" smtClean="0"/>
              <a:t> carte extérieure</a:t>
            </a:r>
          </a:p>
          <a:p>
            <a:pPr algn="ctr"/>
            <a:endParaRPr lang="fr-FR" sz="1400" dirty="0"/>
          </a:p>
          <a:p>
            <a:pPr algn="ctr"/>
            <a:r>
              <a:rPr lang="fr-FR" sz="1400" dirty="0" smtClean="0"/>
              <a:t>;version des </a:t>
            </a:r>
            <a:r>
              <a:rPr lang="fr-FR" sz="1400" dirty="0" err="1" smtClean="0"/>
              <a:t>cles</a:t>
            </a:r>
            <a:r>
              <a:rPr lang="fr-FR" sz="1400" dirty="0" smtClean="0"/>
              <a:t> – </a:t>
            </a:r>
            <a:r>
              <a:rPr lang="fr-FR" sz="1400" dirty="0" err="1" smtClean="0"/>
              <a:t>Desfire</a:t>
            </a:r>
            <a:endParaRPr lang="fr-FR" sz="1400" dirty="0" smtClean="0"/>
          </a:p>
          <a:p>
            <a:pPr algn="ctr"/>
            <a:r>
              <a:rPr lang="fr-FR" sz="1400" dirty="0" err="1" smtClean="0"/>
              <a:t>Defire_vkr</a:t>
            </a:r>
            <a:r>
              <a:rPr lang="fr-FR" sz="1400" dirty="0" smtClean="0"/>
              <a:t>=00</a:t>
            </a:r>
          </a:p>
          <a:p>
            <a:pPr algn="ctr"/>
            <a:r>
              <a:rPr lang="fr-FR" sz="1400" dirty="0" smtClean="0"/>
              <a:t>Desfire_vk0=00</a:t>
            </a:r>
          </a:p>
          <a:p>
            <a:pPr algn="ctr"/>
            <a:r>
              <a:rPr lang="fr-FR" sz="1400" dirty="0" smtClean="0"/>
              <a:t>Desfire_vk1=00</a:t>
            </a:r>
          </a:p>
          <a:p>
            <a:pPr algn="ctr"/>
            <a:r>
              <a:rPr lang="fr-FR" sz="1400" dirty="0" smtClean="0"/>
              <a:t>Desfire_vk2=00</a:t>
            </a:r>
          </a:p>
          <a:p>
            <a:pPr algn="ctr"/>
            <a:r>
              <a:rPr lang="fr-FR" sz="1400" dirty="0" err="1" smtClean="0"/>
              <a:t>Desfire_trk</a:t>
            </a:r>
            <a:r>
              <a:rPr lang="fr-FR" sz="1400" dirty="0"/>
              <a:t>=0000000000000000000000000000000 clé de transport pour la fonction ‘</a:t>
            </a:r>
            <a:r>
              <a:rPr lang="fr-FR" sz="1400" dirty="0" err="1"/>
              <a:t>ecriture’sur</a:t>
            </a:r>
            <a:r>
              <a:rPr lang="fr-FR" sz="1400" dirty="0"/>
              <a:t> carte extérieure</a:t>
            </a:r>
          </a:p>
          <a:p>
            <a:pPr algn="ctr"/>
            <a:endParaRPr lang="fr-FR" sz="1400" dirty="0"/>
          </a:p>
        </p:txBody>
      </p:sp>
      <p:sp>
        <p:nvSpPr>
          <p:cNvPr id="21" name="ZoneTexte 20"/>
          <p:cNvSpPr txBox="1"/>
          <p:nvPr/>
        </p:nvSpPr>
        <p:spPr>
          <a:xfrm>
            <a:off x="22096" y="26576"/>
            <a:ext cx="4154086" cy="369332"/>
          </a:xfrm>
          <a:prstGeom prst="rect">
            <a:avLst/>
          </a:prstGeom>
          <a:noFill/>
        </p:spPr>
        <p:txBody>
          <a:bodyPr wrap="none" rtlCol="0">
            <a:spAutoFit/>
          </a:bodyPr>
          <a:lstStyle/>
          <a:p>
            <a:r>
              <a:rPr lang="fr-FR" dirty="0" smtClean="0"/>
              <a:t>Contenu du fichier de paramétrage Cnous </a:t>
            </a:r>
            <a:endParaRPr lang="fr-FR" dirty="0"/>
          </a:p>
        </p:txBody>
      </p:sp>
    </p:spTree>
    <p:extLst>
      <p:ext uri="{BB962C8B-B14F-4D97-AF65-F5344CB8AC3E}">
        <p14:creationId xmlns:p14="http://schemas.microsoft.com/office/powerpoint/2010/main" val="791942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isque magnétique 3"/>
          <p:cNvSpPr/>
          <p:nvPr/>
        </p:nvSpPr>
        <p:spPr>
          <a:xfrm>
            <a:off x="3142570" y="2532742"/>
            <a:ext cx="3096344" cy="486344"/>
          </a:xfrm>
          <a:prstGeom prst="flowChartMagneticDisk">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fr-F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fr-FR" sz="1400" dirty="0" smtClean="0"/>
              <a:t>Fichier de configuration fourni par le Cnous</a:t>
            </a:r>
          </a:p>
          <a:p>
            <a:pPr algn="ctr"/>
            <a:r>
              <a:rPr lang="fr-FR" sz="1400" dirty="0" smtClean="0"/>
              <a:t>(chiffré et signé) </a:t>
            </a:r>
          </a:p>
          <a:p>
            <a:pPr algn="ctr"/>
            <a:r>
              <a:rPr lang="fr-FR" sz="1400" dirty="0" smtClean="0"/>
              <a:t>Md5 du fichier est généré </a:t>
            </a:r>
            <a:endParaRPr lang="fr-FR" sz="1400" dirty="0"/>
          </a:p>
        </p:txBody>
      </p:sp>
      <p:sp>
        <p:nvSpPr>
          <p:cNvPr id="5" name="ZoneTexte 4"/>
          <p:cNvSpPr txBox="1"/>
          <p:nvPr/>
        </p:nvSpPr>
        <p:spPr>
          <a:xfrm>
            <a:off x="22096" y="26576"/>
            <a:ext cx="7128555" cy="369332"/>
          </a:xfrm>
          <a:prstGeom prst="rect">
            <a:avLst/>
          </a:prstGeom>
          <a:noFill/>
        </p:spPr>
        <p:txBody>
          <a:bodyPr wrap="none" rtlCol="0">
            <a:spAutoFit/>
          </a:bodyPr>
          <a:lstStyle/>
          <a:p>
            <a:r>
              <a:rPr lang="fr-FR" dirty="0" smtClean="0"/>
              <a:t>Méthode de chiffrement et de signature du fichier de paramétrage Cnous </a:t>
            </a:r>
            <a:endParaRPr lang="fr-FR" dirty="0"/>
          </a:p>
        </p:txBody>
      </p:sp>
      <p:sp>
        <p:nvSpPr>
          <p:cNvPr id="6" name="Nuage 5"/>
          <p:cNvSpPr/>
          <p:nvPr/>
        </p:nvSpPr>
        <p:spPr>
          <a:xfrm>
            <a:off x="334258" y="516518"/>
            <a:ext cx="3168352" cy="656456"/>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800" dirty="0" smtClean="0"/>
              <a:t>Cnous_fournisseur_carte.dll</a:t>
            </a:r>
          </a:p>
          <a:p>
            <a:pPr algn="ctr"/>
            <a:r>
              <a:rPr lang="fr-FR" sz="800" dirty="0" smtClean="0"/>
              <a:t> - Déchiffre le fichier de configuration</a:t>
            </a:r>
          </a:p>
          <a:p>
            <a:pPr algn="ctr"/>
            <a:r>
              <a:rPr lang="fr-FR" sz="800" dirty="0" smtClean="0"/>
              <a:t>- Contient la clé publique RSA du Cnous</a:t>
            </a:r>
            <a:endParaRPr lang="fr-FR" sz="800" dirty="0"/>
          </a:p>
        </p:txBody>
      </p:sp>
      <p:cxnSp>
        <p:nvCxnSpPr>
          <p:cNvPr id="7" name="Connecteur droit avec flèche 6"/>
          <p:cNvCxnSpPr>
            <a:stCxn id="6" idx="1"/>
            <a:endCxn id="4" idx="1"/>
          </p:cNvCxnSpPr>
          <p:nvPr/>
        </p:nvCxnSpPr>
        <p:spPr>
          <a:xfrm>
            <a:off x="1918434" y="1172275"/>
            <a:ext cx="2772308" cy="136046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145178" y="3626440"/>
            <a:ext cx="6294480" cy="1600438"/>
          </a:xfrm>
          <a:prstGeom prst="rect">
            <a:avLst/>
          </a:prstGeom>
          <a:noFill/>
        </p:spPr>
        <p:txBody>
          <a:bodyPr wrap="none" rtlCol="0">
            <a:spAutoFit/>
          </a:bodyPr>
          <a:lstStyle/>
          <a:p>
            <a:r>
              <a:rPr lang="fr-FR" sz="1400" dirty="0" err="1" smtClean="0"/>
              <a:t>OpenSSL</a:t>
            </a:r>
            <a:r>
              <a:rPr lang="fr-FR" sz="1400" dirty="0" smtClean="0"/>
              <a:t> est utilisé pour générer une clé aléatoire de 16 octets </a:t>
            </a:r>
          </a:p>
          <a:p>
            <a:endParaRPr lang="fr-FR" sz="1400" dirty="0" smtClean="0"/>
          </a:p>
          <a:p>
            <a:r>
              <a:rPr lang="fr-FR" sz="1400" dirty="0"/>
              <a:t>Clé publique et privée RSA de chiffrement. </a:t>
            </a:r>
            <a:endParaRPr lang="fr-FR" sz="1400" dirty="0" smtClean="0"/>
          </a:p>
          <a:p>
            <a:r>
              <a:rPr lang="fr-FR" sz="1400" dirty="0" smtClean="0"/>
              <a:t>- Clé publique cachée dans la Dll d’écriture générique et à fournir à </a:t>
            </a:r>
            <a:r>
              <a:rPr lang="fr-FR" sz="1400" dirty="0" err="1" smtClean="0"/>
              <a:t>SpringCard</a:t>
            </a:r>
            <a:r>
              <a:rPr lang="fr-FR" sz="1400" dirty="0" smtClean="0"/>
              <a:t> </a:t>
            </a:r>
          </a:p>
          <a:p>
            <a:pPr marL="285750" indent="-285750">
              <a:buFontTx/>
              <a:buChar char="-"/>
            </a:pPr>
            <a:r>
              <a:rPr lang="fr-FR" sz="1400" dirty="0" smtClean="0"/>
              <a:t>Clé privée stockée dans un fichier clé </a:t>
            </a:r>
            <a:r>
              <a:rPr lang="fr-FR" sz="1400" dirty="0" err="1" smtClean="0"/>
              <a:t>OpenSSL</a:t>
            </a:r>
            <a:r>
              <a:rPr lang="fr-FR" sz="1400" dirty="0" smtClean="0"/>
              <a:t> et protégée par un mot de passe.</a:t>
            </a:r>
          </a:p>
          <a:p>
            <a:r>
              <a:rPr lang="fr-FR" sz="1400" dirty="0"/>
              <a:t> </a:t>
            </a:r>
            <a:r>
              <a:rPr lang="fr-FR" sz="1400" dirty="0" smtClean="0"/>
              <a:t>      Seul le Cnous connait la clé privée</a:t>
            </a:r>
            <a:endParaRPr lang="fr-FR" sz="1400" dirty="0"/>
          </a:p>
          <a:p>
            <a:endParaRPr lang="fr-FR" sz="1400" dirty="0"/>
          </a:p>
        </p:txBody>
      </p:sp>
      <p:sp>
        <p:nvSpPr>
          <p:cNvPr id="12" name="Triangle isocèle 11"/>
          <p:cNvSpPr/>
          <p:nvPr/>
        </p:nvSpPr>
        <p:spPr>
          <a:xfrm>
            <a:off x="6942907" y="3000844"/>
            <a:ext cx="349310" cy="288032"/>
          </a:xfrm>
          <a:prstGeom prst="triangle">
            <a:avLst>
              <a:gd name="adj" fmla="val 529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riangle isocèle 12"/>
          <p:cNvSpPr/>
          <p:nvPr/>
        </p:nvSpPr>
        <p:spPr>
          <a:xfrm>
            <a:off x="6975996" y="3925796"/>
            <a:ext cx="349310" cy="288032"/>
          </a:xfrm>
          <a:prstGeom prst="triangle">
            <a:avLst>
              <a:gd name="adj" fmla="val 52909"/>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avec flèche 13"/>
          <p:cNvCxnSpPr>
            <a:endCxn id="13" idx="2"/>
          </p:cNvCxnSpPr>
          <p:nvPr/>
        </p:nvCxnSpPr>
        <p:spPr>
          <a:xfrm>
            <a:off x="6942907" y="3288876"/>
            <a:ext cx="33089" cy="9249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a:stCxn id="13" idx="4"/>
            <a:endCxn id="12" idx="4"/>
          </p:cNvCxnSpPr>
          <p:nvPr/>
        </p:nvCxnSpPr>
        <p:spPr>
          <a:xfrm flipH="1" flipV="1">
            <a:off x="7292217" y="3288876"/>
            <a:ext cx="33089" cy="9249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ZoneTexte 20"/>
          <p:cNvSpPr txBox="1"/>
          <p:nvPr/>
        </p:nvSpPr>
        <p:spPr>
          <a:xfrm>
            <a:off x="5712121" y="3474900"/>
            <a:ext cx="1230786" cy="307777"/>
          </a:xfrm>
          <a:prstGeom prst="rect">
            <a:avLst/>
          </a:prstGeom>
          <a:noFill/>
        </p:spPr>
        <p:txBody>
          <a:bodyPr wrap="none" rtlCol="0">
            <a:spAutoFit/>
          </a:bodyPr>
          <a:lstStyle/>
          <a:p>
            <a:r>
              <a:rPr lang="fr-FR" sz="1400" dirty="0" smtClean="0"/>
              <a:t>Clé privée RSA</a:t>
            </a:r>
            <a:endParaRPr lang="fr-FR" sz="1400" dirty="0"/>
          </a:p>
        </p:txBody>
      </p:sp>
      <p:sp>
        <p:nvSpPr>
          <p:cNvPr id="22" name="ZoneTexte 21"/>
          <p:cNvSpPr txBox="1"/>
          <p:nvPr/>
        </p:nvSpPr>
        <p:spPr>
          <a:xfrm>
            <a:off x="7292217" y="3443575"/>
            <a:ext cx="1418465" cy="307777"/>
          </a:xfrm>
          <a:prstGeom prst="rect">
            <a:avLst/>
          </a:prstGeom>
          <a:noFill/>
        </p:spPr>
        <p:txBody>
          <a:bodyPr wrap="none" rtlCol="0">
            <a:spAutoFit/>
          </a:bodyPr>
          <a:lstStyle/>
          <a:p>
            <a:r>
              <a:rPr lang="fr-FR" sz="1400" dirty="0" smtClean="0"/>
              <a:t>Clé publique RSA</a:t>
            </a:r>
            <a:endParaRPr lang="fr-FR" sz="1400" dirty="0"/>
          </a:p>
        </p:txBody>
      </p:sp>
      <p:sp>
        <p:nvSpPr>
          <p:cNvPr id="23" name="ZoneTexte 22"/>
          <p:cNvSpPr txBox="1"/>
          <p:nvPr/>
        </p:nvSpPr>
        <p:spPr>
          <a:xfrm>
            <a:off x="7409227" y="3954832"/>
            <a:ext cx="1453924" cy="738664"/>
          </a:xfrm>
          <a:prstGeom prst="rect">
            <a:avLst/>
          </a:prstGeom>
          <a:noFill/>
        </p:spPr>
        <p:txBody>
          <a:bodyPr wrap="none" rtlCol="0">
            <a:spAutoFit/>
          </a:bodyPr>
          <a:lstStyle/>
          <a:p>
            <a:r>
              <a:rPr lang="fr-FR" sz="1400" dirty="0" smtClean="0"/>
              <a:t>Clé 256 octets. </a:t>
            </a:r>
          </a:p>
          <a:p>
            <a:r>
              <a:rPr lang="fr-FR" sz="1400" dirty="0" smtClean="0"/>
              <a:t>Ajouter au fichier</a:t>
            </a:r>
          </a:p>
          <a:p>
            <a:r>
              <a:rPr lang="fr-FR" sz="1400" dirty="0" smtClean="0"/>
              <a:t> de configuration</a:t>
            </a:r>
            <a:endParaRPr lang="fr-FR" sz="1400" dirty="0"/>
          </a:p>
        </p:txBody>
      </p:sp>
      <p:sp>
        <p:nvSpPr>
          <p:cNvPr id="26" name="ZoneTexte 25"/>
          <p:cNvSpPr txBox="1"/>
          <p:nvPr/>
        </p:nvSpPr>
        <p:spPr>
          <a:xfrm>
            <a:off x="272136" y="5143147"/>
            <a:ext cx="4661469" cy="1600438"/>
          </a:xfrm>
          <a:prstGeom prst="rect">
            <a:avLst/>
          </a:prstGeom>
          <a:noFill/>
        </p:spPr>
        <p:txBody>
          <a:bodyPr wrap="none" rtlCol="0">
            <a:spAutoFit/>
          </a:bodyPr>
          <a:lstStyle/>
          <a:p>
            <a:r>
              <a:rPr lang="fr-FR" sz="1400" b="1" dirty="0" smtClean="0"/>
              <a:t>Utilitaire permettant de générer les fichiers de paramétrage </a:t>
            </a:r>
          </a:p>
          <a:p>
            <a:r>
              <a:rPr lang="fr-FR" sz="1400" dirty="0" smtClean="0"/>
              <a:t>Génération md5 du fichier de configuration (data)</a:t>
            </a:r>
          </a:p>
          <a:p>
            <a:r>
              <a:rPr lang="fr-FR" sz="1400" dirty="0" smtClean="0"/>
              <a:t>Buffer </a:t>
            </a:r>
            <a:r>
              <a:rPr lang="fr-FR" sz="1400" dirty="0" err="1" smtClean="0"/>
              <a:t>intermediaire</a:t>
            </a:r>
            <a:r>
              <a:rPr lang="fr-FR" sz="1400" dirty="0" smtClean="0"/>
              <a:t> (BF)= md5 + data  </a:t>
            </a:r>
          </a:p>
          <a:p>
            <a:r>
              <a:rPr lang="fr-FR" sz="1400" dirty="0" smtClean="0"/>
              <a:t>Chiffrage du   BF par la clé  aléatoire de 16 octets </a:t>
            </a:r>
          </a:p>
          <a:p>
            <a:r>
              <a:rPr lang="fr-FR" sz="1400" dirty="0" smtClean="0"/>
              <a:t>Ajout de la clé de 256 octets </a:t>
            </a:r>
          </a:p>
          <a:p>
            <a:r>
              <a:rPr lang="fr-FR" sz="1400" dirty="0" smtClean="0"/>
              <a:t>Formatage en base 64 </a:t>
            </a:r>
          </a:p>
          <a:p>
            <a:r>
              <a:rPr lang="fr-FR" sz="1400" dirty="0" smtClean="0"/>
              <a:t>BEGIN CNOUS ZDC MESSAGE et END CNOUS ZDC MESSAGE</a:t>
            </a:r>
          </a:p>
        </p:txBody>
      </p:sp>
      <p:sp>
        <p:nvSpPr>
          <p:cNvPr id="16" name="ZoneTexte 15"/>
          <p:cNvSpPr txBox="1"/>
          <p:nvPr/>
        </p:nvSpPr>
        <p:spPr>
          <a:xfrm>
            <a:off x="7374515" y="3033159"/>
            <a:ext cx="1124347" cy="307777"/>
          </a:xfrm>
          <a:prstGeom prst="rect">
            <a:avLst/>
          </a:prstGeom>
          <a:noFill/>
        </p:spPr>
        <p:txBody>
          <a:bodyPr wrap="none" rtlCol="0">
            <a:spAutoFit/>
          </a:bodyPr>
          <a:lstStyle/>
          <a:p>
            <a:r>
              <a:rPr lang="fr-FR" sz="1400" dirty="0" smtClean="0"/>
              <a:t>Clé 16 octets</a:t>
            </a:r>
            <a:endParaRPr lang="fr-FR" sz="1400" dirty="0"/>
          </a:p>
        </p:txBody>
      </p:sp>
    </p:spTree>
    <p:extLst>
      <p:ext uri="{BB962C8B-B14F-4D97-AF65-F5344CB8AC3E}">
        <p14:creationId xmlns:p14="http://schemas.microsoft.com/office/powerpoint/2010/main" val="2670374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scammas\AppData\Local\Microsoft\Windows\Temporary Internet Files\Content.IE5\JV67C9E3\MC900441319[1].png"/>
          <p:cNvPicPr>
            <a:picLocks noChangeAspect="1" noChangeArrowheads="1"/>
          </p:cNvPicPr>
          <p:nvPr/>
        </p:nvPicPr>
        <p:blipFill>
          <a:blip r:embed="rId2" cstate="print"/>
          <a:srcRect/>
          <a:stretch>
            <a:fillRect/>
          </a:stretch>
        </p:blipFill>
        <p:spPr bwMode="auto">
          <a:xfrm>
            <a:off x="5216217" y="369359"/>
            <a:ext cx="720080" cy="540171"/>
          </a:xfrm>
          <a:prstGeom prst="rect">
            <a:avLst/>
          </a:prstGeom>
          <a:noFill/>
        </p:spPr>
      </p:pic>
      <p:pic>
        <p:nvPicPr>
          <p:cNvPr id="5" name="Picture 3" descr="C:\Users\admin\AppData\Local\Microsoft\Windows\Temporary Internet Files\Content.IE5\C0IAKEK3\MC90028272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47926" y="806176"/>
            <a:ext cx="836711" cy="4460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2712" y="1049685"/>
            <a:ext cx="32385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Nuage 7"/>
          <p:cNvSpPr/>
          <p:nvPr/>
        </p:nvSpPr>
        <p:spPr>
          <a:xfrm>
            <a:off x="78276" y="944724"/>
            <a:ext cx="1872208" cy="648072"/>
          </a:xfrm>
          <a:prstGeom prst="cloud">
            <a:avLst/>
          </a:prstGeom>
          <a:solidFill>
            <a:srgbClr val="FFC000"/>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Application du fournisseur</a:t>
            </a:r>
            <a:endParaRPr lang="fr-FR" sz="1200" dirty="0"/>
          </a:p>
        </p:txBody>
      </p:sp>
      <p:sp>
        <p:nvSpPr>
          <p:cNvPr id="9" name="Organigramme : Disque magnétique 8"/>
          <p:cNvSpPr/>
          <p:nvPr/>
        </p:nvSpPr>
        <p:spPr>
          <a:xfrm>
            <a:off x="5597673" y="5876692"/>
            <a:ext cx="3096344" cy="486344"/>
          </a:xfrm>
          <a:prstGeom prst="flowChartMagneticDisk">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fr-F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fr-FR" sz="1400" dirty="0" smtClean="0"/>
              <a:t>Fichier de configuration fourni par le Cnous</a:t>
            </a:r>
          </a:p>
          <a:p>
            <a:pPr algn="ctr"/>
            <a:r>
              <a:rPr lang="fr-FR" sz="1400" dirty="0" smtClean="0"/>
              <a:t>(chiffré et signé : Code fournisseur et tranche de numéro à respecter) </a:t>
            </a:r>
            <a:endParaRPr lang="fr-FR" sz="1400" dirty="0"/>
          </a:p>
        </p:txBody>
      </p:sp>
      <p:pic>
        <p:nvPicPr>
          <p:cNvPr id="10" name="Picture 2" descr="C:\Program Files\Microsoft Office\MEDIA\CAGCAT10\j0292982.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74647" y="116632"/>
            <a:ext cx="870446" cy="748184"/>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p:cNvSpPr txBox="1"/>
          <p:nvPr/>
        </p:nvSpPr>
        <p:spPr>
          <a:xfrm>
            <a:off x="5364088" y="1419463"/>
            <a:ext cx="3049361" cy="954107"/>
          </a:xfrm>
          <a:prstGeom prst="rect">
            <a:avLst/>
          </a:prstGeom>
          <a:noFill/>
        </p:spPr>
        <p:txBody>
          <a:bodyPr wrap="none" rtlCol="0">
            <a:spAutoFit/>
          </a:bodyPr>
          <a:lstStyle/>
          <a:p>
            <a:r>
              <a:rPr lang="fr-FR" sz="1400" dirty="0" smtClean="0"/>
              <a:t>Sam de création,</a:t>
            </a:r>
          </a:p>
          <a:p>
            <a:r>
              <a:rPr lang="fr-FR" sz="1400" dirty="0" smtClean="0"/>
              <a:t> avec code fournisseur, date de validité </a:t>
            </a:r>
          </a:p>
          <a:p>
            <a:r>
              <a:rPr lang="fr-FR" sz="1400" dirty="0" smtClean="0"/>
              <a:t>(</a:t>
            </a:r>
            <a:r>
              <a:rPr lang="fr-FR" sz="1400" dirty="0" smtClean="0"/>
              <a:t>30/12/2031) </a:t>
            </a:r>
            <a:r>
              <a:rPr lang="fr-FR" sz="1400" dirty="0" smtClean="0"/>
              <a:t>et date </a:t>
            </a:r>
          </a:p>
          <a:p>
            <a:r>
              <a:rPr lang="fr-FR" sz="1400" dirty="0" smtClean="0"/>
              <a:t>de dernière mise à jour </a:t>
            </a:r>
            <a:endParaRPr lang="fr-FR" sz="1400" dirty="0"/>
          </a:p>
        </p:txBody>
      </p:sp>
      <p:cxnSp>
        <p:nvCxnSpPr>
          <p:cNvPr id="12" name="Connecteur droit avec flèche 11"/>
          <p:cNvCxnSpPr>
            <a:stCxn id="16" idx="1"/>
            <a:endCxn id="9" idx="0"/>
          </p:cNvCxnSpPr>
          <p:nvPr/>
        </p:nvCxnSpPr>
        <p:spPr>
          <a:xfrm>
            <a:off x="2233505" y="3571864"/>
            <a:ext cx="4912340" cy="24669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Nuage 15"/>
          <p:cNvSpPr/>
          <p:nvPr/>
        </p:nvSpPr>
        <p:spPr>
          <a:xfrm>
            <a:off x="899592" y="2490840"/>
            <a:ext cx="2667826" cy="1082176"/>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800" dirty="0" smtClean="0"/>
              <a:t>Cnous_fournisseur_carte.dll</a:t>
            </a:r>
          </a:p>
          <a:p>
            <a:pPr algn="ctr"/>
            <a:r>
              <a:rPr lang="fr-FR" sz="800" dirty="0" smtClean="0"/>
              <a:t> - Déchiffre le fichier de configuration</a:t>
            </a:r>
          </a:p>
          <a:p>
            <a:pPr marL="171450" indent="-171450" algn="ctr">
              <a:buFontTx/>
              <a:buChar char="-"/>
            </a:pPr>
            <a:r>
              <a:rPr lang="fr-FR" sz="800" dirty="0" smtClean="0"/>
              <a:t>Connait la clé de déverrouillage du SAM d’écriture </a:t>
            </a:r>
          </a:p>
          <a:p>
            <a:pPr marL="171450" indent="-171450" algn="ctr">
              <a:buFontTx/>
              <a:buChar char="-"/>
            </a:pPr>
            <a:r>
              <a:rPr lang="fr-FR" sz="800" dirty="0" smtClean="0"/>
              <a:t>- Contrôle que le numéro de fournisseur est le même dans le SAM et le fichier scellé</a:t>
            </a:r>
          </a:p>
          <a:p>
            <a:pPr marL="171450" indent="-171450" algn="ctr">
              <a:buFontTx/>
              <a:buChar char="-"/>
            </a:pPr>
            <a:r>
              <a:rPr lang="fr-FR" sz="800" dirty="0" smtClean="0"/>
              <a:t>Contrôle que le numéro de carte à créer est dans la tranche du fichier scellé </a:t>
            </a:r>
            <a:endParaRPr lang="fr-FR" sz="800" dirty="0"/>
          </a:p>
        </p:txBody>
      </p:sp>
      <p:cxnSp>
        <p:nvCxnSpPr>
          <p:cNvPr id="18" name="Connecteur droit avec flèche 17"/>
          <p:cNvCxnSpPr>
            <a:stCxn id="8" idx="0"/>
            <a:endCxn id="16" idx="3"/>
          </p:cNvCxnSpPr>
          <p:nvPr/>
        </p:nvCxnSpPr>
        <p:spPr>
          <a:xfrm>
            <a:off x="1948924" y="1268760"/>
            <a:ext cx="284581" cy="12839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Organigramme : Disque magnétique 28"/>
          <p:cNvSpPr/>
          <p:nvPr/>
        </p:nvSpPr>
        <p:spPr>
          <a:xfrm>
            <a:off x="1144631" y="5543639"/>
            <a:ext cx="473969" cy="486344"/>
          </a:xfrm>
          <a:prstGeom prst="flowChartMagneticDisk">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fr-F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fr-FR"/>
          </a:p>
        </p:txBody>
      </p:sp>
      <p:sp>
        <p:nvSpPr>
          <p:cNvPr id="30" name="ZoneTexte 29"/>
          <p:cNvSpPr txBox="1"/>
          <p:nvPr/>
        </p:nvSpPr>
        <p:spPr>
          <a:xfrm>
            <a:off x="545268" y="6002124"/>
            <a:ext cx="1603901" cy="523220"/>
          </a:xfrm>
          <a:prstGeom prst="rect">
            <a:avLst/>
          </a:prstGeom>
          <a:noFill/>
        </p:spPr>
        <p:txBody>
          <a:bodyPr wrap="none" rtlCol="0">
            <a:spAutoFit/>
          </a:bodyPr>
          <a:lstStyle/>
          <a:p>
            <a:r>
              <a:rPr lang="fr-FR" sz="1400" dirty="0" smtClean="0"/>
              <a:t>Fichier de log de</a:t>
            </a:r>
          </a:p>
          <a:p>
            <a:r>
              <a:rPr lang="fr-FR" sz="1400" dirty="0" smtClean="0"/>
              <a:t> création des cartes</a:t>
            </a:r>
            <a:endParaRPr lang="fr-FR" sz="1400" dirty="0"/>
          </a:p>
        </p:txBody>
      </p:sp>
      <p:cxnSp>
        <p:nvCxnSpPr>
          <p:cNvPr id="31" name="Connecteur droit avec flèche 30"/>
          <p:cNvCxnSpPr>
            <a:stCxn id="16" idx="1"/>
            <a:endCxn id="29" idx="1"/>
          </p:cNvCxnSpPr>
          <p:nvPr/>
        </p:nvCxnSpPr>
        <p:spPr>
          <a:xfrm flipH="1">
            <a:off x="1381616" y="3571864"/>
            <a:ext cx="851889" cy="19717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Connecteur droit avec flèche 38"/>
          <p:cNvCxnSpPr>
            <a:stCxn id="9" idx="0"/>
            <a:endCxn id="7" idx="2"/>
          </p:cNvCxnSpPr>
          <p:nvPr/>
        </p:nvCxnSpPr>
        <p:spPr>
          <a:xfrm flipH="1" flipV="1">
            <a:off x="6384637" y="1487835"/>
            <a:ext cx="761208" cy="45509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2" name="ZoneTexte 41"/>
          <p:cNvSpPr txBox="1"/>
          <p:nvPr/>
        </p:nvSpPr>
        <p:spPr>
          <a:xfrm rot="4826292">
            <a:off x="5126129" y="3503016"/>
            <a:ext cx="3607086" cy="523220"/>
          </a:xfrm>
          <a:prstGeom prst="rect">
            <a:avLst/>
          </a:prstGeom>
          <a:noFill/>
        </p:spPr>
        <p:txBody>
          <a:bodyPr wrap="square" rtlCol="0">
            <a:spAutoFit/>
          </a:bodyPr>
          <a:lstStyle/>
          <a:p>
            <a:r>
              <a:rPr lang="fr-FR" sz="1400" dirty="0" smtClean="0"/>
              <a:t> initialise (ctrl fournisseur entre fichier et </a:t>
            </a:r>
            <a:r>
              <a:rPr lang="fr-FR" sz="1400" dirty="0" err="1" smtClean="0"/>
              <a:t>sam</a:t>
            </a:r>
            <a:r>
              <a:rPr lang="fr-FR" sz="1400" dirty="0" smtClean="0"/>
              <a:t>) + date d’utilisation correcte</a:t>
            </a:r>
            <a:endParaRPr lang="fr-FR" sz="1400" dirty="0"/>
          </a:p>
        </p:txBody>
      </p:sp>
      <p:cxnSp>
        <p:nvCxnSpPr>
          <p:cNvPr id="47" name="Connecteur droit avec flèche 46"/>
          <p:cNvCxnSpPr>
            <a:stCxn id="16" idx="0"/>
          </p:cNvCxnSpPr>
          <p:nvPr/>
        </p:nvCxnSpPr>
        <p:spPr>
          <a:xfrm flipV="1">
            <a:off x="3565195" y="909530"/>
            <a:ext cx="1798893" cy="21223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 name="ZoneTexte 53"/>
          <p:cNvSpPr txBox="1"/>
          <p:nvPr/>
        </p:nvSpPr>
        <p:spPr>
          <a:xfrm>
            <a:off x="22096" y="26576"/>
            <a:ext cx="5941242" cy="369332"/>
          </a:xfrm>
          <a:prstGeom prst="rect">
            <a:avLst/>
          </a:prstGeom>
          <a:noFill/>
        </p:spPr>
        <p:txBody>
          <a:bodyPr wrap="none" rtlCol="0">
            <a:spAutoFit/>
          </a:bodyPr>
          <a:lstStyle/>
          <a:p>
            <a:r>
              <a:rPr lang="fr-FR" dirty="0" smtClean="0"/>
              <a:t>Méthode d’appel de la dll et du fichier de paramétrage Cnous</a:t>
            </a:r>
            <a:endParaRPr lang="fr-FR" dirty="0"/>
          </a:p>
        </p:txBody>
      </p:sp>
    </p:spTree>
    <p:extLst>
      <p:ext uri="{BB962C8B-B14F-4D97-AF65-F5344CB8AC3E}">
        <p14:creationId xmlns:p14="http://schemas.microsoft.com/office/powerpoint/2010/main" val="4260456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Numéro d’</a:t>
            </a:r>
            <a:r>
              <a:rPr lang="fr-FR" dirty="0" err="1" smtClean="0"/>
              <a:t>emetteur</a:t>
            </a:r>
            <a:r>
              <a:rPr lang="fr-FR" dirty="0" smtClean="0"/>
              <a:t> </a:t>
            </a:r>
            <a:endParaRPr lang="fr-FR" dirty="0"/>
          </a:p>
        </p:txBody>
      </p:sp>
      <p:sp>
        <p:nvSpPr>
          <p:cNvPr id="3" name="Espace réservé du contenu 2"/>
          <p:cNvSpPr>
            <a:spLocks noGrp="1"/>
          </p:cNvSpPr>
          <p:nvPr>
            <p:ph idx="1"/>
          </p:nvPr>
        </p:nvSpPr>
        <p:spPr/>
        <p:txBody>
          <a:bodyPr>
            <a:normAutofit fontScale="62500" lnSpcReduction="20000"/>
          </a:bodyPr>
          <a:lstStyle/>
          <a:p>
            <a:r>
              <a:rPr lang="fr-FR" dirty="0" smtClean="0"/>
              <a:t>On affiches sur </a:t>
            </a:r>
            <a:r>
              <a:rPr lang="fr-FR" dirty="0"/>
              <a:t>les </a:t>
            </a:r>
            <a:r>
              <a:rPr lang="fr-FR" dirty="0" smtClean="0"/>
              <a:t>SAM : </a:t>
            </a:r>
          </a:p>
          <a:p>
            <a:pPr marL="0" indent="0">
              <a:buNone/>
            </a:pPr>
            <a:r>
              <a:rPr lang="fr-FR" dirty="0" smtClean="0"/>
              <a:t>	- Le </a:t>
            </a:r>
            <a:r>
              <a:rPr lang="fr-FR" dirty="0"/>
              <a:t>numéro de série du </a:t>
            </a:r>
            <a:r>
              <a:rPr lang="fr-FR" dirty="0" smtClean="0"/>
              <a:t>SAM</a:t>
            </a:r>
          </a:p>
          <a:p>
            <a:pPr marL="0" indent="0">
              <a:buNone/>
            </a:pPr>
            <a:r>
              <a:rPr lang="fr-FR" dirty="0" smtClean="0"/>
              <a:t>	- Le </a:t>
            </a:r>
            <a:r>
              <a:rPr lang="fr-FR" dirty="0"/>
              <a:t>numéro d’émetteur</a:t>
            </a:r>
            <a:r>
              <a:rPr lang="fr-FR" dirty="0" smtClean="0"/>
              <a:t>.</a:t>
            </a:r>
          </a:p>
          <a:p>
            <a:endParaRPr lang="fr-FR" dirty="0"/>
          </a:p>
          <a:p>
            <a:pPr marL="0" indent="0">
              <a:buNone/>
            </a:pPr>
            <a:r>
              <a:rPr lang="fr-FR" dirty="0" smtClean="0"/>
              <a:t>Le </a:t>
            </a:r>
            <a:r>
              <a:rPr lang="fr-FR" dirty="0"/>
              <a:t>numéro </a:t>
            </a:r>
            <a:r>
              <a:rPr lang="fr-FR" dirty="0" smtClean="0"/>
              <a:t>d’émetteur</a:t>
            </a:r>
            <a:r>
              <a:rPr lang="fr-FR" dirty="0"/>
              <a:t> </a:t>
            </a:r>
            <a:r>
              <a:rPr lang="fr-FR" dirty="0" smtClean="0"/>
              <a:t>correspond </a:t>
            </a:r>
            <a:r>
              <a:rPr lang="fr-FR" dirty="0"/>
              <a:t>aux éléments suivants : </a:t>
            </a:r>
            <a:endParaRPr lang="fr-FR" sz="3600" dirty="0"/>
          </a:p>
          <a:p>
            <a:pPr lvl="0"/>
            <a:r>
              <a:rPr lang="fr-FR" dirty="0"/>
              <a:t>La tranche de </a:t>
            </a:r>
            <a:r>
              <a:rPr lang="fr-FR" dirty="0" smtClean="0"/>
              <a:t>numéro de carte à respecter </a:t>
            </a:r>
            <a:endParaRPr lang="fr-FR" sz="3600" dirty="0"/>
          </a:p>
          <a:p>
            <a:pPr lvl="0"/>
            <a:r>
              <a:rPr lang="fr-FR" dirty="0" smtClean="0"/>
              <a:t>L’entité </a:t>
            </a:r>
            <a:r>
              <a:rPr lang="fr-FR" dirty="0"/>
              <a:t>(SGC, Université, Crous) qui écrit la ZDC (Zone de Donnée Cnous) sur la carte</a:t>
            </a:r>
            <a:endParaRPr lang="fr-FR" sz="3600" dirty="0"/>
          </a:p>
          <a:p>
            <a:pPr marL="0" indent="0">
              <a:buNone/>
            </a:pPr>
            <a:r>
              <a:rPr lang="fr-FR" dirty="0"/>
              <a:t> </a:t>
            </a:r>
            <a:endParaRPr lang="fr-FR" sz="3600" dirty="0"/>
          </a:p>
          <a:p>
            <a:pPr marL="0" indent="0">
              <a:buNone/>
            </a:pPr>
            <a:r>
              <a:rPr lang="fr-FR" dirty="0"/>
              <a:t>Le numéro d’émetteur est inscrit dans la ZDC (Zone de Donnée Cnous) de la carte. En lisant une carte on peut ainsi remonter à l’entité qui a écrit cette ZDC sur la carte. On peut aussi mettre en opposition un numéro d’émetteur sur les points de paiements, dans ce cas toutes les cartes créées avec ce numéro d’émetteur seraient refusées en paiement.    </a:t>
            </a:r>
            <a:endParaRPr lang="fr-FR" sz="3600" dirty="0"/>
          </a:p>
        </p:txBody>
      </p:sp>
    </p:spTree>
    <p:extLst>
      <p:ext uri="{BB962C8B-B14F-4D97-AF65-F5344CB8AC3E}">
        <p14:creationId xmlns:p14="http://schemas.microsoft.com/office/powerpoint/2010/main" val="1322542541"/>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5A424608C3FF44AB01BDBB3810AD83" ma:contentTypeVersion="13" ma:contentTypeDescription="Crée un document." ma:contentTypeScope="" ma:versionID="acd38c926eb6d4e608517be900c58eb6">
  <xsd:schema xmlns:xsd="http://www.w3.org/2001/XMLSchema" xmlns:xs="http://www.w3.org/2001/XMLSchema" xmlns:p="http://schemas.microsoft.com/office/2006/metadata/properties" xmlns:ns2="a2a22928-c310-4462-9825-c780b0c7593a" xmlns:ns3="3af39ec5-48ba-41bc-8298-57f282ad3ce8" targetNamespace="http://schemas.microsoft.com/office/2006/metadata/properties" ma:root="true" ma:fieldsID="0aea480ccd2777229679e902e95c75db" ns2:_="" ns3:_="">
    <xsd:import namespace="a2a22928-c310-4462-9825-c780b0c7593a"/>
    <xsd:import namespace="3af39ec5-48ba-41bc-8298-57f282ad3ce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2a22928-c310-4462-9825-c780b0c759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9ca92510-c55f-4a06-b276-8f073f681cff"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f39ec5-48ba-41bc-8298-57f282ad3ce8"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4" nillable="true" ma:displayName="Taxonomy Catch All Column" ma:hidden="true" ma:list="{a42c4ab4-6229-4284-bef6-56146f953fa8}" ma:internalName="TaxCatchAll" ma:showField="CatchAllData" ma:web="3af39ec5-48ba-41bc-8298-57f282ad3ce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2a22928-c310-4462-9825-c780b0c7593a">
      <Terms xmlns="http://schemas.microsoft.com/office/infopath/2007/PartnerControls"/>
    </lcf76f155ced4ddcb4097134ff3c332f>
    <TaxCatchAll xmlns="3af39ec5-48ba-41bc-8298-57f282ad3ce8" xsi:nil="true"/>
    <SharedWithUsers xmlns="3af39ec5-48ba-41bc-8298-57f282ad3ce8">
      <UserInfo>
        <DisplayName/>
        <AccountId xsi:nil="true"/>
        <AccountType/>
      </UserInfo>
    </SharedWithUsers>
  </documentManagement>
</p:properties>
</file>

<file path=customXml/itemProps1.xml><?xml version="1.0" encoding="utf-8"?>
<ds:datastoreItem xmlns:ds="http://schemas.openxmlformats.org/officeDocument/2006/customXml" ds:itemID="{A7AFFB72-530B-4E2A-9B83-BA0775C01959}"/>
</file>

<file path=customXml/itemProps2.xml><?xml version="1.0" encoding="utf-8"?>
<ds:datastoreItem xmlns:ds="http://schemas.openxmlformats.org/officeDocument/2006/customXml" ds:itemID="{02ABDABF-505F-490A-82C2-A96040B1945C}"/>
</file>

<file path=customXml/itemProps3.xml><?xml version="1.0" encoding="utf-8"?>
<ds:datastoreItem xmlns:ds="http://schemas.openxmlformats.org/officeDocument/2006/customXml" ds:itemID="{E61485CC-B1B9-4EFC-9DCF-7E7F97AE9CCF}"/>
</file>

<file path=docProps/app.xml><?xml version="1.0" encoding="utf-8"?>
<Properties xmlns="http://schemas.openxmlformats.org/officeDocument/2006/extended-properties" xmlns:vt="http://schemas.openxmlformats.org/officeDocument/2006/docPropsVTypes">
  <TotalTime>9907</TotalTime>
  <Words>410</Words>
  <Application>Microsoft Office PowerPoint</Application>
  <PresentationFormat>Affichage à l'écran (4:3)</PresentationFormat>
  <Paragraphs>81</Paragraphs>
  <Slides>4</Slides>
  <Notes>0</Notes>
  <HiddenSlides>0</HiddenSlides>
  <MMClips>0</MMClips>
  <ScaleCrop>false</ScaleCrop>
  <HeadingPairs>
    <vt:vector size="4" baseType="variant">
      <vt:variant>
        <vt:lpstr>Thème</vt:lpstr>
      </vt:variant>
      <vt:variant>
        <vt:i4>1</vt:i4>
      </vt:variant>
      <vt:variant>
        <vt:lpstr>Titres des diapositives</vt:lpstr>
      </vt:variant>
      <vt:variant>
        <vt:i4>4</vt:i4>
      </vt:variant>
    </vt:vector>
  </HeadingPairs>
  <TitlesOfParts>
    <vt:vector size="5" baseType="lpstr">
      <vt:lpstr>Thème Office</vt:lpstr>
      <vt:lpstr>Présentation PowerPoint</vt:lpstr>
      <vt:lpstr>Présentation PowerPoint</vt:lpstr>
      <vt:lpstr>Présentation PowerPoint</vt:lpstr>
      <vt:lpstr>Numéro d’emetteur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cnous</dc:creator>
  <cp:lastModifiedBy>admin</cp:lastModifiedBy>
  <cp:revision>328</cp:revision>
  <cp:lastPrinted>2013-01-04T14:47:05Z</cp:lastPrinted>
  <dcterms:created xsi:type="dcterms:W3CDTF">2011-05-26T07:42:58Z</dcterms:created>
  <dcterms:modified xsi:type="dcterms:W3CDTF">2016-08-29T08:31:06Z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0x0101000E5A424608C3FF44AB01BDBB3810AD83</vt:lpwstr>
  </property>
  <property fmtid="{D5CDD505-2E9C-101B-9397-08002B2CF9AE}" pid="3" name="Order">
    <vt:r8>46000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MediaServiceImageTags">
    <vt:lpwstr/>
  </property>
</Properties>
</file>