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2" r:id="rId3"/>
    <p:sldId id="269" r:id="rId4"/>
    <p:sldId id="273" r:id="rId5"/>
    <p:sldId id="270" r:id="rId6"/>
    <p:sldId id="271" r:id="rId7"/>
    <p:sldId id="274" r:id="rId8"/>
    <p:sldId id="275" r:id="rId9"/>
    <p:sldId id="256" r:id="rId10"/>
    <p:sldId id="276" r:id="rId11"/>
    <p:sldId id="277" r:id="rId12"/>
  </p:sldIdLst>
  <p:sldSz cx="12192000" cy="6858000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3AC"/>
    <a:srgbClr val="2B8D8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7A5146-EE4F-4025-B20C-CAFAA5B19F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B3C703-9205-40DF-A3EB-8F31C18BA9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4F5AD5-1B39-4A2C-9A1D-448041163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AFF85AA-A409-44F3-B98F-820EFBA6E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C08465-7E35-47F5-89C5-3E00FCD17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5222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CD35A3-8F31-471C-B32C-4942C10F1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358C7CC-337D-4F0D-9FFE-577F219A0B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14BDAB3-8EF0-48FA-ABF8-ABDFC05B2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CFE8DC9-6BBB-4F49-A9B6-F9244DEB6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7991B17-C3F5-4029-88E1-0E02CC376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1735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413A805-FC4C-4FEE-946F-2502748C8F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C8C5CF6-F712-4AE3-8184-548C0FCD91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5DB4D2-666E-435E-94E2-942E8BB46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ADF4EB-0B31-4D09-9E06-8E8021BC9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9173961-8A9C-46DC-831E-1D67CE488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261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19DE9E-3567-49CD-93AE-6685056B7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F64F629-5257-4B3C-90BC-B7DE06F0D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38F60A-B2EB-4850-A3A2-40CFC9685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9282930-73F0-4914-8096-51FF479AB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50ECF06-3EE0-4FC6-A64E-8491042B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92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E82AC6-505C-4FDD-AB0E-0CE9EFAF3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453C902-7C39-4F85-B53C-388515247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96728E-4822-45B8-8AE5-FCDA5128A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456A2E0-7A1E-41DA-ABCE-E74B9C601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B43D5E-09D1-4581-9E83-FF3AC6886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0063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E5839A-EECB-4E70-BC39-549FC9203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64354AA-CFCA-4211-A6E4-698438F7C8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8E92487-09E6-4BF7-95DF-BFE28D158B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1DCF150-91F4-4D81-BABD-98FA18A47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D8EF613-C418-49F7-B940-3F79597AC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9CB67AE-4AF6-4938-A57C-7EC35767C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2132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BDEEDE-ABFB-4E2C-8492-2265E56BB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38376E1-6556-45B1-9A2A-B33A3A9AA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8260CBF-E087-45CA-9773-A2C633010A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778F937-BAB7-45A2-A1D0-C7319747B2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A349196-5A83-45B2-A824-2D64FC575A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6A4D574-06A7-4FCA-9C3D-5065F2B93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0126432-F4D8-4FFD-8780-9D4B50773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BC159CD-5096-4641-A431-DF9D1D78A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0055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8392B0-4780-492B-9B21-48CAB3DC7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FB006AB-7AD6-4457-A715-FF52812D3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EA0A430-8020-4FCB-9319-9FDCFEBE6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39D0C59-3476-442C-9DAA-939E794C9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0401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449F30D-69BE-46C8-8C07-4B583DFC9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ACD79A-90F0-46E1-91DC-95E95BFA0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DC4C66E-6FD6-4D0A-B0C2-08B1620FA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2627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A09F4B-E301-4957-A92B-C215F5EBF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5ED237-3DFD-4DED-A4A5-46EE0D083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6789627-D69B-4F84-AAFD-1BF4C3FD67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B064F4-EF24-4088-AA80-A73BFA8CF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A51E83F-0B18-424A-87AF-B6F1A84D2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FD76D04-F9C1-420E-BF9F-368D8F684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7211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FEED5A-4125-4508-AED6-BCB70A5E2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C72ADB7-49DB-4FD5-B9C8-486C0E5C60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CB00B4B-6918-40D5-9FC5-7E6D717312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3F11BF7-87BF-4DA3-9EF6-A4DE332C2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814CAA2-782B-4DEA-8AB8-41B9F455B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EA71237-CE60-4FCF-872B-2CAFFE2FE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0773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2F0CC6A-50EA-4765-9812-71C41AE85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A422ABE-5317-4A8D-A2CF-DBDF559E56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C99DF1-A40D-4C12-97D7-26FA9E600E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AB35457-DA65-4DAF-860D-F2B176BB70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0D2298-1339-4F28-BAF3-EB15815A7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0162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242234" y="207856"/>
            <a:ext cx="28783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A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Plan d’accès au site de Theix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roupe 48">
            <a:extLst>
              <a:ext uri="{FF2B5EF4-FFF2-40B4-BE49-F238E27FC236}">
                <a16:creationId xmlns:a16="http://schemas.microsoft.com/office/drawing/2014/main" id="{627D3C23-F0C6-49E0-9F08-70CE7D6A7205}"/>
              </a:ext>
            </a:extLst>
          </p:cNvPr>
          <p:cNvGrpSpPr/>
          <p:nvPr/>
        </p:nvGrpSpPr>
        <p:grpSpPr>
          <a:xfrm>
            <a:off x="3725261" y="103912"/>
            <a:ext cx="7473936" cy="6650176"/>
            <a:chOff x="2643187" y="598821"/>
            <a:chExt cx="6920263" cy="6118467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10364D56-1696-486F-BEBF-CFDEBF5A6E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43187" y="598821"/>
              <a:ext cx="6920263" cy="6118467"/>
            </a:xfrm>
            <a:prstGeom prst="rect">
              <a:avLst/>
            </a:prstGeom>
          </p:spPr>
        </p:pic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DC0C292F-C0CF-4A70-98DA-6F50D964AA3C}"/>
                </a:ext>
              </a:extLst>
            </p:cNvPr>
            <p:cNvSpPr/>
            <p:nvPr/>
          </p:nvSpPr>
          <p:spPr>
            <a:xfrm>
              <a:off x="7645821" y="972070"/>
              <a:ext cx="1767357" cy="1343291"/>
            </a:xfrm>
            <a:prstGeom prst="ellipse">
              <a:avLst/>
            </a:prstGeom>
            <a:noFill/>
            <a:ln w="28575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7B84A1FA-E877-4A28-9498-DA6858098890}"/>
                </a:ext>
              </a:extLst>
            </p:cNvPr>
            <p:cNvSpPr/>
            <p:nvPr/>
          </p:nvSpPr>
          <p:spPr>
            <a:xfrm>
              <a:off x="3103927" y="3014500"/>
              <a:ext cx="2273163" cy="2354453"/>
            </a:xfrm>
            <a:prstGeom prst="ellipse">
              <a:avLst/>
            </a:prstGeom>
            <a:noFill/>
            <a:ln w="28575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2E6058A8-4146-4F94-82A6-82F4DBA22B61}"/>
                </a:ext>
              </a:extLst>
            </p:cNvPr>
            <p:cNvSpPr/>
            <p:nvPr/>
          </p:nvSpPr>
          <p:spPr>
            <a:xfrm>
              <a:off x="3833768" y="5493658"/>
              <a:ext cx="588473" cy="998018"/>
            </a:xfrm>
            <a:prstGeom prst="ellipse">
              <a:avLst/>
            </a:prstGeom>
            <a:noFill/>
            <a:ln w="28575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66F608E5-38CA-43AB-97B8-D1B2BABFF50A}"/>
                </a:ext>
              </a:extLst>
            </p:cNvPr>
            <p:cNvSpPr/>
            <p:nvPr/>
          </p:nvSpPr>
          <p:spPr>
            <a:xfrm>
              <a:off x="5227739" y="5681219"/>
              <a:ext cx="588473" cy="617063"/>
            </a:xfrm>
            <a:prstGeom prst="ellipse">
              <a:avLst/>
            </a:prstGeom>
            <a:noFill/>
            <a:ln w="28575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8CAE1770-DA33-467D-8FD1-D7098D760C60}"/>
                </a:ext>
              </a:extLst>
            </p:cNvPr>
            <p:cNvSpPr txBox="1"/>
            <p:nvPr/>
          </p:nvSpPr>
          <p:spPr>
            <a:xfrm>
              <a:off x="8191627" y="2735343"/>
              <a:ext cx="979612" cy="276999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Les intrabois</a:t>
              </a:r>
            </a:p>
          </p:txBody>
        </p:sp>
        <p:cxnSp>
          <p:nvCxnSpPr>
            <p:cNvPr id="13" name="Connecteur droit avec flèche 12">
              <a:extLst>
                <a:ext uri="{FF2B5EF4-FFF2-40B4-BE49-F238E27FC236}">
                  <a16:creationId xmlns:a16="http://schemas.microsoft.com/office/drawing/2014/main" id="{BC54BF81-3F11-4FC6-BFEA-ED48D507D938}"/>
                </a:ext>
              </a:extLst>
            </p:cNvPr>
            <p:cNvCxnSpPr>
              <a:cxnSpLocks/>
              <a:stCxn id="11" idx="0"/>
              <a:endCxn id="7" idx="4"/>
            </p:cNvCxnSpPr>
            <p:nvPr/>
          </p:nvCxnSpPr>
          <p:spPr>
            <a:xfrm flipH="1" flipV="1">
              <a:off x="8529500" y="2315361"/>
              <a:ext cx="151933" cy="419982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EA8EBC1A-CDA3-43D9-AA87-0F8A9C7F8660}"/>
                </a:ext>
              </a:extLst>
            </p:cNvPr>
            <p:cNvSpPr txBox="1"/>
            <p:nvPr/>
          </p:nvSpPr>
          <p:spPr>
            <a:xfrm>
              <a:off x="2856229" y="2512431"/>
              <a:ext cx="1080494" cy="276999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Site principal</a:t>
              </a:r>
            </a:p>
          </p:txBody>
        </p:sp>
        <p:cxnSp>
          <p:nvCxnSpPr>
            <p:cNvPr id="21" name="Connecteur droit avec flèche 20">
              <a:extLst>
                <a:ext uri="{FF2B5EF4-FFF2-40B4-BE49-F238E27FC236}">
                  <a16:creationId xmlns:a16="http://schemas.microsoft.com/office/drawing/2014/main" id="{BBF3737E-3931-4DEF-93F0-F32F99598797}"/>
                </a:ext>
              </a:extLst>
            </p:cNvPr>
            <p:cNvCxnSpPr>
              <a:cxnSpLocks/>
              <a:stCxn id="20" idx="2"/>
              <a:endCxn id="8" idx="1"/>
            </p:cNvCxnSpPr>
            <p:nvPr/>
          </p:nvCxnSpPr>
          <p:spPr>
            <a:xfrm>
              <a:off x="3396476" y="2789430"/>
              <a:ext cx="40348" cy="569872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A021D09C-4A7A-4013-911B-33848DCDD208}"/>
                </a:ext>
              </a:extLst>
            </p:cNvPr>
            <p:cNvSpPr txBox="1"/>
            <p:nvPr/>
          </p:nvSpPr>
          <p:spPr>
            <a:xfrm>
              <a:off x="4833178" y="5256947"/>
              <a:ext cx="847963" cy="276999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Les cèdres</a:t>
              </a:r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EE7266D9-F015-467F-A505-4E5AEC35E0D4}"/>
                </a:ext>
              </a:extLst>
            </p:cNvPr>
            <p:cNvSpPr txBox="1"/>
            <p:nvPr/>
          </p:nvSpPr>
          <p:spPr>
            <a:xfrm>
              <a:off x="6140978" y="5913976"/>
              <a:ext cx="941096" cy="276999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Le domaine</a:t>
              </a:r>
            </a:p>
          </p:txBody>
        </p:sp>
        <p:cxnSp>
          <p:nvCxnSpPr>
            <p:cNvPr id="28" name="Connecteur droit avec flèche 27">
              <a:extLst>
                <a:ext uri="{FF2B5EF4-FFF2-40B4-BE49-F238E27FC236}">
                  <a16:creationId xmlns:a16="http://schemas.microsoft.com/office/drawing/2014/main" id="{5F6CA3AC-8417-4071-9A98-F480EE7E07E9}"/>
                </a:ext>
              </a:extLst>
            </p:cNvPr>
            <p:cNvCxnSpPr>
              <a:cxnSpLocks/>
              <a:stCxn id="26" idx="2"/>
              <a:endCxn id="9" idx="6"/>
            </p:cNvCxnSpPr>
            <p:nvPr/>
          </p:nvCxnSpPr>
          <p:spPr>
            <a:xfrm flipH="1">
              <a:off x="4422241" y="5533946"/>
              <a:ext cx="834919" cy="458721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avec flèche 30">
              <a:extLst>
                <a:ext uri="{FF2B5EF4-FFF2-40B4-BE49-F238E27FC236}">
                  <a16:creationId xmlns:a16="http://schemas.microsoft.com/office/drawing/2014/main" id="{61EB0510-7DB6-4664-A4F7-11DBABEFFD3B}"/>
                </a:ext>
              </a:extLst>
            </p:cNvPr>
            <p:cNvCxnSpPr>
              <a:cxnSpLocks/>
              <a:stCxn id="27" idx="1"/>
              <a:endCxn id="10" idx="6"/>
            </p:cNvCxnSpPr>
            <p:nvPr/>
          </p:nvCxnSpPr>
          <p:spPr>
            <a:xfrm flipH="1" flipV="1">
              <a:off x="5816212" y="5989751"/>
              <a:ext cx="324766" cy="62725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avec flèche 34">
              <a:extLst>
                <a:ext uri="{FF2B5EF4-FFF2-40B4-BE49-F238E27FC236}">
                  <a16:creationId xmlns:a16="http://schemas.microsoft.com/office/drawing/2014/main" id="{8256D700-DB26-4400-8CFD-0B66268C40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04230" y="1076488"/>
              <a:ext cx="95885" cy="763398"/>
            </a:xfrm>
            <a:prstGeom prst="straightConnector1">
              <a:avLst/>
            </a:prstGeom>
            <a:ln w="57150">
              <a:solidFill>
                <a:schemeClr val="accent2">
                  <a:lumMod val="40000"/>
                  <a:lumOff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avec flèche 35">
              <a:extLst>
                <a:ext uri="{FF2B5EF4-FFF2-40B4-BE49-F238E27FC236}">
                  <a16:creationId xmlns:a16="http://schemas.microsoft.com/office/drawing/2014/main" id="{CDAFF7BE-4E39-4DB8-BF61-EE75B9B6278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677536" y="6099928"/>
              <a:ext cx="77956" cy="605411"/>
            </a:xfrm>
            <a:prstGeom prst="straightConnector1">
              <a:avLst/>
            </a:prstGeom>
            <a:ln w="57150">
              <a:solidFill>
                <a:schemeClr val="accent2">
                  <a:lumMod val="40000"/>
                  <a:lumOff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3CBCD22B-0374-4E76-B879-DDD4CE8C4F5D}"/>
                </a:ext>
              </a:extLst>
            </p:cNvPr>
            <p:cNvSpPr txBox="1"/>
            <p:nvPr/>
          </p:nvSpPr>
          <p:spPr>
            <a:xfrm>
              <a:off x="4770051" y="694454"/>
              <a:ext cx="2273163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>
                  <a:solidFill>
                    <a:schemeClr val="accent2">
                      <a:lumMod val="75000"/>
                    </a:schemeClr>
                  </a:solidFill>
                </a:rPr>
                <a:t>Depuis Saint Genès Champanelle</a:t>
              </a:r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B20E76CF-C60D-46E0-95ED-3541895E77A0}"/>
                </a:ext>
              </a:extLst>
            </p:cNvPr>
            <p:cNvSpPr txBox="1"/>
            <p:nvPr/>
          </p:nvSpPr>
          <p:spPr>
            <a:xfrm>
              <a:off x="2669515" y="6409224"/>
              <a:ext cx="1019217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100" dirty="0">
                  <a:solidFill>
                    <a:schemeClr val="accent2">
                      <a:lumMod val="75000"/>
                    </a:schemeClr>
                  </a:solidFill>
                </a:rPr>
                <a:t>Depuis D2089</a:t>
              </a:r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D06D8937-01C6-4F32-AF3F-87ABF28BBB25}"/>
                </a:ext>
              </a:extLst>
            </p:cNvPr>
            <p:cNvSpPr txBox="1"/>
            <p:nvPr/>
          </p:nvSpPr>
          <p:spPr>
            <a:xfrm>
              <a:off x="5952171" y="3267513"/>
              <a:ext cx="659750" cy="461665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Accueil du site</a:t>
              </a:r>
            </a:p>
          </p:txBody>
        </p:sp>
        <p:cxnSp>
          <p:nvCxnSpPr>
            <p:cNvPr id="44" name="Connecteur droit avec flèche 43">
              <a:extLst>
                <a:ext uri="{FF2B5EF4-FFF2-40B4-BE49-F238E27FC236}">
                  <a16:creationId xmlns:a16="http://schemas.microsoft.com/office/drawing/2014/main" id="{E2C68B3F-007C-405C-A743-258987460E45}"/>
                </a:ext>
              </a:extLst>
            </p:cNvPr>
            <p:cNvCxnSpPr>
              <a:cxnSpLocks/>
              <a:stCxn id="43" idx="1"/>
            </p:cNvCxnSpPr>
            <p:nvPr/>
          </p:nvCxnSpPr>
          <p:spPr>
            <a:xfrm flipH="1" flipV="1">
              <a:off x="5256263" y="3247626"/>
              <a:ext cx="695908" cy="25072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0" name="Picture 2" descr="Fichier:Parking icon.svg — Wikipédia">
            <a:extLst>
              <a:ext uri="{FF2B5EF4-FFF2-40B4-BE49-F238E27FC236}">
                <a16:creationId xmlns:a16="http://schemas.microsoft.com/office/drawing/2014/main" id="{1CEBB3DC-968C-4639-A6A7-28157B8FC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226" y="2790626"/>
            <a:ext cx="129384" cy="12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1" name="Connecteur droit avec flèche 50">
            <a:extLst>
              <a:ext uri="{FF2B5EF4-FFF2-40B4-BE49-F238E27FC236}">
                <a16:creationId xmlns:a16="http://schemas.microsoft.com/office/drawing/2014/main" id="{CB6F5036-9AC0-4992-AF3C-ACB83F9C1CD1}"/>
              </a:ext>
            </a:extLst>
          </p:cNvPr>
          <p:cNvCxnSpPr>
            <a:cxnSpLocks/>
          </p:cNvCxnSpPr>
          <p:nvPr/>
        </p:nvCxnSpPr>
        <p:spPr>
          <a:xfrm>
            <a:off x="7502902" y="1969623"/>
            <a:ext cx="393339" cy="0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35701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77875A83-7F8A-4D20-B453-01A2F680327C}"/>
              </a:ext>
            </a:extLst>
          </p:cNvPr>
          <p:cNvGrpSpPr/>
          <p:nvPr/>
        </p:nvGrpSpPr>
        <p:grpSpPr>
          <a:xfrm>
            <a:off x="3740639" y="308799"/>
            <a:ext cx="8097231" cy="5720526"/>
            <a:chOff x="3740639" y="308799"/>
            <a:chExt cx="8097231" cy="5720526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15D1D7EA-E10A-4E77-95DF-0895370D82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40639" y="308799"/>
              <a:ext cx="8097231" cy="5720526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359546C-6C88-4DF9-AA26-613353999650}"/>
                </a:ext>
              </a:extLst>
            </p:cNvPr>
            <p:cNvSpPr/>
            <p:nvPr/>
          </p:nvSpPr>
          <p:spPr>
            <a:xfrm rot="19227981">
              <a:off x="3907429" y="4489145"/>
              <a:ext cx="1564407" cy="774874"/>
            </a:xfrm>
            <a:prstGeom prst="rect">
              <a:avLst/>
            </a:prstGeom>
            <a:solidFill>
              <a:schemeClr val="bg1">
                <a:lumMod val="75000"/>
                <a:alpha val="51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800" dirty="0"/>
            </a:p>
          </p:txBody>
        </p: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678D9C8D-82F6-4395-9C45-ADC68BD7BA49}"/>
              </a:ext>
            </a:extLst>
          </p:cNvPr>
          <p:cNvSpPr txBox="1"/>
          <p:nvPr/>
        </p:nvSpPr>
        <p:spPr>
          <a:xfrm>
            <a:off x="348836" y="207856"/>
            <a:ext cx="266515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E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Zone fumeur site de Theix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- Intrabois -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  <a:p>
            <a:pPr algn="ctr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29" name="Image 28" descr="INRAE">
            <a:extLst>
              <a:ext uri="{FF2B5EF4-FFF2-40B4-BE49-F238E27FC236}">
                <a16:creationId xmlns:a16="http://schemas.microsoft.com/office/drawing/2014/main" id="{289EFF47-348A-474F-BF4A-03FF0A47C22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6" descr="arrêter de fumer logo symbole de signe non fumeur cigarette noire, un point  chaud d'incendie 6796322 Art vectoriel chez Vecteezy">
            <a:extLst>
              <a:ext uri="{FF2B5EF4-FFF2-40B4-BE49-F238E27FC236}">
                <a16:creationId xmlns:a16="http://schemas.microsoft.com/office/drawing/2014/main" id="{38C06A78-81C4-48DA-8561-F9B96F187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36" y="2612473"/>
            <a:ext cx="285793" cy="28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713B8301-540F-46F3-BE53-A974FA3CDDA2}"/>
              </a:ext>
            </a:extLst>
          </p:cNvPr>
          <p:cNvSpPr txBox="1"/>
          <p:nvPr/>
        </p:nvSpPr>
        <p:spPr>
          <a:xfrm>
            <a:off x="699021" y="2570703"/>
            <a:ext cx="1813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Zone non fumeur</a:t>
            </a:r>
          </a:p>
        </p:txBody>
      </p:sp>
      <p:pic>
        <p:nvPicPr>
          <p:cNvPr id="34" name="Picture 8" descr="Fichier:Smoking area.svg — Wikipédia">
            <a:extLst>
              <a:ext uri="{FF2B5EF4-FFF2-40B4-BE49-F238E27FC236}">
                <a16:creationId xmlns:a16="http://schemas.microsoft.com/office/drawing/2014/main" id="{50D409DC-B764-4B8C-A0C6-8E44BE38E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8836" y="3078759"/>
            <a:ext cx="279976" cy="289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ZoneTexte 38">
            <a:extLst>
              <a:ext uri="{FF2B5EF4-FFF2-40B4-BE49-F238E27FC236}">
                <a16:creationId xmlns:a16="http://schemas.microsoft.com/office/drawing/2014/main" id="{9FAC3F49-FCCB-4DD7-8C41-73D92A53C531}"/>
              </a:ext>
            </a:extLst>
          </p:cNvPr>
          <p:cNvSpPr txBox="1"/>
          <p:nvPr/>
        </p:nvSpPr>
        <p:spPr>
          <a:xfrm>
            <a:off x="702792" y="3034500"/>
            <a:ext cx="1447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Zone fumeur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C154087-EB64-4178-8D98-A88E18FB9D1C}"/>
              </a:ext>
            </a:extLst>
          </p:cNvPr>
          <p:cNvGrpSpPr/>
          <p:nvPr/>
        </p:nvGrpSpPr>
        <p:grpSpPr>
          <a:xfrm>
            <a:off x="6542843" y="2940035"/>
            <a:ext cx="292940" cy="289919"/>
            <a:chOff x="2290439" y="4329432"/>
            <a:chExt cx="292940" cy="2899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A4B15FA-D454-402F-BF58-611200287EC9}"/>
                </a:ext>
              </a:extLst>
            </p:cNvPr>
            <p:cNvSpPr/>
            <p:nvPr/>
          </p:nvSpPr>
          <p:spPr>
            <a:xfrm>
              <a:off x="2290439" y="4332303"/>
              <a:ext cx="284085" cy="26633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2" name="Picture 8" descr="Fichier:Smoking area.svg — Wikipédia">
              <a:extLst>
                <a:ext uri="{FF2B5EF4-FFF2-40B4-BE49-F238E27FC236}">
                  <a16:creationId xmlns:a16="http://schemas.microsoft.com/office/drawing/2014/main" id="{C0F7BE9C-188E-46C0-864F-9F35D4BAA1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303403" y="4329432"/>
              <a:ext cx="279976" cy="2899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49750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ZoneTexte 27">
            <a:extLst>
              <a:ext uri="{FF2B5EF4-FFF2-40B4-BE49-F238E27FC236}">
                <a16:creationId xmlns:a16="http://schemas.microsoft.com/office/drawing/2014/main" id="{678D9C8D-82F6-4395-9C45-ADC68BD7BA49}"/>
              </a:ext>
            </a:extLst>
          </p:cNvPr>
          <p:cNvSpPr txBox="1"/>
          <p:nvPr/>
        </p:nvSpPr>
        <p:spPr>
          <a:xfrm>
            <a:off x="348836" y="207856"/>
            <a:ext cx="266515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E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Zone fumeur site de Theix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- Cèdres et Domaine-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  <a:p>
            <a:pPr algn="ctr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29" name="Image 28" descr="INRAE">
            <a:extLst>
              <a:ext uri="{FF2B5EF4-FFF2-40B4-BE49-F238E27FC236}">
                <a16:creationId xmlns:a16="http://schemas.microsoft.com/office/drawing/2014/main" id="{289EFF47-348A-474F-BF4A-03FF0A47C22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6" descr="arrêter de fumer logo symbole de signe non fumeur cigarette noire, un point  chaud d'incendie 6796322 Art vectoriel chez Vecteezy">
            <a:extLst>
              <a:ext uri="{FF2B5EF4-FFF2-40B4-BE49-F238E27FC236}">
                <a16:creationId xmlns:a16="http://schemas.microsoft.com/office/drawing/2014/main" id="{38C06A78-81C4-48DA-8561-F9B96F187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361" y="1002748"/>
            <a:ext cx="285793" cy="28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713B8301-540F-46F3-BE53-A974FA3CDDA2}"/>
              </a:ext>
            </a:extLst>
          </p:cNvPr>
          <p:cNvSpPr txBox="1"/>
          <p:nvPr/>
        </p:nvSpPr>
        <p:spPr>
          <a:xfrm>
            <a:off x="7185546" y="960978"/>
            <a:ext cx="1813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Zone non fumeur</a:t>
            </a:r>
          </a:p>
        </p:txBody>
      </p:sp>
      <p:pic>
        <p:nvPicPr>
          <p:cNvPr id="34" name="Picture 8" descr="Fichier:Smoking area.svg — Wikipédia">
            <a:extLst>
              <a:ext uri="{FF2B5EF4-FFF2-40B4-BE49-F238E27FC236}">
                <a16:creationId xmlns:a16="http://schemas.microsoft.com/office/drawing/2014/main" id="{50D409DC-B764-4B8C-A0C6-8E44BE38E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35361" y="1469034"/>
            <a:ext cx="279976" cy="289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ZoneTexte 38">
            <a:extLst>
              <a:ext uri="{FF2B5EF4-FFF2-40B4-BE49-F238E27FC236}">
                <a16:creationId xmlns:a16="http://schemas.microsoft.com/office/drawing/2014/main" id="{9FAC3F49-FCCB-4DD7-8C41-73D92A53C531}"/>
              </a:ext>
            </a:extLst>
          </p:cNvPr>
          <p:cNvSpPr txBox="1"/>
          <p:nvPr/>
        </p:nvSpPr>
        <p:spPr>
          <a:xfrm>
            <a:off x="7189317" y="1424775"/>
            <a:ext cx="1447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Zone fumeur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D0994164-CBEB-42C9-8325-CE061DA9E59A}"/>
              </a:ext>
            </a:extLst>
          </p:cNvPr>
          <p:cNvGrpSpPr/>
          <p:nvPr/>
        </p:nvGrpSpPr>
        <p:grpSpPr>
          <a:xfrm>
            <a:off x="2343756" y="2040873"/>
            <a:ext cx="9629170" cy="4257796"/>
            <a:chOff x="2362806" y="2333626"/>
            <a:chExt cx="9629170" cy="4257796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DF3BF019-1F8E-49B0-9F9A-7D3D26042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62806" y="2333626"/>
              <a:ext cx="9629170" cy="4257796"/>
            </a:xfrm>
            <a:prstGeom prst="rect">
              <a:avLst/>
            </a:prstGeom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C2AE3CD6-AC07-4548-88DC-8C47B54C5514}"/>
                </a:ext>
              </a:extLst>
            </p:cNvPr>
            <p:cNvSpPr txBox="1"/>
            <p:nvPr/>
          </p:nvSpPr>
          <p:spPr>
            <a:xfrm>
              <a:off x="3505318" y="5020452"/>
              <a:ext cx="635398" cy="216717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b="1" dirty="0"/>
                <a:t>Les Cèdres</a:t>
              </a:r>
              <a:endParaRPr lang="fr-FR" sz="800" dirty="0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156A132D-E497-4AD0-ABA6-45262AA0ABEA}"/>
                </a:ext>
              </a:extLst>
            </p:cNvPr>
            <p:cNvSpPr txBox="1"/>
            <p:nvPr/>
          </p:nvSpPr>
          <p:spPr>
            <a:xfrm>
              <a:off x="10424538" y="4610091"/>
              <a:ext cx="659515" cy="216717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600" b="1" dirty="0"/>
                <a:t>Le </a:t>
              </a:r>
              <a:r>
                <a:rPr lang="fr-FR" sz="800" b="1" dirty="0"/>
                <a:t>Domaine</a:t>
              </a:r>
              <a:endParaRPr lang="fr-FR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70991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66579"/>
            <a:ext cx="30093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B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Point de rassemblement et défibrillateur site de Theix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- Site principale -</a:t>
            </a: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3BCB7869-9B65-4AA1-B835-DA252344B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821" y="133289"/>
            <a:ext cx="7652681" cy="6591421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D0FFA85D-E39F-4913-A746-545D0F0FBB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0712" y="4631987"/>
            <a:ext cx="300206" cy="295021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4F081153-78A5-4BAF-95B9-6BAEC84BF7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961" y="2151653"/>
            <a:ext cx="270119" cy="268149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6F0DAE31-F903-463B-9A20-B3222E6E20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2571" y="3466776"/>
            <a:ext cx="270119" cy="268149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0AB7F184-138D-4227-839F-82F0117AB9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0157" y="1806602"/>
            <a:ext cx="270119" cy="268149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91DD0E8A-0745-453F-8C65-475FE337A4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917" y="3442150"/>
            <a:ext cx="300206" cy="295021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84763E19-EAA6-43C5-9374-A910E2E284E0}"/>
              </a:ext>
            </a:extLst>
          </p:cNvPr>
          <p:cNvSpPr txBox="1"/>
          <p:nvPr/>
        </p:nvSpPr>
        <p:spPr>
          <a:xfrm>
            <a:off x="849123" y="2101061"/>
            <a:ext cx="28177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Point de rassemblement</a:t>
            </a:r>
          </a:p>
          <a:p>
            <a:r>
              <a:rPr lang="fr-FR" dirty="0"/>
              <a:t>1- Parking chaufferie</a:t>
            </a:r>
          </a:p>
          <a:p>
            <a:r>
              <a:rPr lang="fr-FR" dirty="0"/>
              <a:t>2- Parking  bât IRM/Baladou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1C3429A5-B81D-4D48-B026-29593A56D9B5}"/>
              </a:ext>
            </a:extLst>
          </p:cNvPr>
          <p:cNvSpPr txBox="1"/>
          <p:nvPr/>
        </p:nvSpPr>
        <p:spPr>
          <a:xfrm>
            <a:off x="849123" y="3404994"/>
            <a:ext cx="16220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Défibrillateur</a:t>
            </a:r>
          </a:p>
          <a:p>
            <a:r>
              <a:rPr lang="fr-FR" dirty="0"/>
              <a:t>- Hall bât Sancy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A6636A5-03C7-409B-92F6-506ED56A3E99}"/>
              </a:ext>
            </a:extLst>
          </p:cNvPr>
          <p:cNvSpPr txBox="1"/>
          <p:nvPr/>
        </p:nvSpPr>
        <p:spPr>
          <a:xfrm>
            <a:off x="5452570" y="3189777"/>
            <a:ext cx="270119" cy="276999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B050"/>
                </a:solidFill>
              </a:rPr>
              <a:t>1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DCBD0AC-BF1C-406A-9E48-21B4AA50921D}"/>
              </a:ext>
            </a:extLst>
          </p:cNvPr>
          <p:cNvSpPr txBox="1"/>
          <p:nvPr/>
        </p:nvSpPr>
        <p:spPr>
          <a:xfrm>
            <a:off x="7140156" y="1529603"/>
            <a:ext cx="270119" cy="276999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B05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32665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66579"/>
            <a:ext cx="30093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B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Point de rassemblement et défibrillateur site de Theix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- Intrabois -</a:t>
            </a: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4F081153-78A5-4BAF-95B9-6BAEC84BF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961" y="2151653"/>
            <a:ext cx="270119" cy="268149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91DD0E8A-0745-453F-8C65-475FE337A4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917" y="2980755"/>
            <a:ext cx="300206" cy="295021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84763E19-EAA6-43C5-9374-A910E2E284E0}"/>
              </a:ext>
            </a:extLst>
          </p:cNvPr>
          <p:cNvSpPr txBox="1"/>
          <p:nvPr/>
        </p:nvSpPr>
        <p:spPr>
          <a:xfrm>
            <a:off x="849123" y="2101061"/>
            <a:ext cx="2464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Point de rassemblement</a:t>
            </a:r>
          </a:p>
          <a:p>
            <a:r>
              <a:rPr lang="fr-FR" dirty="0"/>
              <a:t>- Parking bât Les Pins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1C3429A5-B81D-4D48-B026-29593A56D9B5}"/>
              </a:ext>
            </a:extLst>
          </p:cNvPr>
          <p:cNvSpPr txBox="1"/>
          <p:nvPr/>
        </p:nvSpPr>
        <p:spPr>
          <a:xfrm>
            <a:off x="849123" y="2943599"/>
            <a:ext cx="1868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Défibrillateur</a:t>
            </a:r>
          </a:p>
          <a:p>
            <a:r>
              <a:rPr lang="fr-FR" dirty="0"/>
              <a:t>(sur site principal)</a:t>
            </a:r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9ACA916C-D918-48B6-92BB-C353BBE943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0639" y="308799"/>
            <a:ext cx="8097231" cy="5720526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28DD510B-66B2-45E1-A5E3-9DD37B6A8E3F}"/>
              </a:ext>
            </a:extLst>
          </p:cNvPr>
          <p:cNvSpPr/>
          <p:nvPr/>
        </p:nvSpPr>
        <p:spPr>
          <a:xfrm rot="19227981">
            <a:off x="3907429" y="4489145"/>
            <a:ext cx="1564407" cy="774874"/>
          </a:xfrm>
          <a:prstGeom prst="rect">
            <a:avLst/>
          </a:prstGeom>
          <a:solidFill>
            <a:schemeClr val="bg1">
              <a:lumMod val="75000"/>
              <a:alpha val="51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 dirty="0"/>
          </a:p>
        </p:txBody>
      </p:sp>
      <p:pic>
        <p:nvPicPr>
          <p:cNvPr id="59" name="Image 58">
            <a:extLst>
              <a:ext uri="{FF2B5EF4-FFF2-40B4-BE49-F238E27FC236}">
                <a16:creationId xmlns:a16="http://schemas.microsoft.com/office/drawing/2014/main" id="{4BA606F9-E26D-4822-A4E0-818F5E77F8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1386" y="3160851"/>
            <a:ext cx="270119" cy="26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603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66579"/>
            <a:ext cx="30093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B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Point de rassemblement et défibrillateur site de Theix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- Cèdres et Domaine -</a:t>
            </a: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76E43C8A-BB93-4D07-A5C2-5314680DA5E6}"/>
              </a:ext>
            </a:extLst>
          </p:cNvPr>
          <p:cNvGrpSpPr/>
          <p:nvPr/>
        </p:nvGrpSpPr>
        <p:grpSpPr>
          <a:xfrm>
            <a:off x="4051883" y="1627253"/>
            <a:ext cx="7906536" cy="3603493"/>
            <a:chOff x="2419350" y="2419802"/>
            <a:chExt cx="9572625" cy="4232793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7B03BDA7-D013-4925-A092-49FE1B7A32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19350" y="2419802"/>
              <a:ext cx="9572625" cy="4232793"/>
            </a:xfrm>
            <a:prstGeom prst="rect">
              <a:avLst/>
            </a:prstGeom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DF8AE284-2F59-4B84-859A-6C3D4C22EA41}"/>
                </a:ext>
              </a:extLst>
            </p:cNvPr>
            <p:cNvSpPr txBox="1"/>
            <p:nvPr/>
          </p:nvSpPr>
          <p:spPr>
            <a:xfrm>
              <a:off x="3507208" y="5021725"/>
              <a:ext cx="633507" cy="21544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800" b="1" dirty="0"/>
                <a:t>Les Cèdres</a:t>
              </a:r>
              <a:endParaRPr lang="fr-FR" sz="800" dirty="0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9C989B6B-E684-4074-82E9-403A0ADBE5BA}"/>
                </a:ext>
              </a:extLst>
            </p:cNvPr>
            <p:cNvSpPr txBox="1"/>
            <p:nvPr/>
          </p:nvSpPr>
          <p:spPr>
            <a:xfrm>
              <a:off x="10426501" y="4611364"/>
              <a:ext cx="657552" cy="21544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600" b="1" dirty="0"/>
                <a:t>Le </a:t>
              </a:r>
              <a:r>
                <a:rPr lang="fr-FR" sz="800" b="1" dirty="0"/>
                <a:t>Domaine</a:t>
              </a:r>
              <a:endParaRPr lang="fr-FR" sz="800" dirty="0"/>
            </a:p>
          </p:txBody>
        </p:sp>
      </p:grpSp>
      <p:pic>
        <p:nvPicPr>
          <p:cNvPr id="16" name="Image 15">
            <a:extLst>
              <a:ext uri="{FF2B5EF4-FFF2-40B4-BE49-F238E27FC236}">
                <a16:creationId xmlns:a16="http://schemas.microsoft.com/office/drawing/2014/main" id="{92E4EBD9-5146-4BB6-8196-AEC9F5F24A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961" y="2151653"/>
            <a:ext cx="270119" cy="268149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7D721F10-7A3B-4381-8CE7-431F490069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917" y="2980755"/>
            <a:ext cx="300206" cy="295021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33EC930D-1A53-445C-9787-2C8711F10450}"/>
              </a:ext>
            </a:extLst>
          </p:cNvPr>
          <p:cNvSpPr txBox="1"/>
          <p:nvPr/>
        </p:nvSpPr>
        <p:spPr>
          <a:xfrm>
            <a:off x="849123" y="2101061"/>
            <a:ext cx="32482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Point de rassemblement</a:t>
            </a:r>
          </a:p>
          <a:p>
            <a:r>
              <a:rPr lang="fr-FR" dirty="0"/>
              <a:t>- Entre Les Cèdres et Le Domaine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F2E7275-BFA3-4361-AECC-83161B8C2040}"/>
              </a:ext>
            </a:extLst>
          </p:cNvPr>
          <p:cNvSpPr txBox="1"/>
          <p:nvPr/>
        </p:nvSpPr>
        <p:spPr>
          <a:xfrm>
            <a:off x="849123" y="2943599"/>
            <a:ext cx="1868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Défibrillateur</a:t>
            </a:r>
          </a:p>
          <a:p>
            <a:r>
              <a:rPr lang="fr-FR" dirty="0"/>
              <a:t>(sur site principal)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D7A9CE24-21E8-430A-845F-454276F234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5151" y="3708267"/>
            <a:ext cx="270119" cy="26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092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66579"/>
            <a:ext cx="30093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C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Consigne en cas d’urgence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site de Theix</a:t>
            </a: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C20BEFEC-1E0C-4836-84FD-C6C13092C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2459" y="479901"/>
            <a:ext cx="8138492" cy="573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929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66579"/>
            <a:ext cx="30093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D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Zone Radon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- Site principale -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58B3DC7-ECDD-4122-BFF5-2D032957728B}"/>
              </a:ext>
            </a:extLst>
          </p:cNvPr>
          <p:cNvSpPr/>
          <p:nvPr/>
        </p:nvSpPr>
        <p:spPr>
          <a:xfrm>
            <a:off x="200891" y="1503798"/>
            <a:ext cx="474664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dirty="0"/>
              <a:t>ZONE RADON :</a:t>
            </a:r>
          </a:p>
          <a:p>
            <a:endParaRPr lang="fr-FR" sz="1400" b="1" dirty="0"/>
          </a:p>
          <a:p>
            <a:r>
              <a:rPr lang="fr-FR" sz="1400" dirty="0">
                <a:solidFill>
                  <a:srgbClr val="0070C0"/>
                </a:solidFill>
              </a:rPr>
              <a:t>1- ACCUEIL</a:t>
            </a:r>
          </a:p>
          <a:p>
            <a:r>
              <a:rPr lang="fr-FR" sz="1400" dirty="0"/>
              <a:t>Zone accueil 			634 Bq/m3</a:t>
            </a:r>
          </a:p>
          <a:p>
            <a:r>
              <a:rPr lang="fr-FR" sz="1400" dirty="0"/>
              <a:t>Zone repos				668 Bq/m3</a:t>
            </a:r>
          </a:p>
          <a:p>
            <a:endParaRPr lang="fr-FR" sz="1400" dirty="0"/>
          </a:p>
          <a:p>
            <a:r>
              <a:rPr lang="fr-FR" sz="1400" dirty="0">
                <a:solidFill>
                  <a:srgbClr val="0070C0"/>
                </a:solidFill>
              </a:rPr>
              <a:t>2- CÔME</a:t>
            </a:r>
          </a:p>
          <a:p>
            <a:r>
              <a:rPr lang="fr-FR" sz="1400" dirty="0"/>
              <a:t>Petite salle a manger (100 012) 		328 Bq/m3</a:t>
            </a:r>
          </a:p>
          <a:p>
            <a:r>
              <a:rPr lang="fr-FR" sz="1400" dirty="0"/>
              <a:t>Bureau 026				358 Bq/m3</a:t>
            </a:r>
          </a:p>
          <a:p>
            <a:endParaRPr lang="fr-FR" sz="1400" dirty="0"/>
          </a:p>
          <a:p>
            <a:r>
              <a:rPr lang="fr-FR" sz="1400" dirty="0">
                <a:solidFill>
                  <a:srgbClr val="0070C0"/>
                </a:solidFill>
              </a:rPr>
              <a:t>3- VICHATEL</a:t>
            </a:r>
          </a:p>
          <a:p>
            <a:r>
              <a:rPr lang="fr-FR" sz="1400" dirty="0"/>
              <a:t>Bureau médecine prévention (064 032)	429 Bq/m3</a:t>
            </a:r>
          </a:p>
          <a:p>
            <a:endParaRPr lang="fr-FR" sz="1400" dirty="0"/>
          </a:p>
          <a:p>
            <a:r>
              <a:rPr lang="fr-FR" sz="1400" dirty="0">
                <a:solidFill>
                  <a:srgbClr val="0070C0"/>
                </a:solidFill>
              </a:rPr>
              <a:t>4- FERMENTATION</a:t>
            </a:r>
          </a:p>
          <a:p>
            <a:r>
              <a:rPr lang="fr-FR" sz="1400" dirty="0"/>
              <a:t>Bureau (011 006)			518 Bq/m3</a:t>
            </a:r>
          </a:p>
          <a:p>
            <a:r>
              <a:rPr lang="fr-FR" sz="1400" dirty="0"/>
              <a:t>Bureau (011 011)			306 Bq/m3</a:t>
            </a:r>
          </a:p>
          <a:p>
            <a:r>
              <a:rPr lang="fr-FR" sz="1400" dirty="0"/>
              <a:t>Labo 4 (011 012)			384 Bq/m3</a:t>
            </a:r>
          </a:p>
          <a:p>
            <a:r>
              <a:rPr lang="fr-FR" sz="1400" dirty="0"/>
              <a:t>Salle des balances			363 Bq/m3</a:t>
            </a:r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1BEB4B31-D1E1-4131-9D24-6F462D45F0B1}"/>
              </a:ext>
            </a:extLst>
          </p:cNvPr>
          <p:cNvGrpSpPr/>
          <p:nvPr/>
        </p:nvGrpSpPr>
        <p:grpSpPr>
          <a:xfrm>
            <a:off x="5025515" y="133289"/>
            <a:ext cx="7006949" cy="6591421"/>
            <a:chOff x="5025515" y="133289"/>
            <a:chExt cx="7006949" cy="6591421"/>
          </a:xfrm>
        </p:grpSpPr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0FB7F57D-57FD-42B8-A20B-A5E3663709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8438"/>
            <a:stretch/>
          </p:blipFill>
          <p:spPr>
            <a:xfrm>
              <a:off x="5025515" y="133289"/>
              <a:ext cx="7006949" cy="6591421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AC4DB7D-C59F-4A51-A393-7321975BF5CE}"/>
                </a:ext>
              </a:extLst>
            </p:cNvPr>
            <p:cNvSpPr/>
            <p:nvPr/>
          </p:nvSpPr>
          <p:spPr>
            <a:xfrm rot="19746290">
              <a:off x="7370009" y="4994374"/>
              <a:ext cx="341558" cy="277497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88865D7F-F41C-4222-9952-5D9F7781BF8E}"/>
                </a:ext>
              </a:extLst>
            </p:cNvPr>
            <p:cNvSpPr txBox="1"/>
            <p:nvPr/>
          </p:nvSpPr>
          <p:spPr>
            <a:xfrm>
              <a:off x="7764346" y="4926372"/>
              <a:ext cx="226264" cy="230832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FR" sz="900" b="1" dirty="0"/>
                <a:t>2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21A9351-4002-4EAD-A5AA-DD0B02123F7F}"/>
                </a:ext>
              </a:extLst>
            </p:cNvPr>
            <p:cNvSpPr/>
            <p:nvPr/>
          </p:nvSpPr>
          <p:spPr>
            <a:xfrm rot="1116608">
              <a:off x="10582257" y="545644"/>
              <a:ext cx="229608" cy="371445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AEC7269A-2684-4183-AD84-43586CBF4E1D}"/>
                </a:ext>
              </a:extLst>
            </p:cNvPr>
            <p:cNvSpPr txBox="1"/>
            <p:nvPr/>
          </p:nvSpPr>
          <p:spPr>
            <a:xfrm>
              <a:off x="10865132" y="615950"/>
              <a:ext cx="226264" cy="230832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FR" sz="900" b="1" dirty="0"/>
                <a:t>1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1FF79E0-3CE5-4E0A-88A8-FF9D530AFF3F}"/>
                </a:ext>
              </a:extLst>
            </p:cNvPr>
            <p:cNvSpPr/>
            <p:nvPr/>
          </p:nvSpPr>
          <p:spPr>
            <a:xfrm rot="451404">
              <a:off x="9418825" y="3838945"/>
              <a:ext cx="230595" cy="131020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DBC4C644-BB2F-4330-B9CA-B36D972D3818}"/>
                </a:ext>
              </a:extLst>
            </p:cNvPr>
            <p:cNvSpPr txBox="1"/>
            <p:nvPr/>
          </p:nvSpPr>
          <p:spPr>
            <a:xfrm>
              <a:off x="9610463" y="3624041"/>
              <a:ext cx="226264" cy="230832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FR" sz="900" b="1" dirty="0"/>
                <a:t>3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1C79B1C-C87A-48FF-9E08-76165020AC97}"/>
                </a:ext>
              </a:extLst>
            </p:cNvPr>
            <p:cNvSpPr/>
            <p:nvPr/>
          </p:nvSpPr>
          <p:spPr>
            <a:xfrm rot="1751872">
              <a:off x="5527354" y="2312239"/>
              <a:ext cx="341558" cy="277497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9A98F996-2D5D-415B-B03E-ED8A469AEA08}"/>
                </a:ext>
              </a:extLst>
            </p:cNvPr>
            <p:cNvSpPr txBox="1"/>
            <p:nvPr/>
          </p:nvSpPr>
          <p:spPr>
            <a:xfrm>
              <a:off x="5469848" y="2015725"/>
              <a:ext cx="226264" cy="230832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FR" sz="900" b="1" dirty="0"/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3868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66579"/>
            <a:ext cx="30093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D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Zone Radon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- Intrabois-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E04D9A1-36F4-4116-BF7B-A0B46CEF01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0639" y="308799"/>
            <a:ext cx="8097231" cy="572052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6145D3-932C-475F-ABB0-B5648F9DF017}"/>
              </a:ext>
            </a:extLst>
          </p:cNvPr>
          <p:cNvSpPr/>
          <p:nvPr/>
        </p:nvSpPr>
        <p:spPr>
          <a:xfrm rot="19227981">
            <a:off x="3907429" y="4489145"/>
            <a:ext cx="1564407" cy="774874"/>
          </a:xfrm>
          <a:prstGeom prst="rect">
            <a:avLst/>
          </a:prstGeom>
          <a:solidFill>
            <a:schemeClr val="bg1">
              <a:lumMod val="75000"/>
              <a:alpha val="51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/>
              <a:t>Etable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C1D2D0-C379-4815-BB12-A83CA543D6C1}"/>
              </a:ext>
            </a:extLst>
          </p:cNvPr>
          <p:cNvSpPr/>
          <p:nvPr/>
        </p:nvSpPr>
        <p:spPr>
          <a:xfrm rot="19043885">
            <a:off x="5042115" y="4568570"/>
            <a:ext cx="177877" cy="13809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D157DE3-2705-4134-9045-D40F7955CCBD}"/>
              </a:ext>
            </a:extLst>
          </p:cNvPr>
          <p:cNvSpPr/>
          <p:nvPr/>
        </p:nvSpPr>
        <p:spPr>
          <a:xfrm>
            <a:off x="200891" y="1503798"/>
            <a:ext cx="340475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dirty="0"/>
              <a:t>ZONE RADON :</a:t>
            </a:r>
          </a:p>
          <a:p>
            <a:endParaRPr lang="fr-FR" sz="1400" b="1" dirty="0"/>
          </a:p>
          <a:p>
            <a:r>
              <a:rPr lang="fr-FR" sz="1400" dirty="0">
                <a:solidFill>
                  <a:srgbClr val="0070C0"/>
                </a:solidFill>
              </a:rPr>
              <a:t>1- ACCUEIL</a:t>
            </a:r>
          </a:p>
          <a:p>
            <a:r>
              <a:rPr lang="fr-FR" sz="1400" dirty="0"/>
              <a:t>Pharmacie 		910 Bq/m3</a:t>
            </a:r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201910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35190E88-701C-4DDF-BEDA-840F0E6B2916}"/>
              </a:ext>
            </a:extLst>
          </p:cNvPr>
          <p:cNvGrpSpPr/>
          <p:nvPr/>
        </p:nvGrpSpPr>
        <p:grpSpPr>
          <a:xfrm>
            <a:off x="4927273" y="2288497"/>
            <a:ext cx="3505200" cy="3669769"/>
            <a:chOff x="3810000" y="3074052"/>
            <a:chExt cx="3505200" cy="366976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CB490562-DC6C-49A5-B887-EE0583CA52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8585"/>
            <a:stretch/>
          </p:blipFill>
          <p:spPr>
            <a:xfrm>
              <a:off x="3810000" y="3074052"/>
              <a:ext cx="3505200" cy="3669769"/>
            </a:xfrm>
            <a:prstGeom prst="rect">
              <a:avLst/>
            </a:prstGeom>
          </p:spPr>
        </p:pic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9DFA813B-B1D3-4F9A-BF71-D0EB589924F9}"/>
                </a:ext>
              </a:extLst>
            </p:cNvPr>
            <p:cNvSpPr txBox="1"/>
            <p:nvPr/>
          </p:nvSpPr>
          <p:spPr>
            <a:xfrm>
              <a:off x="5692238" y="3467492"/>
              <a:ext cx="720694" cy="21544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b="1" dirty="0"/>
                <a:t>Les Cèdres</a:t>
              </a:r>
              <a:endParaRPr lang="fr-FR" sz="800" dirty="0"/>
            </a:p>
          </p:txBody>
        </p: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66579"/>
            <a:ext cx="30093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D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Zone Radon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- Cèdres et Domaine-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roupe 15">
            <a:extLst>
              <a:ext uri="{FF2B5EF4-FFF2-40B4-BE49-F238E27FC236}">
                <a16:creationId xmlns:a16="http://schemas.microsoft.com/office/drawing/2014/main" id="{720FA256-799E-4393-AF29-E0AE85B07B97}"/>
              </a:ext>
            </a:extLst>
          </p:cNvPr>
          <p:cNvGrpSpPr/>
          <p:nvPr/>
        </p:nvGrpSpPr>
        <p:grpSpPr>
          <a:xfrm>
            <a:off x="8683698" y="2285649"/>
            <a:ext cx="3340721" cy="3672617"/>
            <a:chOff x="8780318" y="2921652"/>
            <a:chExt cx="3340721" cy="3672617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CA7995E8-9377-4FE7-820B-D5D07A17F4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0559"/>
            <a:stretch/>
          </p:blipFill>
          <p:spPr>
            <a:xfrm>
              <a:off x="8780318" y="2921652"/>
              <a:ext cx="3340721" cy="3672617"/>
            </a:xfrm>
            <a:prstGeom prst="rect">
              <a:avLst/>
            </a:prstGeom>
          </p:spPr>
        </p:pic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7413C8F9-5394-4465-AB7D-41CD2EC5567A}"/>
                </a:ext>
              </a:extLst>
            </p:cNvPr>
            <p:cNvSpPr txBox="1"/>
            <p:nvPr/>
          </p:nvSpPr>
          <p:spPr>
            <a:xfrm>
              <a:off x="10316460" y="3210218"/>
              <a:ext cx="790550" cy="21544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600" b="1" dirty="0"/>
                <a:t>Le </a:t>
              </a:r>
              <a:r>
                <a:rPr lang="fr-FR" sz="800" b="1" dirty="0"/>
                <a:t>Domaine</a:t>
              </a:r>
              <a:endParaRPr lang="fr-FR" sz="800" dirty="0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4A25482D-8647-44D0-BF9A-51B98D5A5E7D}"/>
              </a:ext>
            </a:extLst>
          </p:cNvPr>
          <p:cNvSpPr/>
          <p:nvPr/>
        </p:nvSpPr>
        <p:spPr>
          <a:xfrm>
            <a:off x="275496" y="1827531"/>
            <a:ext cx="47466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dirty="0"/>
              <a:t>ZONE RADON :</a:t>
            </a:r>
          </a:p>
          <a:p>
            <a:endParaRPr lang="fr-FR" sz="1400" b="1" dirty="0"/>
          </a:p>
          <a:p>
            <a:r>
              <a:rPr lang="fr-FR" sz="1400" dirty="0">
                <a:solidFill>
                  <a:srgbClr val="0070C0"/>
                </a:solidFill>
              </a:rPr>
              <a:t>1- Les cèdres</a:t>
            </a:r>
          </a:p>
          <a:p>
            <a:r>
              <a:rPr lang="fr-FR" sz="1400" dirty="0"/>
              <a:t>Bureau (004 022)		349 Bq/m3</a:t>
            </a:r>
          </a:p>
          <a:p>
            <a:r>
              <a:rPr lang="fr-FR" sz="1400" dirty="0"/>
              <a:t>Bureau (004 004)		460 Bq/m3</a:t>
            </a:r>
          </a:p>
          <a:p>
            <a:r>
              <a:rPr lang="fr-FR" sz="1400" dirty="0"/>
              <a:t>Salle réunion (004 006)		321 Bq/m3</a:t>
            </a:r>
          </a:p>
          <a:p>
            <a:r>
              <a:rPr lang="fr-FR" sz="1400" dirty="0"/>
              <a:t>Salle de pause (004 007)		461 Bq/m3</a:t>
            </a:r>
          </a:p>
          <a:p>
            <a:r>
              <a:rPr lang="fr-FR" sz="1400" dirty="0"/>
              <a:t>Salle des fours (004 010)		326 Bq/m3</a:t>
            </a:r>
          </a:p>
          <a:p>
            <a:endParaRPr lang="fr-FR" sz="1400" dirty="0"/>
          </a:p>
          <a:p>
            <a:r>
              <a:rPr lang="fr-FR" sz="1400" dirty="0">
                <a:solidFill>
                  <a:srgbClr val="0070C0"/>
                </a:solidFill>
              </a:rPr>
              <a:t>2- Le Domaine</a:t>
            </a:r>
          </a:p>
          <a:p>
            <a:r>
              <a:rPr lang="fr-FR" sz="1400" dirty="0"/>
              <a:t>Stockage PHACC (027)		329 Bq/m3</a:t>
            </a:r>
          </a:p>
          <a:p>
            <a:r>
              <a:rPr lang="fr-FR" sz="1400" dirty="0"/>
              <a:t>Bureau PHACC (054)		322 Bq/m3</a:t>
            </a:r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BCC24C-CBC9-4B89-898B-C21050560894}"/>
              </a:ext>
            </a:extLst>
          </p:cNvPr>
          <p:cNvSpPr/>
          <p:nvPr/>
        </p:nvSpPr>
        <p:spPr>
          <a:xfrm rot="19991704">
            <a:off x="6322304" y="4783114"/>
            <a:ext cx="169015" cy="139734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FDCECE-4116-4135-BBCA-EE7EE6C2682B}"/>
              </a:ext>
            </a:extLst>
          </p:cNvPr>
          <p:cNvSpPr txBox="1"/>
          <p:nvPr/>
        </p:nvSpPr>
        <p:spPr>
          <a:xfrm>
            <a:off x="9909008" y="1392269"/>
            <a:ext cx="226264" cy="230832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900" b="1" dirty="0"/>
              <a:t>4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1444E5A-0E7D-46CF-9DB4-8F0FB57137E3}"/>
              </a:ext>
            </a:extLst>
          </p:cNvPr>
          <p:cNvSpPr/>
          <p:nvPr/>
        </p:nvSpPr>
        <p:spPr>
          <a:xfrm rot="628722">
            <a:off x="6071078" y="5060205"/>
            <a:ext cx="169015" cy="139734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AE7BF39-E4C3-45B0-8780-9482E286F7D0}"/>
              </a:ext>
            </a:extLst>
          </p:cNvPr>
          <p:cNvSpPr/>
          <p:nvPr/>
        </p:nvSpPr>
        <p:spPr>
          <a:xfrm rot="15644621">
            <a:off x="5873183" y="4688468"/>
            <a:ext cx="169015" cy="139734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B1AD2C4-0AAD-4FCD-9F2B-E2B17B4DD7C3}"/>
              </a:ext>
            </a:extLst>
          </p:cNvPr>
          <p:cNvSpPr/>
          <p:nvPr/>
        </p:nvSpPr>
        <p:spPr>
          <a:xfrm rot="4947785">
            <a:off x="5756408" y="4835355"/>
            <a:ext cx="205639" cy="14725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FAD0B22-822A-4EF6-9701-2BB0C612ACAE}"/>
              </a:ext>
            </a:extLst>
          </p:cNvPr>
          <p:cNvSpPr/>
          <p:nvPr/>
        </p:nvSpPr>
        <p:spPr>
          <a:xfrm rot="4947785">
            <a:off x="5761037" y="4968201"/>
            <a:ext cx="205639" cy="14725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2312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ZoneTexte 27">
            <a:extLst>
              <a:ext uri="{FF2B5EF4-FFF2-40B4-BE49-F238E27FC236}">
                <a16:creationId xmlns:a16="http://schemas.microsoft.com/office/drawing/2014/main" id="{678D9C8D-82F6-4395-9C45-ADC68BD7BA49}"/>
              </a:ext>
            </a:extLst>
          </p:cNvPr>
          <p:cNvSpPr txBox="1"/>
          <p:nvPr/>
        </p:nvSpPr>
        <p:spPr>
          <a:xfrm>
            <a:off x="348836" y="207856"/>
            <a:ext cx="266515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E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Zone fumeur site de Theix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- Site principale -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  <a:p>
            <a:pPr algn="ctr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29" name="Image 28" descr="INRAE">
            <a:extLst>
              <a:ext uri="{FF2B5EF4-FFF2-40B4-BE49-F238E27FC236}">
                <a16:creationId xmlns:a16="http://schemas.microsoft.com/office/drawing/2014/main" id="{289EFF47-348A-474F-BF4A-03FF0A47C22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CED87D7-1996-4FAC-84B1-295BFA97A4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1570" y="103928"/>
            <a:ext cx="7363196" cy="6650144"/>
          </a:xfrm>
          <a:prstGeom prst="rect">
            <a:avLst/>
          </a:prstGeom>
        </p:spPr>
      </p:pic>
      <p:pic>
        <p:nvPicPr>
          <p:cNvPr id="32" name="Picture 6" descr="arrêter de fumer logo symbole de signe non fumeur cigarette noire, un point  chaud d'incendie 6796322 Art vectoriel chez Vecteezy">
            <a:extLst>
              <a:ext uri="{FF2B5EF4-FFF2-40B4-BE49-F238E27FC236}">
                <a16:creationId xmlns:a16="http://schemas.microsoft.com/office/drawing/2014/main" id="{38C06A78-81C4-48DA-8561-F9B96F187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36" y="2612473"/>
            <a:ext cx="285793" cy="28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713B8301-540F-46F3-BE53-A974FA3CDDA2}"/>
              </a:ext>
            </a:extLst>
          </p:cNvPr>
          <p:cNvSpPr txBox="1"/>
          <p:nvPr/>
        </p:nvSpPr>
        <p:spPr>
          <a:xfrm>
            <a:off x="699021" y="2570703"/>
            <a:ext cx="1780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Ensemble du site</a:t>
            </a:r>
          </a:p>
        </p:txBody>
      </p:sp>
      <p:pic>
        <p:nvPicPr>
          <p:cNvPr id="34" name="Picture 8" descr="Fichier:Smoking area.svg — Wikipédia">
            <a:extLst>
              <a:ext uri="{FF2B5EF4-FFF2-40B4-BE49-F238E27FC236}">
                <a16:creationId xmlns:a16="http://schemas.microsoft.com/office/drawing/2014/main" id="{50D409DC-B764-4B8C-A0C6-8E44BE38E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8836" y="3078759"/>
            <a:ext cx="279976" cy="289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ZoneTexte 38">
            <a:extLst>
              <a:ext uri="{FF2B5EF4-FFF2-40B4-BE49-F238E27FC236}">
                <a16:creationId xmlns:a16="http://schemas.microsoft.com/office/drawing/2014/main" id="{9FAC3F49-FCCB-4DD7-8C41-73D92A53C531}"/>
              </a:ext>
            </a:extLst>
          </p:cNvPr>
          <p:cNvSpPr txBox="1"/>
          <p:nvPr/>
        </p:nvSpPr>
        <p:spPr>
          <a:xfrm>
            <a:off x="702792" y="3034500"/>
            <a:ext cx="1447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Zone fumeur</a:t>
            </a:r>
          </a:p>
        </p:txBody>
      </p:sp>
    </p:spTree>
    <p:extLst>
      <p:ext uri="{BB962C8B-B14F-4D97-AF65-F5344CB8AC3E}">
        <p14:creationId xmlns:p14="http://schemas.microsoft.com/office/powerpoint/2010/main" val="15829114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</TotalTime>
  <Words>428</Words>
  <Application>Microsoft Office PowerPoint</Application>
  <PresentationFormat>Grand écran</PresentationFormat>
  <Paragraphs>121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Stephane Thomas</dc:creator>
  <cp:lastModifiedBy>Stephane Thomas</cp:lastModifiedBy>
  <cp:revision>41</cp:revision>
  <cp:lastPrinted>2024-06-13T11:57:56Z</cp:lastPrinted>
  <dcterms:created xsi:type="dcterms:W3CDTF">2024-01-02T12:38:22Z</dcterms:created>
  <dcterms:modified xsi:type="dcterms:W3CDTF">2024-10-02T08:48:20Z</dcterms:modified>
</cp:coreProperties>
</file>