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3" r:id="rId3"/>
    <p:sldId id="270" r:id="rId4"/>
    <p:sldId id="271" r:id="rId5"/>
    <p:sldId id="256" r:id="rId6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3AC"/>
    <a:srgbClr val="2B8D8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7A5146-EE4F-4025-B20C-CAFAA5B19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B3C703-9205-40DF-A3EB-8F31C18BA9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4F5AD5-1B39-4A2C-9A1D-448041163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FF85AA-A409-44F3-B98F-820EFBA6E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C08465-7E35-47F5-89C5-3E00FCD17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5222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CD35A3-8F31-471C-B32C-4942C10F1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358C7CC-337D-4F0D-9FFE-577F219A0B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4BDAB3-8EF0-48FA-ABF8-ABDFC05B2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CFE8DC9-6BBB-4F49-A9B6-F9244DEB6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991B17-C3F5-4029-88E1-0E02CC376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173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413A805-FC4C-4FEE-946F-2502748C8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C8C5CF6-F712-4AE3-8184-548C0FCD9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5DB4D2-666E-435E-94E2-942E8BB46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ADF4EB-0B31-4D09-9E06-8E8021BC9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9173961-8A9C-46DC-831E-1D67CE488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261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19DE9E-3567-49CD-93AE-6685056B7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64F629-5257-4B3C-90BC-B7DE06F0D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38F60A-B2EB-4850-A3A2-40CFC968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282930-73F0-4914-8096-51FF479AB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0ECF06-3EE0-4FC6-A64E-8491042B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9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E82AC6-505C-4FDD-AB0E-0CE9EFAF3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53C902-7C39-4F85-B53C-388515247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96728E-4822-45B8-8AE5-FCDA5128A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56A2E0-7A1E-41DA-ABCE-E74B9C601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B43D5E-09D1-4581-9E83-FF3AC6886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063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E5839A-EECB-4E70-BC39-549FC9203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4354AA-CFCA-4211-A6E4-698438F7C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8E92487-09E6-4BF7-95DF-BFE28D158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DCF150-91F4-4D81-BABD-98FA18A47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D8EF613-C418-49F7-B940-3F79597AC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9CB67AE-4AF6-4938-A57C-7EC35767C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2132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BDEEDE-ABFB-4E2C-8492-2265E56BB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8376E1-6556-45B1-9A2A-B33A3A9AA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8260CBF-E087-45CA-9773-A2C633010A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78F937-BAB7-45A2-A1D0-C7319747B2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A349196-5A83-45B2-A824-2D64FC575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6A4D574-06A7-4FCA-9C3D-5065F2B93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0126432-F4D8-4FFD-8780-9D4B50773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BC159CD-5096-4641-A431-DF9D1D78A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005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8392B0-4780-492B-9B21-48CAB3DC7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FB006AB-7AD6-4457-A715-FF52812D3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EA0A430-8020-4FCB-9319-9FDCFEBE6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39D0C59-3476-442C-9DAA-939E794C9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0401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449F30D-69BE-46C8-8C07-4B583DFC9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ACD79A-90F0-46E1-91DC-95E95BFA0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DC4C66E-6FD6-4D0A-B0C2-08B1620FA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627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A09F4B-E301-4957-A92B-C215F5EBF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ED237-3DFD-4DED-A4A5-46EE0D083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789627-D69B-4F84-AAFD-1BF4C3FD67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B064F4-EF24-4088-AA80-A73BFA8CF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A51E83F-0B18-424A-87AF-B6F1A84D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FD76D04-F9C1-420E-BF9F-368D8F684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7211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FEED5A-4125-4508-AED6-BCB70A5E2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C72ADB7-49DB-4FD5-B9C8-486C0E5C60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CB00B4B-6918-40D5-9FC5-7E6D71731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3F11BF7-87BF-4DA3-9EF6-A4DE332C2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814CAA2-782B-4DEA-8AB8-41B9F455B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EA71237-CE60-4FCF-872B-2CAFFE2FE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773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2F0CC6A-50EA-4765-9812-71C41AE85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422ABE-5317-4A8D-A2CF-DBDF559E56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C99DF1-A40D-4C12-97D7-26FA9E600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6365E-2DBD-4D3C-A610-797811954B35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B35457-DA65-4DAF-860D-F2B176BB70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0D2298-1339-4F28-BAF3-EB15815A7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016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6.emf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89946" y="207856"/>
            <a:ext cx="29829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A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Plan d’accès au site de Crouel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BC54BF81-3F11-4FC6-BFEA-ED48D507D938}"/>
              </a:ext>
            </a:extLst>
          </p:cNvPr>
          <p:cNvCxnSpPr>
            <a:cxnSpLocks/>
          </p:cNvCxnSpPr>
          <p:nvPr/>
        </p:nvCxnSpPr>
        <p:spPr>
          <a:xfrm flipH="1" flipV="1">
            <a:off x="1351702" y="3723568"/>
            <a:ext cx="164089" cy="456479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 24">
            <a:extLst>
              <a:ext uri="{FF2B5EF4-FFF2-40B4-BE49-F238E27FC236}">
                <a16:creationId xmlns:a16="http://schemas.microsoft.com/office/drawing/2014/main" id="{F5A259D2-FC40-4785-8F49-34F3FCBCF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110" y="207856"/>
            <a:ext cx="6472925" cy="6510485"/>
          </a:xfrm>
          <a:prstGeom prst="rect">
            <a:avLst/>
          </a:prstGeom>
        </p:spPr>
      </p:pic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986A671F-1ADA-4FEE-ABE9-8C1E22A9AC5F}"/>
              </a:ext>
            </a:extLst>
          </p:cNvPr>
          <p:cNvCxnSpPr>
            <a:cxnSpLocks/>
          </p:cNvCxnSpPr>
          <p:nvPr/>
        </p:nvCxnSpPr>
        <p:spPr>
          <a:xfrm>
            <a:off x="10482375" y="1442892"/>
            <a:ext cx="0" cy="522641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6CE72B33-F12A-40D9-A74E-48905F3CE9BD}"/>
              </a:ext>
            </a:extLst>
          </p:cNvPr>
          <p:cNvCxnSpPr>
            <a:cxnSpLocks/>
          </p:cNvCxnSpPr>
          <p:nvPr/>
        </p:nvCxnSpPr>
        <p:spPr>
          <a:xfrm flipV="1">
            <a:off x="8447052" y="897309"/>
            <a:ext cx="782407" cy="92656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avec flèche 52">
            <a:extLst>
              <a:ext uri="{FF2B5EF4-FFF2-40B4-BE49-F238E27FC236}">
                <a16:creationId xmlns:a16="http://schemas.microsoft.com/office/drawing/2014/main" id="{AE84515E-4D23-4670-8E15-8F2F2AFC22B7}"/>
              </a:ext>
            </a:extLst>
          </p:cNvPr>
          <p:cNvCxnSpPr>
            <a:cxnSpLocks/>
          </p:cNvCxnSpPr>
          <p:nvPr/>
        </p:nvCxnSpPr>
        <p:spPr>
          <a:xfrm flipH="1">
            <a:off x="10750609" y="757928"/>
            <a:ext cx="592044" cy="91055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avec flèche 54">
            <a:extLst>
              <a:ext uri="{FF2B5EF4-FFF2-40B4-BE49-F238E27FC236}">
                <a16:creationId xmlns:a16="http://schemas.microsoft.com/office/drawing/2014/main" id="{838B5EDB-26B7-43D8-A066-444B79CBB13B}"/>
              </a:ext>
            </a:extLst>
          </p:cNvPr>
          <p:cNvCxnSpPr>
            <a:cxnSpLocks/>
          </p:cNvCxnSpPr>
          <p:nvPr/>
        </p:nvCxnSpPr>
        <p:spPr>
          <a:xfrm flipH="1">
            <a:off x="8698194" y="3368568"/>
            <a:ext cx="1018374" cy="0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59302698-AC67-4F76-8B52-CEC80373C4BB}"/>
              </a:ext>
            </a:extLst>
          </p:cNvPr>
          <p:cNvCxnSpPr>
            <a:cxnSpLocks/>
          </p:cNvCxnSpPr>
          <p:nvPr/>
        </p:nvCxnSpPr>
        <p:spPr>
          <a:xfrm flipV="1">
            <a:off x="7595787" y="1965533"/>
            <a:ext cx="0" cy="544747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ZoneTexte 58">
            <a:extLst>
              <a:ext uri="{FF2B5EF4-FFF2-40B4-BE49-F238E27FC236}">
                <a16:creationId xmlns:a16="http://schemas.microsoft.com/office/drawing/2014/main" id="{6C292B64-D300-49BC-9E91-B259C0F35F69}"/>
              </a:ext>
            </a:extLst>
          </p:cNvPr>
          <p:cNvSpPr txBox="1"/>
          <p:nvPr/>
        </p:nvSpPr>
        <p:spPr>
          <a:xfrm>
            <a:off x="7693040" y="1027098"/>
            <a:ext cx="150802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accent2">
                    <a:lumMod val="75000"/>
                  </a:schemeClr>
                </a:solidFill>
              </a:rPr>
              <a:t>Depuis Clermont-</a:t>
            </a:r>
            <a:r>
              <a:rPr lang="fr-FR" sz="1200" dirty="0" err="1">
                <a:solidFill>
                  <a:schemeClr val="accent2">
                    <a:lumMod val="75000"/>
                  </a:schemeClr>
                </a:solidFill>
              </a:rPr>
              <a:t>Fd</a:t>
            </a:r>
            <a:endParaRPr lang="fr-FR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3C498659-E7C8-4D87-A9F4-60066C349BE8}"/>
              </a:ext>
            </a:extLst>
          </p:cNvPr>
          <p:cNvSpPr txBox="1"/>
          <p:nvPr/>
        </p:nvSpPr>
        <p:spPr>
          <a:xfrm>
            <a:off x="10696092" y="962788"/>
            <a:ext cx="7824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accent2">
                    <a:lumMod val="75000"/>
                  </a:schemeClr>
                </a:solidFill>
              </a:rPr>
              <a:t>Depuis Lempdes</a:t>
            </a:r>
          </a:p>
        </p:txBody>
      </p:sp>
      <p:cxnSp>
        <p:nvCxnSpPr>
          <p:cNvPr id="61" name="Connecteur droit avec flèche 60">
            <a:extLst>
              <a:ext uri="{FF2B5EF4-FFF2-40B4-BE49-F238E27FC236}">
                <a16:creationId xmlns:a16="http://schemas.microsoft.com/office/drawing/2014/main" id="{A7B2823C-D44F-43AA-A887-DFC0E5D81E63}"/>
              </a:ext>
            </a:extLst>
          </p:cNvPr>
          <p:cNvCxnSpPr>
            <a:cxnSpLocks/>
          </p:cNvCxnSpPr>
          <p:nvPr/>
        </p:nvCxnSpPr>
        <p:spPr>
          <a:xfrm flipV="1">
            <a:off x="10233123" y="5314059"/>
            <a:ext cx="0" cy="592430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ZoneTexte 62">
            <a:extLst>
              <a:ext uri="{FF2B5EF4-FFF2-40B4-BE49-F238E27FC236}">
                <a16:creationId xmlns:a16="http://schemas.microsoft.com/office/drawing/2014/main" id="{0186471A-EB55-4C04-93C9-E07F54DBD70E}"/>
              </a:ext>
            </a:extLst>
          </p:cNvPr>
          <p:cNvSpPr txBox="1"/>
          <p:nvPr/>
        </p:nvSpPr>
        <p:spPr>
          <a:xfrm>
            <a:off x="10091172" y="5949219"/>
            <a:ext cx="7824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accent2">
                    <a:lumMod val="75000"/>
                  </a:schemeClr>
                </a:solidFill>
              </a:rPr>
              <a:t>Depuis Cournon</a:t>
            </a:r>
          </a:p>
        </p:txBody>
      </p:sp>
      <p:pic>
        <p:nvPicPr>
          <p:cNvPr id="66" name="Image 65">
            <a:extLst>
              <a:ext uri="{FF2B5EF4-FFF2-40B4-BE49-F238E27FC236}">
                <a16:creationId xmlns:a16="http://schemas.microsoft.com/office/drawing/2014/main" id="{89359607-C32F-46AC-B145-93C48F97B5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946" y="2787453"/>
            <a:ext cx="5522369" cy="3251307"/>
          </a:xfrm>
          <a:prstGeom prst="rect">
            <a:avLst/>
          </a:prstGeom>
        </p:spPr>
      </p:pic>
      <p:sp>
        <p:nvSpPr>
          <p:cNvPr id="67" name="ZoneTexte 66">
            <a:extLst>
              <a:ext uri="{FF2B5EF4-FFF2-40B4-BE49-F238E27FC236}">
                <a16:creationId xmlns:a16="http://schemas.microsoft.com/office/drawing/2014/main" id="{844F33EC-2306-468D-8FD4-C0A719F44019}"/>
              </a:ext>
            </a:extLst>
          </p:cNvPr>
          <p:cNvSpPr txBox="1"/>
          <p:nvPr/>
        </p:nvSpPr>
        <p:spPr>
          <a:xfrm>
            <a:off x="9198638" y="4617149"/>
            <a:ext cx="645384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Accueil</a:t>
            </a:r>
          </a:p>
        </p:txBody>
      </p:sp>
      <p:cxnSp>
        <p:nvCxnSpPr>
          <p:cNvPr id="68" name="Connecteur droit avec flèche 67">
            <a:extLst>
              <a:ext uri="{FF2B5EF4-FFF2-40B4-BE49-F238E27FC236}">
                <a16:creationId xmlns:a16="http://schemas.microsoft.com/office/drawing/2014/main" id="{015248C9-2DC2-4C3D-A824-B5C0C7F75BBD}"/>
              </a:ext>
            </a:extLst>
          </p:cNvPr>
          <p:cNvCxnSpPr>
            <a:cxnSpLocks/>
            <a:stCxn id="67" idx="1"/>
          </p:cNvCxnSpPr>
          <p:nvPr/>
        </p:nvCxnSpPr>
        <p:spPr>
          <a:xfrm flipH="1" flipV="1">
            <a:off x="8447052" y="4595535"/>
            <a:ext cx="751586" cy="16011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AD0CCDCF-0766-435B-BD2F-30712619FC7A}"/>
              </a:ext>
            </a:extLst>
          </p:cNvPr>
          <p:cNvSpPr txBox="1"/>
          <p:nvPr/>
        </p:nvSpPr>
        <p:spPr>
          <a:xfrm>
            <a:off x="3793302" y="4595535"/>
            <a:ext cx="645384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Accueil</a:t>
            </a:r>
          </a:p>
        </p:txBody>
      </p:sp>
      <p:cxnSp>
        <p:nvCxnSpPr>
          <p:cNvPr id="70" name="Connecteur droit avec flèche 69">
            <a:extLst>
              <a:ext uri="{FF2B5EF4-FFF2-40B4-BE49-F238E27FC236}">
                <a16:creationId xmlns:a16="http://schemas.microsoft.com/office/drawing/2014/main" id="{85AC49F6-1BC7-4E21-8ACE-EB9D7151062A}"/>
              </a:ext>
            </a:extLst>
          </p:cNvPr>
          <p:cNvCxnSpPr>
            <a:cxnSpLocks/>
            <a:stCxn id="69" idx="1"/>
          </p:cNvCxnSpPr>
          <p:nvPr/>
        </p:nvCxnSpPr>
        <p:spPr>
          <a:xfrm flipH="1" flipV="1">
            <a:off x="3172878" y="4534001"/>
            <a:ext cx="620424" cy="20003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977B592D-2F06-4057-BD32-126112C5EB08}"/>
              </a:ext>
            </a:extLst>
          </p:cNvPr>
          <p:cNvCxnSpPr/>
          <p:nvPr/>
        </p:nvCxnSpPr>
        <p:spPr>
          <a:xfrm flipV="1">
            <a:off x="2649196" y="3591477"/>
            <a:ext cx="207711" cy="13209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ZoneTexte 73">
            <a:extLst>
              <a:ext uri="{FF2B5EF4-FFF2-40B4-BE49-F238E27FC236}">
                <a16:creationId xmlns:a16="http://schemas.microsoft.com/office/drawing/2014/main" id="{0D8B4F9A-F0BC-452F-AC03-4A75A7C24478}"/>
              </a:ext>
            </a:extLst>
          </p:cNvPr>
          <p:cNvSpPr txBox="1"/>
          <p:nvPr/>
        </p:nvSpPr>
        <p:spPr>
          <a:xfrm>
            <a:off x="2860326" y="3314478"/>
            <a:ext cx="1129986" cy="23083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900" dirty="0">
                <a:solidFill>
                  <a:srgbClr val="FF0000"/>
                </a:solidFill>
              </a:rPr>
              <a:t>Barrière Interphone</a:t>
            </a:r>
          </a:p>
        </p:txBody>
      </p:sp>
      <p:pic>
        <p:nvPicPr>
          <p:cNvPr id="75" name="Picture 2" descr="Fichier:Parking icon.svg — Wikipédia">
            <a:extLst>
              <a:ext uri="{FF2B5EF4-FFF2-40B4-BE49-F238E27FC236}">
                <a16:creationId xmlns:a16="http://schemas.microsoft.com/office/drawing/2014/main" id="{3976169F-BC26-487A-B1F9-77F7FF930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191" y="3830034"/>
            <a:ext cx="129384" cy="12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Fichier:Parking icon.svg — Wikipédia">
            <a:extLst>
              <a:ext uri="{FF2B5EF4-FFF2-40B4-BE49-F238E27FC236}">
                <a16:creationId xmlns:a16="http://schemas.microsoft.com/office/drawing/2014/main" id="{5498DACA-7FF9-4E04-9D46-1AE31D725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31" y="2826173"/>
            <a:ext cx="129384" cy="12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Fichier:Parking icon.svg — Wikipédia">
            <a:extLst>
              <a:ext uri="{FF2B5EF4-FFF2-40B4-BE49-F238E27FC236}">
                <a16:creationId xmlns:a16="http://schemas.microsoft.com/office/drawing/2014/main" id="{4D9303F0-ECC4-44C8-815F-A33123589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52" y="3253591"/>
            <a:ext cx="129384" cy="12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570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B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Point de rassemblement et défibrillateur site de Crouel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4F081153-78A5-4BAF-95B9-6BAEC84BF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61" y="2046878"/>
            <a:ext cx="270119" cy="268149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91DD0E8A-0745-453F-8C65-475FE337A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17" y="3152817"/>
            <a:ext cx="300206" cy="295021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84763E19-EAA6-43C5-9374-A910E2E284E0}"/>
              </a:ext>
            </a:extLst>
          </p:cNvPr>
          <p:cNvSpPr txBox="1"/>
          <p:nvPr/>
        </p:nvSpPr>
        <p:spPr>
          <a:xfrm>
            <a:off x="849123" y="1996286"/>
            <a:ext cx="2464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Point de rassemblement</a:t>
            </a:r>
          </a:p>
          <a:p>
            <a:r>
              <a:rPr lang="fr-FR" dirty="0"/>
              <a:t>1- Pelouse GDEC</a:t>
            </a:r>
          </a:p>
          <a:p>
            <a:r>
              <a:rPr lang="fr-FR" dirty="0"/>
              <a:t>2- Parking principal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C3429A5-B81D-4D48-B026-29593A56D9B5}"/>
              </a:ext>
            </a:extLst>
          </p:cNvPr>
          <p:cNvSpPr txBox="1"/>
          <p:nvPr/>
        </p:nvSpPr>
        <p:spPr>
          <a:xfrm>
            <a:off x="849123" y="3115661"/>
            <a:ext cx="14251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Défibrillateur</a:t>
            </a:r>
          </a:p>
          <a:p>
            <a:r>
              <a:rPr lang="fr-FR" dirty="0"/>
              <a:t>- Accueil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4923FC-481F-4F7A-8858-82F13D1CEF0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386"/>
          <a:stretch/>
        </p:blipFill>
        <p:spPr>
          <a:xfrm>
            <a:off x="3755034" y="1206895"/>
            <a:ext cx="8098610" cy="526197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2EAE9D6-BDD2-48F0-B441-67FBA78ED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530" y="2704708"/>
            <a:ext cx="270119" cy="26814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76D3D1E-5685-42ED-8B60-01195AE99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027" y="2621225"/>
            <a:ext cx="270119" cy="26814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F92B9CC-A7E3-437F-82A6-FA1464DB14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2469" y="3942780"/>
            <a:ext cx="300206" cy="295021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FAA1ABC-864D-4212-B097-995A1EB1A22B}"/>
              </a:ext>
            </a:extLst>
          </p:cNvPr>
          <p:cNvSpPr txBox="1"/>
          <p:nvPr/>
        </p:nvSpPr>
        <p:spPr>
          <a:xfrm>
            <a:off x="8489880" y="4237801"/>
            <a:ext cx="645384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Accueil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3A89503-FC14-460D-BCAB-AF56522EAE5E}"/>
              </a:ext>
            </a:extLst>
          </p:cNvPr>
          <p:cNvSpPr txBox="1"/>
          <p:nvPr/>
        </p:nvSpPr>
        <p:spPr>
          <a:xfrm>
            <a:off x="9036563" y="2343200"/>
            <a:ext cx="270119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DF047BE-4193-4621-A916-EFC9F8AB95D7}"/>
              </a:ext>
            </a:extLst>
          </p:cNvPr>
          <p:cNvSpPr txBox="1"/>
          <p:nvPr/>
        </p:nvSpPr>
        <p:spPr>
          <a:xfrm>
            <a:off x="5464529" y="2423851"/>
            <a:ext cx="270119" cy="27699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B05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47092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C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Consigne en cas d’urgence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site de Crouel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20BEFEC-1E0C-4836-84FD-C6C13092C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459" y="479901"/>
            <a:ext cx="8138492" cy="573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29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D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Radon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Site de Crouel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540E245-281B-4558-8DB4-03754BB50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913" y="999815"/>
            <a:ext cx="7590079" cy="485837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061A38A-974D-4312-A9E7-907B9E2491DE}"/>
              </a:ext>
            </a:extLst>
          </p:cNvPr>
          <p:cNvSpPr/>
          <p:nvPr/>
        </p:nvSpPr>
        <p:spPr>
          <a:xfrm>
            <a:off x="122915" y="1151097"/>
            <a:ext cx="474664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0070C0"/>
                </a:solidFill>
              </a:rPr>
              <a:t>1- Bât Agronomie 030</a:t>
            </a:r>
          </a:p>
          <a:p>
            <a:r>
              <a:rPr lang="fr-FR" sz="1000" dirty="0"/>
              <a:t>Local Technique 030 001		630 Bq/m3</a:t>
            </a:r>
          </a:p>
          <a:p>
            <a:r>
              <a:rPr lang="fr-FR" sz="1000" dirty="0"/>
              <a:t>Local Archives 030 002		418 Bq/m3</a:t>
            </a:r>
          </a:p>
          <a:p>
            <a:r>
              <a:rPr lang="fr-FR" sz="1000" dirty="0"/>
              <a:t>Salle de Tri 030 016		575 Bq/m3</a:t>
            </a:r>
          </a:p>
          <a:p>
            <a:r>
              <a:rPr lang="fr-FR" sz="1000" dirty="0"/>
              <a:t>Vide Sanitaire			&gt;630 Bq/m3</a:t>
            </a:r>
          </a:p>
          <a:p>
            <a:endParaRPr lang="fr-FR" sz="1000" dirty="0"/>
          </a:p>
          <a:p>
            <a:r>
              <a:rPr lang="fr-FR" sz="1000" dirty="0">
                <a:solidFill>
                  <a:srgbClr val="0070C0"/>
                </a:solidFill>
              </a:rPr>
              <a:t>2- Bât PIAF 032</a:t>
            </a:r>
          </a:p>
          <a:p>
            <a:r>
              <a:rPr lang="fr-FR" sz="1000" dirty="0"/>
              <a:t>Bureau 032 010			316 Bq/m3</a:t>
            </a:r>
          </a:p>
          <a:p>
            <a:r>
              <a:rPr lang="fr-FR" sz="1000" dirty="0"/>
              <a:t>Bureau 032 011			313 Bq/m3</a:t>
            </a:r>
          </a:p>
          <a:p>
            <a:r>
              <a:rPr lang="fr-FR" sz="1000" dirty="0"/>
              <a:t>Bureau 032 012			471 Bq/m3</a:t>
            </a:r>
          </a:p>
          <a:p>
            <a:endParaRPr lang="fr-FR" sz="1000" dirty="0"/>
          </a:p>
          <a:p>
            <a:r>
              <a:rPr lang="fr-FR" sz="1000" dirty="0">
                <a:solidFill>
                  <a:srgbClr val="0070C0"/>
                </a:solidFill>
              </a:rPr>
              <a:t>3- Bât Biologie Végétale 025</a:t>
            </a:r>
          </a:p>
          <a:p>
            <a:r>
              <a:rPr lang="fr-FR" sz="1000" dirty="0"/>
              <a:t>Chambre climatisée 025 005		330 Bq/m3</a:t>
            </a:r>
          </a:p>
          <a:p>
            <a:r>
              <a:rPr lang="fr-FR" sz="1000" dirty="0"/>
              <a:t>Laboratoire 025 011		350 Bq/m3</a:t>
            </a:r>
          </a:p>
          <a:p>
            <a:r>
              <a:rPr lang="fr-FR" sz="1000" dirty="0"/>
              <a:t>Vide Sanitaire			569 Bq/m3</a:t>
            </a:r>
          </a:p>
          <a:p>
            <a:endParaRPr lang="fr-FR" sz="1000" dirty="0"/>
          </a:p>
          <a:p>
            <a:r>
              <a:rPr lang="fr-FR" sz="1000" dirty="0">
                <a:solidFill>
                  <a:srgbClr val="0070C0"/>
                </a:solidFill>
              </a:rPr>
              <a:t>4- Bât Biochimie et extension 021</a:t>
            </a:r>
          </a:p>
          <a:p>
            <a:r>
              <a:rPr lang="fr-FR" sz="1000" dirty="0"/>
              <a:t>Local OGM 021 012		330 Bq/m3</a:t>
            </a:r>
          </a:p>
          <a:p>
            <a:r>
              <a:rPr lang="fr-FR" sz="1000" dirty="0"/>
              <a:t>Vide Sanitaire			416 Bq/m3</a:t>
            </a:r>
          </a:p>
          <a:p>
            <a:endParaRPr lang="fr-FR" sz="1000" dirty="0"/>
          </a:p>
          <a:p>
            <a:r>
              <a:rPr lang="fr-FR" sz="1000" dirty="0">
                <a:solidFill>
                  <a:srgbClr val="0070C0"/>
                </a:solidFill>
              </a:rPr>
              <a:t>5- Bât Amélioration des plantes 01</a:t>
            </a:r>
          </a:p>
          <a:p>
            <a:r>
              <a:rPr lang="fr-FR" sz="1000" dirty="0"/>
              <a:t>Local aspiration 001 089		431 Bq/m3</a:t>
            </a:r>
          </a:p>
          <a:p>
            <a:endParaRPr lang="fr-FR" sz="1000" dirty="0"/>
          </a:p>
          <a:p>
            <a:r>
              <a:rPr lang="fr-FR" sz="1000" dirty="0">
                <a:solidFill>
                  <a:srgbClr val="0070C0"/>
                </a:solidFill>
              </a:rPr>
              <a:t>6- Bât Génotypage 042</a:t>
            </a:r>
          </a:p>
          <a:p>
            <a:r>
              <a:rPr lang="fr-FR" sz="1000" dirty="0"/>
              <a:t>Vide sanitaire			472 Bq/m3</a:t>
            </a:r>
          </a:p>
          <a:p>
            <a:endParaRPr lang="fr-FR" sz="1000" dirty="0"/>
          </a:p>
          <a:p>
            <a:r>
              <a:rPr lang="fr-FR" sz="1000" dirty="0">
                <a:solidFill>
                  <a:srgbClr val="0070C0"/>
                </a:solidFill>
              </a:rPr>
              <a:t>7- Bât Bioclimatologie 016</a:t>
            </a:r>
          </a:p>
          <a:p>
            <a:r>
              <a:rPr lang="fr-FR" sz="1000" dirty="0"/>
              <a:t>Bureau 016 027			457 Bq/m3</a:t>
            </a:r>
          </a:p>
          <a:p>
            <a:r>
              <a:rPr lang="fr-FR" sz="1000" dirty="0"/>
              <a:t>Bureau 016 035			472 Bq/m3</a:t>
            </a:r>
          </a:p>
          <a:p>
            <a:endParaRPr lang="fr-FR" sz="1000" dirty="0"/>
          </a:p>
          <a:p>
            <a:r>
              <a:rPr lang="fr-FR" sz="1000" dirty="0">
                <a:solidFill>
                  <a:srgbClr val="0070C0"/>
                </a:solidFill>
              </a:rPr>
              <a:t>8- TGBT</a:t>
            </a:r>
          </a:p>
          <a:p>
            <a:r>
              <a:rPr lang="fr-FR" sz="1000" dirty="0"/>
              <a:t>			334 Bq/m3</a:t>
            </a:r>
          </a:p>
          <a:p>
            <a:r>
              <a:rPr lang="fr-FR" sz="1000" dirty="0">
                <a:solidFill>
                  <a:srgbClr val="0070C0"/>
                </a:solidFill>
              </a:rPr>
              <a:t>9- Salle commande Phéno3C</a:t>
            </a:r>
            <a:r>
              <a:rPr lang="fr-FR" sz="1000" dirty="0"/>
              <a:t>		305 Bq/m3</a:t>
            </a:r>
          </a:p>
          <a:p>
            <a:endParaRPr lang="fr-FR" sz="1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288DCA8-3292-41DF-9C0B-4C1ABBF882D6}"/>
              </a:ext>
            </a:extLst>
          </p:cNvPr>
          <p:cNvSpPr/>
          <p:nvPr/>
        </p:nvSpPr>
        <p:spPr>
          <a:xfrm rot="198288">
            <a:off x="8537443" y="3325940"/>
            <a:ext cx="194448" cy="437254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C2762E-8B3D-45D6-AB31-4A18DCCB1916}"/>
              </a:ext>
            </a:extLst>
          </p:cNvPr>
          <p:cNvSpPr/>
          <p:nvPr/>
        </p:nvSpPr>
        <p:spPr>
          <a:xfrm rot="198288">
            <a:off x="8088526" y="3247744"/>
            <a:ext cx="357174" cy="203682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FAAFBC-4937-4785-89CB-EF85C9155F8C}"/>
              </a:ext>
            </a:extLst>
          </p:cNvPr>
          <p:cNvSpPr/>
          <p:nvPr/>
        </p:nvSpPr>
        <p:spPr>
          <a:xfrm rot="198288">
            <a:off x="6510596" y="1560805"/>
            <a:ext cx="311440" cy="18528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384BA1-A4C6-4C94-819F-C2D145638005}"/>
              </a:ext>
            </a:extLst>
          </p:cNvPr>
          <p:cNvSpPr/>
          <p:nvPr/>
        </p:nvSpPr>
        <p:spPr>
          <a:xfrm>
            <a:off x="6096000" y="1840522"/>
            <a:ext cx="251639" cy="175135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6332196-0C9A-4541-A060-12372E0F9948}"/>
              </a:ext>
            </a:extLst>
          </p:cNvPr>
          <p:cNvSpPr/>
          <p:nvPr/>
        </p:nvSpPr>
        <p:spPr>
          <a:xfrm>
            <a:off x="5841286" y="2687782"/>
            <a:ext cx="183904" cy="15021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47C2B5-3F41-46F8-95C6-C97B8E111995}"/>
              </a:ext>
            </a:extLst>
          </p:cNvPr>
          <p:cNvSpPr/>
          <p:nvPr/>
        </p:nvSpPr>
        <p:spPr>
          <a:xfrm>
            <a:off x="5426235" y="2015657"/>
            <a:ext cx="183904" cy="15021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766ED00-2E73-441F-B8E6-B0751106F08F}"/>
              </a:ext>
            </a:extLst>
          </p:cNvPr>
          <p:cNvSpPr/>
          <p:nvPr/>
        </p:nvSpPr>
        <p:spPr>
          <a:xfrm>
            <a:off x="7899048" y="3650835"/>
            <a:ext cx="183904" cy="15021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9E9712E-B581-4730-9452-F46D964219D6}"/>
              </a:ext>
            </a:extLst>
          </p:cNvPr>
          <p:cNvSpPr/>
          <p:nvPr/>
        </p:nvSpPr>
        <p:spPr>
          <a:xfrm>
            <a:off x="7608102" y="1840522"/>
            <a:ext cx="183904" cy="15021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98B4AF3-E131-48D1-8D19-C4367B06741C}"/>
              </a:ext>
            </a:extLst>
          </p:cNvPr>
          <p:cNvSpPr/>
          <p:nvPr/>
        </p:nvSpPr>
        <p:spPr>
          <a:xfrm>
            <a:off x="8542715" y="986340"/>
            <a:ext cx="183904" cy="15021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323868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oneTexte 27">
            <a:extLst>
              <a:ext uri="{FF2B5EF4-FFF2-40B4-BE49-F238E27FC236}">
                <a16:creationId xmlns:a16="http://schemas.microsoft.com/office/drawing/2014/main" id="{678D9C8D-82F6-4395-9C45-ADC68BD7BA49}"/>
              </a:ext>
            </a:extLst>
          </p:cNvPr>
          <p:cNvSpPr txBox="1"/>
          <p:nvPr/>
        </p:nvSpPr>
        <p:spPr>
          <a:xfrm>
            <a:off x="296545" y="207856"/>
            <a:ext cx="27697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E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fumeur site de Crouel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D5A6D8D-4692-47C7-8872-9A1BF08546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16" y="3014178"/>
            <a:ext cx="668796" cy="95089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067CD7B-5DAA-4255-B4B9-1825ECF54D1C}"/>
              </a:ext>
            </a:extLst>
          </p:cNvPr>
          <p:cNvSpPr txBox="1"/>
          <p:nvPr/>
        </p:nvSpPr>
        <p:spPr>
          <a:xfrm>
            <a:off x="1573550" y="1401350"/>
            <a:ext cx="2314903" cy="2372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/>
              <a:t>Il est interdit de fumer sur notre site sauf dans les espaces extérieurs autorisés.</a:t>
            </a:r>
          </a:p>
          <a:p>
            <a:pPr algn="just"/>
            <a:endParaRPr lang="fr-FR" b="1" dirty="0"/>
          </a:p>
          <a:p>
            <a:pPr algn="just"/>
            <a:endParaRPr lang="fr-FR" b="1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4C67F8C-69CC-4CDA-A3D8-EDA52DD36C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32" y="1613950"/>
            <a:ext cx="668796" cy="668796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88848624-A021-41AA-A24C-B7DA2AAC357C}"/>
              </a:ext>
            </a:extLst>
          </p:cNvPr>
          <p:cNvSpPr txBox="1"/>
          <p:nvPr/>
        </p:nvSpPr>
        <p:spPr>
          <a:xfrm>
            <a:off x="1483798" y="2977826"/>
            <a:ext cx="29271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b="1" dirty="0"/>
              <a:t>Niveau Bâtiment B</a:t>
            </a:r>
          </a:p>
          <a:p>
            <a:r>
              <a:rPr lang="fr-FR" sz="1800" b="1" dirty="0"/>
              <a:t>Parking Bâtiment D</a:t>
            </a:r>
          </a:p>
          <a:p>
            <a:r>
              <a:rPr lang="fr-FR" sz="1800" b="1" dirty="0"/>
              <a:t>Pelouse GDEC</a:t>
            </a:r>
          </a:p>
          <a:p>
            <a:endParaRPr lang="fr-FR" sz="1800" b="1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53C0BA0A-F169-4F5D-9304-860F42E39E6C}"/>
              </a:ext>
            </a:extLst>
          </p:cNvPr>
          <p:cNvGrpSpPr/>
          <p:nvPr/>
        </p:nvGrpSpPr>
        <p:grpSpPr>
          <a:xfrm>
            <a:off x="5165458" y="741660"/>
            <a:ext cx="6703009" cy="5649156"/>
            <a:chOff x="4307891" y="2349500"/>
            <a:chExt cx="8348686" cy="7073900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0E1195C3-F080-45A5-9505-A83C69D434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11" t="-1" r="33370" b="31212"/>
            <a:stretch/>
          </p:blipFill>
          <p:spPr>
            <a:xfrm>
              <a:off x="4307891" y="2349500"/>
              <a:ext cx="8348686" cy="7073900"/>
            </a:xfrm>
            <a:prstGeom prst="rect">
              <a:avLst/>
            </a:prstGeom>
            <a:ln w="117475">
              <a:solidFill>
                <a:schemeClr val="bg1"/>
              </a:solidFill>
            </a:ln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1B03E9BF-D2CA-439A-9E38-8077CAF2B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96160" y="6555052"/>
              <a:ext cx="376696" cy="370189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75B2C264-7836-4FB5-B235-2736452C2A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/>
            <a:stretch/>
          </p:blipFill>
          <p:spPr>
            <a:xfrm>
              <a:off x="6219147" y="4742967"/>
              <a:ext cx="363305" cy="360655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44906F88-D534-4DEA-8DF4-FF90C1B60C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16" t="1710" r="19044" b="55194"/>
            <a:stretch/>
          </p:blipFill>
          <p:spPr>
            <a:xfrm>
              <a:off x="9050323" y="7087586"/>
              <a:ext cx="256243" cy="247891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6999AA22-6D8F-4F94-9CC4-66079F89E3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16" t="1710" r="19044" b="55194"/>
            <a:stretch/>
          </p:blipFill>
          <p:spPr>
            <a:xfrm>
              <a:off x="5952449" y="4902394"/>
              <a:ext cx="256243" cy="247891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4CB1AFE1-6218-4E43-AF94-2EA975597B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16" t="1710" r="19044" b="55194"/>
            <a:stretch/>
          </p:blipFill>
          <p:spPr>
            <a:xfrm>
              <a:off x="11399823" y="6806906"/>
              <a:ext cx="256243" cy="247891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78FEDC0B-E3B8-4C80-B0A9-C84031565D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/>
            <a:stretch/>
          </p:blipFill>
          <p:spPr>
            <a:xfrm>
              <a:off x="11101686" y="4511554"/>
              <a:ext cx="363305" cy="360655"/>
            </a:xfrm>
            <a:prstGeom prst="rect">
              <a:avLst/>
            </a:prstGeom>
          </p:spPr>
        </p:pic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93A249CC-A9E0-4F7D-B4A0-B24E62BFFED4}"/>
                </a:ext>
              </a:extLst>
            </p:cNvPr>
            <p:cNvSpPr txBox="1"/>
            <p:nvPr/>
          </p:nvSpPr>
          <p:spPr>
            <a:xfrm>
              <a:off x="5335953" y="4965122"/>
              <a:ext cx="53508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solidFill>
                    <a:schemeClr val="bg1"/>
                  </a:solidFill>
                </a:rPr>
                <a:t>GDEC</a:t>
              </a: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1B65B0DE-C2BF-4C89-9C12-C641359E1910}"/>
                </a:ext>
              </a:extLst>
            </p:cNvPr>
            <p:cNvSpPr txBox="1"/>
            <p:nvPr/>
          </p:nvSpPr>
          <p:spPr>
            <a:xfrm>
              <a:off x="11185752" y="6459852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A433D9EC-780E-4AF5-ABFF-E1500B34AC5F}"/>
                </a:ext>
              </a:extLst>
            </p:cNvPr>
            <p:cNvSpPr txBox="1"/>
            <p:nvPr/>
          </p:nvSpPr>
          <p:spPr>
            <a:xfrm>
              <a:off x="9304460" y="7087586"/>
              <a:ext cx="2824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solidFill>
                    <a:schemeClr val="bg1"/>
                  </a:solidFill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29114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</TotalTime>
  <Words>310</Words>
  <Application>Microsoft Office PowerPoint</Application>
  <PresentationFormat>Grand écran</PresentationFormat>
  <Paragraphs>75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Stephane Thomas</dc:creator>
  <cp:lastModifiedBy>Stephane Thomas</cp:lastModifiedBy>
  <cp:revision>40</cp:revision>
  <cp:lastPrinted>2024-06-13T11:57:56Z</cp:lastPrinted>
  <dcterms:created xsi:type="dcterms:W3CDTF">2024-01-02T12:38:22Z</dcterms:created>
  <dcterms:modified xsi:type="dcterms:W3CDTF">2024-10-14T08:54:10Z</dcterms:modified>
</cp:coreProperties>
</file>