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  <p:sldId id="276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e-Laure BERTHON" initials="ALB" lastIdx="1" clrIdx="0">
    <p:extLst>
      <p:ext uri="{19B8F6BF-5375-455C-9EA6-DF929625EA0E}">
        <p15:presenceInfo xmlns:p15="http://schemas.microsoft.com/office/powerpoint/2012/main" userId="S::anne-laure.berthon@cyu.fr::630d0f81-9fed-4bbe-b30b-91acfaf27e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27" autoAdjust="0"/>
    <p:restoredTop sz="94660"/>
  </p:normalViewPr>
  <p:slideViewPr>
    <p:cSldViewPr snapToGrid="0">
      <p:cViewPr varScale="1">
        <p:scale>
          <a:sx n="66" d="100"/>
          <a:sy n="66" d="100"/>
        </p:scale>
        <p:origin x="88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ébastien PILARD" userId="16271960096_tp_box_2" providerId="OAuth2" clId="{25B4E4C1-9706-4875-85A6-099FCCD0B3AD}"/>
    <pc:docChg chg="modSld">
      <pc:chgData name="Sébastien PILARD" userId="16271960096_tp_box_2" providerId="OAuth2" clId="{25B4E4C1-9706-4875-85A6-099FCCD0B3AD}" dt="2026-01-14T14:29:13.887" v="3" actId="20577"/>
      <pc:docMkLst>
        <pc:docMk/>
      </pc:docMkLst>
      <pc:sldChg chg="modSp mod">
        <pc:chgData name="Sébastien PILARD" userId="16271960096_tp_box_2" providerId="OAuth2" clId="{25B4E4C1-9706-4875-85A6-099FCCD0B3AD}" dt="2026-01-14T14:29:00.828" v="0" actId="20577"/>
        <pc:sldMkLst>
          <pc:docMk/>
          <pc:sldMk cId="3072794075" sldId="273"/>
        </pc:sldMkLst>
        <pc:spChg chg="mod">
          <ac:chgData name="Sébastien PILARD" userId="16271960096_tp_box_2" providerId="OAuth2" clId="{25B4E4C1-9706-4875-85A6-099FCCD0B3AD}" dt="2026-01-14T14:29:00.828" v="0" actId="20577"/>
          <ac:spMkLst>
            <pc:docMk/>
            <pc:sldMk cId="3072794075" sldId="273"/>
            <ac:spMk id="15" creationId="{86B05D4C-06E1-C000-B3F8-1B07A78F09B4}"/>
          </ac:spMkLst>
        </pc:spChg>
      </pc:sldChg>
      <pc:sldChg chg="modSp mod">
        <pc:chgData name="Sébastien PILARD" userId="16271960096_tp_box_2" providerId="OAuth2" clId="{25B4E4C1-9706-4875-85A6-099FCCD0B3AD}" dt="2026-01-14T14:29:05.340" v="1" actId="20577"/>
        <pc:sldMkLst>
          <pc:docMk/>
          <pc:sldMk cId="368638052" sldId="274"/>
        </pc:sldMkLst>
        <pc:spChg chg="mod">
          <ac:chgData name="Sébastien PILARD" userId="16271960096_tp_box_2" providerId="OAuth2" clId="{25B4E4C1-9706-4875-85A6-099FCCD0B3AD}" dt="2026-01-14T14:29:05.340" v="1" actId="20577"/>
          <ac:spMkLst>
            <pc:docMk/>
            <pc:sldMk cId="368638052" sldId="274"/>
            <ac:spMk id="15" creationId="{84DBB82C-BC53-8E1D-AE3E-9945E63F9942}"/>
          </ac:spMkLst>
        </pc:spChg>
      </pc:sldChg>
      <pc:sldChg chg="modSp mod">
        <pc:chgData name="Sébastien PILARD" userId="16271960096_tp_box_2" providerId="OAuth2" clId="{25B4E4C1-9706-4875-85A6-099FCCD0B3AD}" dt="2026-01-14T14:29:08.802" v="2" actId="20577"/>
        <pc:sldMkLst>
          <pc:docMk/>
          <pc:sldMk cId="4225471290" sldId="275"/>
        </pc:sldMkLst>
        <pc:spChg chg="mod">
          <ac:chgData name="Sébastien PILARD" userId="16271960096_tp_box_2" providerId="OAuth2" clId="{25B4E4C1-9706-4875-85A6-099FCCD0B3AD}" dt="2026-01-14T14:29:08.802" v="2" actId="20577"/>
          <ac:spMkLst>
            <pc:docMk/>
            <pc:sldMk cId="4225471290" sldId="275"/>
            <ac:spMk id="15" creationId="{024B809E-EE0B-028A-E56F-55E8DC6F085B}"/>
          </ac:spMkLst>
        </pc:spChg>
      </pc:sldChg>
      <pc:sldChg chg="modSp mod">
        <pc:chgData name="Sébastien PILARD" userId="16271960096_tp_box_2" providerId="OAuth2" clId="{25B4E4C1-9706-4875-85A6-099FCCD0B3AD}" dt="2026-01-14T14:29:13.887" v="3" actId="20577"/>
        <pc:sldMkLst>
          <pc:docMk/>
          <pc:sldMk cId="1306783947" sldId="276"/>
        </pc:sldMkLst>
        <pc:spChg chg="mod">
          <ac:chgData name="Sébastien PILARD" userId="16271960096_tp_box_2" providerId="OAuth2" clId="{25B4E4C1-9706-4875-85A6-099FCCD0B3AD}" dt="2026-01-14T14:29:13.887" v="3" actId="20577"/>
          <ac:spMkLst>
            <pc:docMk/>
            <pc:sldMk cId="1306783947" sldId="276"/>
            <ac:spMk id="15" creationId="{78C56F06-EAC4-BE26-BDFA-D03DCB2907C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700EA43-305C-454A-B2FE-6A662A2137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AE88245-6B65-4AF0-A4B8-017304770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29B80F-7E8C-4257-A846-0E8080359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FDE9-E303-4202-8B95-7AB87DCCEF28}" type="datetimeFigureOut">
              <a:rPr lang="fr-FR" smtClean="0"/>
              <a:t>14/01/2026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E8D02BA-1CA5-478E-A6C2-653EAD0DC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4C09701-B058-4D1E-8A3F-D40966F67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9418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A4A9E2-786D-4690-9600-5BD8B426D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91A0161-E0B8-4E75-BCCB-B52E4C351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210FEF6-2DF1-46A2-8F5F-C55423559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FDE9-E303-4202-8B95-7AB87DCCEF28}" type="datetimeFigureOut">
              <a:rPr lang="fr-FR" smtClean="0"/>
              <a:t>14/01/2026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45D06A0-B8C4-4A2B-B133-136B2AA1B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DF36D66-9CD7-4093-BC97-8AD65E867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0872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E3D7435C-09D6-4D44-9006-8D8F13E664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BD3D687-E484-4E10-BA67-B80FD38370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46F15B-2139-436F-93A8-07EC61408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FDE9-E303-4202-8B95-7AB87DCCEF28}" type="datetimeFigureOut">
              <a:rPr lang="fr-FR" smtClean="0"/>
              <a:t>14/01/2026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8581A5A-A763-49F0-B2A1-FB957FB6B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5A54540-BEBD-4AFA-B210-F37B5ED64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3468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AFC470-88F0-4548-8D8C-19CE35C3F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713FB1F-1093-428B-B241-38DD3FF2C7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19024CB-9E7E-475B-854D-4EFDF6139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FDE9-E303-4202-8B95-7AB87DCCEF28}" type="datetimeFigureOut">
              <a:rPr lang="fr-FR" smtClean="0"/>
              <a:t>14/01/2026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C1DF033-7D15-42EF-A817-2706F13B5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B07751A-3161-4E15-A0EF-8CED9D6E8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1212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BF4AC5-B301-4EEE-8070-197A213F4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18AF905-E0EF-4962-B927-074333FD8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10F4C03-A623-4409-941E-6E57BE233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FDE9-E303-4202-8B95-7AB87DCCEF28}" type="datetimeFigureOut">
              <a:rPr lang="fr-FR" smtClean="0"/>
              <a:t>14/01/2026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725CA8-2795-4E2D-829F-6360A1A9E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D229DE1-8B59-4893-B21D-209004BA1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9384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6D96F7-0477-4B58-9B3E-AD2808ABA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F0ED8DD-3AA2-4AF6-A59D-E82B62943B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D667C54-5051-4A1D-BED0-69AFF2246C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962F17-6AFB-4B7E-A104-620743D4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FDE9-E303-4202-8B95-7AB87DCCEF28}" type="datetimeFigureOut">
              <a:rPr lang="fr-FR" smtClean="0"/>
              <a:t>14/01/2026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373539B-CFF1-4118-BAD7-DFDA094F3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EB29FFE-F2EE-49D2-B30B-8D0417542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3456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7D42E5-5CAA-4414-903D-8FE9ECAF6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F01B96E-D492-4FE2-945B-2761A5D758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2EC0C2D-3DAA-4C80-9916-6A6B8D35A6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04FC2E9-D7E3-4F83-BE41-89496349B6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21F3436-13C8-4F30-A500-69FDFA147A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4D07233-F46C-4812-9CEF-AB81052A4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FDE9-E303-4202-8B95-7AB87DCCEF28}" type="datetimeFigureOut">
              <a:rPr lang="fr-FR" smtClean="0"/>
              <a:t>14/01/2026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C985552-091C-4DA7-8183-51A398056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BEE217ED-A4A1-426E-A73E-5E1A3E94D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3424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AD5B53-BA00-4FC1-A1CD-45BD05C98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6FF4110-AEDC-49B2-842A-465A101D9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FDE9-E303-4202-8B95-7AB87DCCEF28}" type="datetimeFigureOut">
              <a:rPr lang="fr-FR" smtClean="0"/>
              <a:t>14/01/2026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9BE9698-2E5A-4F1B-8D62-ED3C52274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5E227E4-228E-4915-A303-6EE4D7819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2148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BC7D819-DC28-45A2-B0F6-5BCA7ABB6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FDE9-E303-4202-8B95-7AB87DCCEF28}" type="datetimeFigureOut">
              <a:rPr lang="fr-FR" smtClean="0"/>
              <a:t>14/01/2026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46EDBB5-B415-4427-A5D1-D22FE7B16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E5741D3-A23B-472C-8387-2D5600A0D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8972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95C8B6-3E03-4AAC-B824-3A4DB422C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D84434C-A1D2-4AA5-8491-70CC9766BC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27A7C37-AABF-4176-AE4C-8C2896C6C7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1EFC59F-BCDA-4ACE-B983-2D2C2E68C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FDE9-E303-4202-8B95-7AB87DCCEF28}" type="datetimeFigureOut">
              <a:rPr lang="fr-FR" smtClean="0"/>
              <a:t>14/01/2026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23FC118-5DB9-401F-887C-1EA66E6F6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8C1FC1A-DEDD-46DD-B6FD-28FC8924E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6458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949BA9-F91C-44B5-9BDC-273036E40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22618D7-5663-4964-AC0D-387FFDCE7C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8F607FB-1E36-4AA6-A9B5-046BD48394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733FB19-96D9-40E1-AD25-19F5F23E8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FDE9-E303-4202-8B95-7AB87DCCEF28}" type="datetimeFigureOut">
              <a:rPr lang="fr-FR" smtClean="0"/>
              <a:t>14/01/2026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641F1CC-87A0-4A46-963A-B4981AF3C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8406033-DDB6-40BD-A661-D5DDA2183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8118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FFA21C7-4846-4A9F-8C5B-C7CA46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E38D55-48E8-43B5-922C-5888CFCE6A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D407C12-F5CC-4A4C-8E00-C375591B79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FFDE9-E303-4202-8B95-7AB87DCCEF28}" type="datetimeFigureOut">
              <a:rPr lang="fr-FR" smtClean="0"/>
              <a:t>14/01/2026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D41F367-5144-4368-8811-690745AEFB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6B7343D-EABC-482B-ACE5-5B9136C4F6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4192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2C5C6144-CECF-4362-B6DD-CE8039FD8FB5}"/>
              </a:ext>
            </a:extLst>
          </p:cNvPr>
          <p:cNvSpPr txBox="1"/>
          <p:nvPr/>
        </p:nvSpPr>
        <p:spPr>
          <a:xfrm>
            <a:off x="2802465" y="3290386"/>
            <a:ext cx="8619068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Marché Public </a:t>
            </a:r>
            <a:r>
              <a:rPr lang="fr-FR" sz="32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 conception-réalisation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Projet </a:t>
            </a:r>
            <a:r>
              <a:rPr lang="fr-FR" sz="32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107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3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Annexe 1A – cadre des références architecturales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Les références développées </a:t>
            </a:r>
            <a:r>
              <a:rPr lang="fr-FR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doivent être identiques à celles précisées par le candidat à l’annexe 1</a:t>
            </a:r>
            <a:endParaRPr kumimoji="0" lang="fr-FR" sz="200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Image 1" descr="Une image contenant texte, Police, logo, symbole&#10;&#10;Le contenu généré par l’IA peut être incorrect.">
            <a:extLst>
              <a:ext uri="{FF2B5EF4-FFF2-40B4-BE49-F238E27FC236}">
                <a16:creationId xmlns:a16="http://schemas.microsoft.com/office/drawing/2014/main" id="{73973857-553B-BDB1-6FDF-D6302B2838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669" y="3227522"/>
            <a:ext cx="1621302" cy="267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034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F0C33F-CBED-B242-F60B-F1F0704FC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34" y="80151"/>
            <a:ext cx="10515600" cy="611470"/>
          </a:xfrm>
        </p:spPr>
        <p:txBody>
          <a:bodyPr>
            <a:normAutofit/>
          </a:bodyPr>
          <a:lstStyle/>
          <a:p>
            <a:r>
              <a:rPr lang="fr-FR" sz="32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Composante Architecte(s) – Référence n°1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96F6D7A-0A73-6C08-41CE-A120E205E0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" y="6198929"/>
            <a:ext cx="1713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B65E2F-F13C-4329-9559-F4A740C07988}" type="slidenum">
              <a:rPr lang="fr-FR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/>
              <a:t>2</a:t>
            </a:fld>
            <a:endParaRPr lang="fr-FR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E6897796-2110-CA0B-3D04-637C8E5F4CFF}"/>
              </a:ext>
            </a:extLst>
          </p:cNvPr>
          <p:cNvSpPr/>
          <p:nvPr/>
        </p:nvSpPr>
        <p:spPr>
          <a:xfrm>
            <a:off x="4443118" y="726402"/>
            <a:ext cx="3646116" cy="2502573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B93F0973-C445-3025-DD27-637B6C93B6C5}"/>
              </a:ext>
            </a:extLst>
          </p:cNvPr>
          <p:cNvSpPr/>
          <p:nvPr/>
        </p:nvSpPr>
        <p:spPr>
          <a:xfrm>
            <a:off x="335334" y="726402"/>
            <a:ext cx="3646116" cy="5263243"/>
          </a:xfrm>
          <a:prstGeom prst="roundRect">
            <a:avLst>
              <a:gd name="adj" fmla="val 9162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4" name="Rectangle : coins arrondis 3">
            <a:extLst>
              <a:ext uri="{FF2B5EF4-FFF2-40B4-BE49-F238E27FC236}">
                <a16:creationId xmlns:a16="http://schemas.microsoft.com/office/drawing/2014/main" id="{9CD3B170-7D99-D080-B832-D5EF9AF2387B}"/>
              </a:ext>
            </a:extLst>
          </p:cNvPr>
          <p:cNvSpPr/>
          <p:nvPr/>
        </p:nvSpPr>
        <p:spPr>
          <a:xfrm>
            <a:off x="4443118" y="3429000"/>
            <a:ext cx="3646116" cy="261976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6B05D4C-06E1-C000-B3F8-1B07A78F09B4}"/>
              </a:ext>
            </a:extLst>
          </p:cNvPr>
          <p:cNvSpPr/>
          <p:nvPr/>
        </p:nvSpPr>
        <p:spPr>
          <a:xfrm>
            <a:off x="8458200" y="949755"/>
            <a:ext cx="3505200" cy="413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50" b="1" u="sng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CARACTERISTIQUES GENERALES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Désignation de l’opération: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Lieu de réalisation: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Maître d’ouvrage: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Type d’ouvrage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Surface de plancher (m²)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Date de début d’opération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Date de fin d’opération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Montant de travaux (€HT)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Type de marché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Spécificités du projet en terme de sûreté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Performances environnementale et énergétiques, Labels, constructions innovantes: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14313" indent="-214313">
              <a:buFontTx/>
              <a:buChar char="-"/>
            </a:pPr>
            <a:endParaRPr lang="fr-FR" sz="1050" dirty="0">
              <a:solidFill>
                <a:schemeClr val="accent6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" name="Espace réservé du pied de page 20">
            <a:extLst>
              <a:ext uri="{FF2B5EF4-FFF2-40B4-BE49-F238E27FC236}">
                <a16:creationId xmlns:a16="http://schemas.microsoft.com/office/drawing/2014/main" id="{26C9C9FE-D876-61CB-484A-890E862A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40267" y="6356350"/>
            <a:ext cx="7713133" cy="365125"/>
          </a:xfrm>
        </p:spPr>
        <p:txBody>
          <a:bodyPr/>
          <a:lstStyle/>
          <a:p>
            <a:pPr algn="l"/>
            <a:r>
              <a:rPr lang="fr-FR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Ecole Polytechnique - Marché public de conception-réalisation – Projet 107</a:t>
            </a:r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794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63B66-C4CE-3AF0-C543-3A17AE0AB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45817B-2C52-3C4E-2916-04AC79666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34" y="80151"/>
            <a:ext cx="10515600" cy="611470"/>
          </a:xfrm>
        </p:spPr>
        <p:txBody>
          <a:bodyPr>
            <a:normAutofit/>
          </a:bodyPr>
          <a:lstStyle/>
          <a:p>
            <a:r>
              <a:rPr lang="fr-FR" sz="32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Composante Architecte(s) – Référence n°2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3FB911A-9BFA-F130-D65F-B7387A132B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" y="6198929"/>
            <a:ext cx="1713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B65E2F-F13C-4329-9559-F4A740C07988}" type="slidenum">
              <a:rPr lang="fr-FR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/>
              <a:t>3</a:t>
            </a:fld>
            <a:endParaRPr lang="fr-FR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01C3EF15-2DEF-BFAF-A6A8-95EFB4E39B41}"/>
              </a:ext>
            </a:extLst>
          </p:cNvPr>
          <p:cNvSpPr/>
          <p:nvPr/>
        </p:nvSpPr>
        <p:spPr>
          <a:xfrm>
            <a:off x="4443118" y="726402"/>
            <a:ext cx="3646116" cy="2502573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D27901B6-0BDF-1D9A-FC86-FDDD01F13B25}"/>
              </a:ext>
            </a:extLst>
          </p:cNvPr>
          <p:cNvSpPr/>
          <p:nvPr/>
        </p:nvSpPr>
        <p:spPr>
          <a:xfrm>
            <a:off x="335334" y="726402"/>
            <a:ext cx="3646116" cy="5263243"/>
          </a:xfrm>
          <a:prstGeom prst="roundRect">
            <a:avLst>
              <a:gd name="adj" fmla="val 9162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4" name="Rectangle : coins arrondis 3">
            <a:extLst>
              <a:ext uri="{FF2B5EF4-FFF2-40B4-BE49-F238E27FC236}">
                <a16:creationId xmlns:a16="http://schemas.microsoft.com/office/drawing/2014/main" id="{C8DF6B3A-D2FF-9549-C31B-9268F576FD8B}"/>
              </a:ext>
            </a:extLst>
          </p:cNvPr>
          <p:cNvSpPr/>
          <p:nvPr/>
        </p:nvSpPr>
        <p:spPr>
          <a:xfrm>
            <a:off x="4443118" y="3429000"/>
            <a:ext cx="3646116" cy="261976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4DBB82C-BC53-8E1D-AE3E-9945E63F9942}"/>
              </a:ext>
            </a:extLst>
          </p:cNvPr>
          <p:cNvSpPr/>
          <p:nvPr/>
        </p:nvSpPr>
        <p:spPr>
          <a:xfrm>
            <a:off x="8458200" y="949755"/>
            <a:ext cx="3505200" cy="413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50" b="1" u="sng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CARACTERISTIQUES GENERALES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Désignation de l’opération: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Lieu de réalisation: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Maître d’ouvrage: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Type d’ouvrage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Surface de plancher (m²)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Date de début d’opération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Date de fin d’opération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Montant de travaux (€HT)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Type de marché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Spécificités du projet en terme de sûreté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Performances environnementale et énergétiques, Labels, constructions innovantes: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14313" indent="-214313">
              <a:buFontTx/>
              <a:buChar char="-"/>
            </a:pPr>
            <a:endParaRPr lang="fr-FR" sz="1050" dirty="0">
              <a:solidFill>
                <a:schemeClr val="accent6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" name="Espace réservé du pied de page 20">
            <a:extLst>
              <a:ext uri="{FF2B5EF4-FFF2-40B4-BE49-F238E27FC236}">
                <a16:creationId xmlns:a16="http://schemas.microsoft.com/office/drawing/2014/main" id="{7C21EF6F-1D66-09EC-CC7D-73B000B9C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40267" y="6356350"/>
            <a:ext cx="7713133" cy="365125"/>
          </a:xfrm>
        </p:spPr>
        <p:txBody>
          <a:bodyPr/>
          <a:lstStyle/>
          <a:p>
            <a:pPr algn="l"/>
            <a:r>
              <a:rPr lang="fr-FR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Ecole Polytechnique - Marché public de conception-réalisation – Projet 107</a:t>
            </a:r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38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7309BD-BCC9-5AA6-47D3-5337BB0D3F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777FA0-4738-1DD6-A570-78EEC9497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34" y="80151"/>
            <a:ext cx="10515600" cy="611470"/>
          </a:xfrm>
        </p:spPr>
        <p:txBody>
          <a:bodyPr>
            <a:normAutofit/>
          </a:bodyPr>
          <a:lstStyle/>
          <a:p>
            <a:r>
              <a:rPr lang="fr-FR" sz="32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Composante Architecte(s) – Référence n°3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7E0318D-E180-C665-A559-5DDE02112C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" y="6198929"/>
            <a:ext cx="1713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B65E2F-F13C-4329-9559-F4A740C07988}" type="slidenum">
              <a:rPr lang="fr-FR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/>
              <a:t>4</a:t>
            </a:fld>
            <a:endParaRPr lang="fr-FR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8CBCD4B8-378E-CCF5-2FE5-80FF67D9E136}"/>
              </a:ext>
            </a:extLst>
          </p:cNvPr>
          <p:cNvSpPr/>
          <p:nvPr/>
        </p:nvSpPr>
        <p:spPr>
          <a:xfrm>
            <a:off x="4443118" y="726402"/>
            <a:ext cx="3646116" cy="2502573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649E7AB6-EF5B-C49C-800B-7C53FBA8C4BA}"/>
              </a:ext>
            </a:extLst>
          </p:cNvPr>
          <p:cNvSpPr/>
          <p:nvPr/>
        </p:nvSpPr>
        <p:spPr>
          <a:xfrm>
            <a:off x="335334" y="726402"/>
            <a:ext cx="3646116" cy="5263243"/>
          </a:xfrm>
          <a:prstGeom prst="roundRect">
            <a:avLst>
              <a:gd name="adj" fmla="val 9162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4" name="Rectangle : coins arrondis 3">
            <a:extLst>
              <a:ext uri="{FF2B5EF4-FFF2-40B4-BE49-F238E27FC236}">
                <a16:creationId xmlns:a16="http://schemas.microsoft.com/office/drawing/2014/main" id="{1ED57B39-0700-8905-DE9F-10088C3B25E9}"/>
              </a:ext>
            </a:extLst>
          </p:cNvPr>
          <p:cNvSpPr/>
          <p:nvPr/>
        </p:nvSpPr>
        <p:spPr>
          <a:xfrm>
            <a:off x="4443118" y="3429000"/>
            <a:ext cx="3646116" cy="261976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24B809E-EE0B-028A-E56F-55E8DC6F085B}"/>
              </a:ext>
            </a:extLst>
          </p:cNvPr>
          <p:cNvSpPr/>
          <p:nvPr/>
        </p:nvSpPr>
        <p:spPr>
          <a:xfrm>
            <a:off x="8458200" y="949755"/>
            <a:ext cx="3505200" cy="413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50" b="1" u="sng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CARACTERISTIQUES GENERALES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Désignation de l’opération: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Lieu de réalisation: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Maître d’ouvrage: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Type d’ouvrage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Surface de plancher (m²)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Date de début d’opération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Date de fin d’opération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Montant de travaux (€HT)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Type de marché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Spécificités du projet en terme de sûreté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Performances environnementale et énergétiques, Labels, constructions innovantes: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14313" indent="-214313">
              <a:buFontTx/>
              <a:buChar char="-"/>
            </a:pPr>
            <a:endParaRPr lang="fr-FR" sz="1050" dirty="0">
              <a:solidFill>
                <a:schemeClr val="accent6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" name="Espace réservé du pied de page 20">
            <a:extLst>
              <a:ext uri="{FF2B5EF4-FFF2-40B4-BE49-F238E27FC236}">
                <a16:creationId xmlns:a16="http://schemas.microsoft.com/office/drawing/2014/main" id="{82B394FB-6049-500D-0193-A394D9399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40267" y="6356350"/>
            <a:ext cx="7713133" cy="365125"/>
          </a:xfrm>
        </p:spPr>
        <p:txBody>
          <a:bodyPr/>
          <a:lstStyle/>
          <a:p>
            <a:pPr algn="l"/>
            <a:r>
              <a:rPr lang="fr-FR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Ecole Polytechnique - Marché public de conception-réalisation – Projet 107</a:t>
            </a:r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471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CF560C-EC38-695E-CB6C-EF11BE29C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B34563-27F2-19D8-C9F1-EC9EC45B6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34" y="80151"/>
            <a:ext cx="10515600" cy="611470"/>
          </a:xfrm>
        </p:spPr>
        <p:txBody>
          <a:bodyPr>
            <a:normAutofit/>
          </a:bodyPr>
          <a:lstStyle/>
          <a:p>
            <a:r>
              <a:rPr lang="fr-FR" sz="32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Composante Architecte(s) – Référence n°4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09E4E7-4771-4A98-4C0D-4990BE168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" y="6198929"/>
            <a:ext cx="1713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B65E2F-F13C-4329-9559-F4A740C07988}" type="slidenum">
              <a:rPr lang="fr-FR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/>
              <a:t>5</a:t>
            </a:fld>
            <a:endParaRPr lang="fr-FR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368B0E4E-6C36-8575-E11C-7B1EF3B7419C}"/>
              </a:ext>
            </a:extLst>
          </p:cNvPr>
          <p:cNvSpPr/>
          <p:nvPr/>
        </p:nvSpPr>
        <p:spPr>
          <a:xfrm>
            <a:off x="4443118" y="726402"/>
            <a:ext cx="3646116" cy="2502573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F3E3FEC6-45AF-66FD-008B-7AC382B04A53}"/>
              </a:ext>
            </a:extLst>
          </p:cNvPr>
          <p:cNvSpPr/>
          <p:nvPr/>
        </p:nvSpPr>
        <p:spPr>
          <a:xfrm>
            <a:off x="335334" y="726402"/>
            <a:ext cx="3646116" cy="5263243"/>
          </a:xfrm>
          <a:prstGeom prst="roundRect">
            <a:avLst>
              <a:gd name="adj" fmla="val 9162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4" name="Rectangle : coins arrondis 3">
            <a:extLst>
              <a:ext uri="{FF2B5EF4-FFF2-40B4-BE49-F238E27FC236}">
                <a16:creationId xmlns:a16="http://schemas.microsoft.com/office/drawing/2014/main" id="{33FA86D2-2F94-6721-377E-AF56E02DF7D3}"/>
              </a:ext>
            </a:extLst>
          </p:cNvPr>
          <p:cNvSpPr/>
          <p:nvPr/>
        </p:nvSpPr>
        <p:spPr>
          <a:xfrm>
            <a:off x="4443118" y="3429000"/>
            <a:ext cx="3646116" cy="261976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8C56F06-EAC4-BE26-BDFA-D03DCB2907CD}"/>
              </a:ext>
            </a:extLst>
          </p:cNvPr>
          <p:cNvSpPr/>
          <p:nvPr/>
        </p:nvSpPr>
        <p:spPr>
          <a:xfrm>
            <a:off x="8458200" y="949755"/>
            <a:ext cx="3505200" cy="413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50" b="1" u="sng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CARACTERISTIQUES GENERALES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Désignation de l’opération: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Lieu de réalisation: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Maître d’ouvrage: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Type d’ouvrage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Surface de plancher (m²)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Date de début d’opération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Date de fin d’opération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Montant de travaux (€HT)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Type de marché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Spécificités du projet en terme de sûreté 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fr-FR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Performances environnementale et énergétiques, Labels, constructions innovantes: </a:t>
            </a:r>
            <a:r>
              <a:rPr lang="fr-FR" sz="105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compléter</a:t>
            </a:r>
          </a:p>
          <a:p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14313" indent="-214313">
              <a:buFontTx/>
              <a:buChar char="-"/>
            </a:pPr>
            <a:endParaRPr lang="fr-FR" sz="1050" dirty="0">
              <a:solidFill>
                <a:schemeClr val="accent6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" name="Espace réservé du pied de page 20">
            <a:extLst>
              <a:ext uri="{FF2B5EF4-FFF2-40B4-BE49-F238E27FC236}">
                <a16:creationId xmlns:a16="http://schemas.microsoft.com/office/drawing/2014/main" id="{28DE42C1-7E00-689C-FD9C-B747E0B75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40267" y="6356350"/>
            <a:ext cx="7713133" cy="365125"/>
          </a:xfrm>
        </p:spPr>
        <p:txBody>
          <a:bodyPr/>
          <a:lstStyle/>
          <a:p>
            <a:pPr algn="l"/>
            <a:r>
              <a:rPr lang="fr-FR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Ecole Polytechnique - Marché public de conception-réalisation – Projet 107</a:t>
            </a:r>
            <a:endParaRPr lang="fr-FR" sz="105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78394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1238</TotalTime>
  <Words>452</Words>
  <Application>Microsoft Office PowerPoint</Application>
  <PresentationFormat>Grand écran</PresentationFormat>
  <Paragraphs>105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Roboto</vt:lpstr>
      <vt:lpstr>Roboto</vt:lpstr>
      <vt:lpstr>Thème Office</vt:lpstr>
      <vt:lpstr>Présentation PowerPoint</vt:lpstr>
      <vt:lpstr>Composante Architecte(s) – Référence n°1 </vt:lpstr>
      <vt:lpstr>Composante Architecte(s) – Référence n°2 </vt:lpstr>
      <vt:lpstr>Composante Architecte(s) – Référence n°3 </vt:lpstr>
      <vt:lpstr>Composante Architecte(s) – Référence n°4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Anne-Laure BERTHON</dc:creator>
  <cp:lastModifiedBy>Sébastien PILARD</cp:lastModifiedBy>
  <cp:revision>50</cp:revision>
  <dcterms:created xsi:type="dcterms:W3CDTF">2025-10-02T13:43:56Z</dcterms:created>
  <dcterms:modified xsi:type="dcterms:W3CDTF">2026-01-14T14:29:17Z</dcterms:modified>
</cp:coreProperties>
</file>