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5"/>
  </p:sldMasterIdLst>
  <p:notesMasterIdLst>
    <p:notesMasterId r:id="rId83"/>
  </p:notesMasterIdLst>
  <p:handoutMasterIdLst>
    <p:handoutMasterId r:id="rId84"/>
  </p:handoutMasterIdLst>
  <p:sldIdLst>
    <p:sldId id="265" r:id="rId6"/>
    <p:sldId id="285" r:id="rId7"/>
    <p:sldId id="287" r:id="rId8"/>
    <p:sldId id="288" r:id="rId9"/>
    <p:sldId id="290" r:id="rId10"/>
    <p:sldId id="291" r:id="rId11"/>
    <p:sldId id="292" r:id="rId12"/>
    <p:sldId id="293" r:id="rId13"/>
    <p:sldId id="294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53" r:id="rId25"/>
    <p:sldId id="354" r:id="rId26"/>
    <p:sldId id="355" r:id="rId27"/>
    <p:sldId id="356" r:id="rId28"/>
    <p:sldId id="357" r:id="rId29"/>
    <p:sldId id="313" r:id="rId30"/>
    <p:sldId id="314" r:id="rId31"/>
    <p:sldId id="315" r:id="rId32"/>
    <p:sldId id="316" r:id="rId33"/>
    <p:sldId id="317" r:id="rId34"/>
    <p:sldId id="358" r:id="rId35"/>
    <p:sldId id="359" r:id="rId36"/>
    <p:sldId id="360" r:id="rId37"/>
    <p:sldId id="361" r:id="rId38"/>
    <p:sldId id="362" r:id="rId39"/>
    <p:sldId id="318" r:id="rId40"/>
    <p:sldId id="319" r:id="rId41"/>
    <p:sldId id="320" r:id="rId42"/>
    <p:sldId id="321" r:id="rId43"/>
    <p:sldId id="322" r:id="rId44"/>
    <p:sldId id="363" r:id="rId45"/>
    <p:sldId id="364" r:id="rId46"/>
    <p:sldId id="365" r:id="rId47"/>
    <p:sldId id="366" r:id="rId48"/>
    <p:sldId id="367" r:id="rId49"/>
    <p:sldId id="323" r:id="rId50"/>
    <p:sldId id="324" r:id="rId51"/>
    <p:sldId id="325" r:id="rId52"/>
    <p:sldId id="326" r:id="rId53"/>
    <p:sldId id="327" r:id="rId54"/>
    <p:sldId id="368" r:id="rId55"/>
    <p:sldId id="369" r:id="rId56"/>
    <p:sldId id="370" r:id="rId57"/>
    <p:sldId id="371" r:id="rId58"/>
    <p:sldId id="372" r:id="rId59"/>
    <p:sldId id="328" r:id="rId60"/>
    <p:sldId id="329" r:id="rId61"/>
    <p:sldId id="330" r:id="rId62"/>
    <p:sldId id="331" r:id="rId63"/>
    <p:sldId id="332" r:id="rId64"/>
    <p:sldId id="373" r:id="rId65"/>
    <p:sldId id="374" r:id="rId66"/>
    <p:sldId id="375" r:id="rId67"/>
    <p:sldId id="376" r:id="rId68"/>
    <p:sldId id="377" r:id="rId69"/>
    <p:sldId id="333" r:id="rId70"/>
    <p:sldId id="334" r:id="rId71"/>
    <p:sldId id="335" r:id="rId72"/>
    <p:sldId id="336" r:id="rId73"/>
    <p:sldId id="337" r:id="rId74"/>
    <p:sldId id="378" r:id="rId75"/>
    <p:sldId id="379" r:id="rId76"/>
    <p:sldId id="380" r:id="rId77"/>
    <p:sldId id="381" r:id="rId78"/>
    <p:sldId id="382" r:id="rId79"/>
    <p:sldId id="295" r:id="rId80"/>
    <p:sldId id="296" r:id="rId81"/>
    <p:sldId id="297" r:id="rId82"/>
  </p:sldIdLst>
  <p:sldSz cx="12192000" cy="6858000"/>
  <p:notesSz cx="6797675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189"/>
    <a:srgbClr val="E2011C"/>
    <a:srgbClr val="58585A"/>
    <a:srgbClr val="D4310F"/>
    <a:srgbClr val="B634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71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4" d="100"/>
          <a:sy n="64" d="100"/>
        </p:scale>
        <p:origin x="3115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/>
              <a:t>Power point provisoire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A754C-D29F-409C-8E12-26F5DAA737FE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5BB6F-0217-4EE7-B79D-E88BBC9564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69563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Power point provisoire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039E458-9AEA-409F-8B3E-60D3B8E19A4E}" type="datetimeFigureOut">
              <a:rPr lang="fr-FR" smtClean="0"/>
              <a:pPr/>
              <a:t>14/01/2026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754063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512808" y="4343522"/>
            <a:ext cx="5760135" cy="478869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A5E3F7-1A1E-4F92-9DDA-3A3CF9C2CBF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915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2A024DD-8228-4D86-917D-4C9C6839C345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362613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ZoneTexte 2"/>
          <p:cNvSpPr txBox="1">
            <a:spLocks noChangeArrowheads="1"/>
          </p:cNvSpPr>
          <p:nvPr userDrawn="1"/>
        </p:nvSpPr>
        <p:spPr bwMode="auto">
          <a:xfrm>
            <a:off x="2643124" y="6389053"/>
            <a:ext cx="395020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fr-FR" alt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Direction des ressources humaines du ministère de la Défense</a:t>
            </a:r>
          </a:p>
          <a:p>
            <a:pPr algn="l" eaLnBrk="1" hangingPunct="1"/>
            <a:endParaRPr lang="fr-FR" altLang="fr-FR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42AFDC2-729B-5C42-8677-AD3B1A69F2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4380" cy="6858000"/>
          </a:xfrm>
          <a:prstGeom prst="rect">
            <a:avLst/>
          </a:prstGeom>
        </p:spPr>
      </p:pic>
      <p:sp>
        <p:nvSpPr>
          <p:cNvPr id="10" name="ZoneTexte 5">
            <a:extLst>
              <a:ext uri="{FF2B5EF4-FFF2-40B4-BE49-F238E27FC236}">
                <a16:creationId xmlns:a16="http://schemas.microsoft.com/office/drawing/2014/main" id="{3E1C5546-71F9-2548-B895-4137F1F66D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7807" y="5822018"/>
            <a:ext cx="482960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fr-FR" sz="1600" b="1" dirty="0">
                <a:latin typeface="Marianne" panose="02000000000000000000" pitchFamily="2" charset="0"/>
              </a:rPr>
              <a:t>Secrétariat général pour l’administration</a:t>
            </a:r>
            <a:endParaRPr lang="fr-FR" altLang="fr-FR" sz="1600" dirty="0">
              <a:latin typeface="Marianne" panose="02000000000000000000" pitchFamily="2" charset="0"/>
            </a:endParaRPr>
          </a:p>
          <a:p>
            <a:r>
              <a:rPr lang="fr-FR" altLang="fr-FR" sz="1600" dirty="0">
                <a:latin typeface="Marianne Light" panose="02000000000000000000" pitchFamily="2" charset="0"/>
              </a:rPr>
              <a:t>Service d’infrastructure de la Défense</a:t>
            </a:r>
          </a:p>
          <a:p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01388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04569"/>
            <a:ext cx="6635186" cy="5288886"/>
          </a:xfrm>
        </p:spPr>
        <p:txBody>
          <a:bodyPr>
            <a:normAutofit/>
          </a:bodyPr>
          <a:lstStyle>
            <a:lvl1pPr marL="361950" indent="-361950">
              <a:defRPr sz="2000"/>
            </a:lvl1pPr>
            <a:lvl2pPr marL="447675" indent="-173038"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F52EC3F3-1ACD-AB4B-A46D-975CA5E248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514487E-BCC7-47CC-94BE-9D80EAF0CCF0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893C086D-5DEF-5444-B44B-F2E1BC9A4F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EE693B3C-43B4-0B4D-AB6F-D7F5F6876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572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1601" y="904569"/>
            <a:ext cx="6645736" cy="52888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170899B0-ADAB-7E4C-8E56-31A37BE80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28C095F-C9B8-43D6-8184-3F2652ECB597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67E13229-2A7C-5D44-BEEB-4C9150EE5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CD6396CC-EA50-9740-A7F1-B317029EB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7728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793524"/>
            <a:ext cx="11399141" cy="71164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0525" y="1536787"/>
            <a:ext cx="11399140" cy="4640175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41B8FE16-7E50-B346-A6E0-09B51D7C71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576AF113-3E0E-477A-A0CC-80E526B0BED3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7DF98E14-94BE-1E42-B28A-4C59A1723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2B1C89CF-CF64-9446-B9F4-9D54C5D4D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8018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899" y="844951"/>
            <a:ext cx="3104427" cy="5332012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844951"/>
            <a:ext cx="7734300" cy="5332011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B37E41D8-F2AE-8541-B92A-AE05B3D24D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ADBC361-897B-4922-A9BA-A0A00C80113F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A4E61DE4-12BE-0046-B9A6-11250B94E5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726EDF18-1F3A-5C45-AA73-0A67149EF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3325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904B0A-EAEE-45F2-A3C8-FFCC77CCE193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>
                <a:latin typeface="Marianne Light" panose="02000000000000000000" pitchFamily="2" charset="0"/>
              </a:rPr>
            </a:br>
            <a:r>
              <a:rPr lang="fr-FR" sz="2000" b="0" i="0" dirty="0">
                <a:latin typeface="Marianne Light" panose="02000000000000000000" pitchFamily="2" charset="0"/>
              </a:rPr>
              <a:t>de la Défense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3961" y="241314"/>
            <a:ext cx="1989189" cy="175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24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A913067-3538-554C-8FEA-FDA38657A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7270665-D5E9-4FDB-A6B0-AFA829B52807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48065-2D5B-0849-BE75-3B91972D312F}"/>
              </a:ext>
            </a:extLst>
          </p:cNvPr>
          <p:cNvSpPr/>
          <p:nvPr userDrawn="1"/>
        </p:nvSpPr>
        <p:spPr>
          <a:xfrm>
            <a:off x="520860" y="2707786"/>
            <a:ext cx="11823539" cy="36119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52A14207-0A0C-0F44-AB34-63EADE88A16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20861" y="2707785"/>
            <a:ext cx="11671140" cy="3611992"/>
          </a:xfrm>
        </p:spPr>
        <p:txBody>
          <a:bodyPr>
            <a:normAutofit/>
          </a:bodyPr>
          <a:lstStyle>
            <a:lvl1pPr marL="271463" indent="-271463">
              <a:defRPr sz="1500"/>
            </a:lvl1pPr>
            <a:lvl2pPr marL="607219" indent="-264319"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696865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696865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>
                <a:latin typeface="Marianne Light" panose="02000000000000000000" pitchFamily="2" charset="0"/>
              </a:rPr>
            </a:br>
            <a:r>
              <a:rPr lang="fr-FR" sz="2000" b="0" i="0" dirty="0">
                <a:latin typeface="Marianne Light" panose="02000000000000000000" pitchFamily="2" charset="0"/>
              </a:rPr>
              <a:t>de la Défense</a:t>
            </a:r>
          </a:p>
        </p:txBody>
      </p:sp>
    </p:spTree>
    <p:extLst>
      <p:ext uri="{BB962C8B-B14F-4D97-AF65-F5344CB8AC3E}">
        <p14:creationId xmlns:p14="http://schemas.microsoft.com/office/powerpoint/2010/main" val="413485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B70F69CC-29A4-8442-80AB-B5C6193DFE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7025D3D-DE53-46F3-A929-45A6790FE9A2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0FC55C6B-C44A-5246-A18F-1896B573DB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488B7086-8A39-8B47-A8F0-35BCC483BE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0524" y="27041"/>
            <a:ext cx="1105896" cy="9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906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4297" y="1533832"/>
            <a:ext cx="11493909" cy="3028644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34297" y="4542503"/>
            <a:ext cx="11493909" cy="154714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A3CF7E79-7EDA-6D49-A7E2-E3046507B5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85AF3EF-78DB-4E83-8C34-780C504BDE61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84E8D88-490D-9046-8829-F019A9292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63E40C65-8C8B-9C44-9399-B4499E598C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9186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3293" y="1797652"/>
            <a:ext cx="5518355" cy="4641533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27057" y="1797652"/>
            <a:ext cx="5518355" cy="4641534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B8AB4AF4-71F1-944B-808A-A1BDAE5BDA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35778F9C-E0A6-4BA8-8D3C-2C2E703C72CE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9C26BBB8-A720-374D-AA84-8F9F3AE51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2341293D-0E29-894A-8333-8A918FEC3D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0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7340" y="1518163"/>
            <a:ext cx="5507999" cy="796411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97339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329515" y="1518163"/>
            <a:ext cx="5517832" cy="7964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329512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BE2D66F0-6808-504F-821F-8483E01EE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1" name="Espace réservé de la date 3">
            <a:extLst>
              <a:ext uri="{FF2B5EF4-FFF2-40B4-BE49-F238E27FC236}">
                <a16:creationId xmlns:a16="http://schemas.microsoft.com/office/drawing/2014/main" id="{FD1B3CDB-0DB6-1646-A8B5-117EABD39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0EF76D35-19B1-4EF0-BDCA-F45F0FC11D65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3C6A7DF1-1414-A74C-8674-6B30D57DD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EAC90038-2AF3-0545-B037-4267D2707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1295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6" name="Espace réservé de la date 3">
            <a:extLst>
              <a:ext uri="{FF2B5EF4-FFF2-40B4-BE49-F238E27FC236}">
                <a16:creationId xmlns:a16="http://schemas.microsoft.com/office/drawing/2014/main" id="{CC268570-B8FE-E949-8A8F-72423855DE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3E40833-5AFD-43DF-8F32-5AFCEE35624B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09032183-F936-054D-A560-2B8DE43AF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5EAC2AFD-26ED-7D4B-9529-EF9B309C7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3415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11E42E1-1407-BC4B-9133-6797565D1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5A4224-F750-4A33-80CF-A4EE5945CB43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E877E33-C9EB-C14B-9191-9F214018A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288C4948-EB9F-E347-A9E1-CA10642FE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112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FB6B8F2-303F-364E-BA76-A4EC7AC28045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0524" y="1828800"/>
            <a:ext cx="11445875" cy="4348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73F48B2-B7F7-471C-BD7E-8D6DF88243CE}" type="datetime1">
              <a:rPr lang="fr-FR" smtClean="0"/>
              <a:t>14/01/2026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231876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ZoneTexte 2">
            <a:extLst>
              <a:ext uri="{FF2B5EF4-FFF2-40B4-BE49-F238E27FC236}">
                <a16:creationId xmlns:a16="http://schemas.microsoft.com/office/drawing/2014/main" id="{212BD870-A5CF-154B-8D92-C0ED56DBC6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3799" y="6453873"/>
            <a:ext cx="62914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sz="1000" b="1" i="0" dirty="0">
                <a:latin typeface="Marianne" panose="02000000000000000000" pitchFamily="2" charset="0"/>
              </a:rPr>
              <a:t>Secrétariat général pour l’administration</a:t>
            </a:r>
            <a:r>
              <a:rPr lang="fr-FR" altLang="fr-FR" sz="11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>
                <a:latin typeface="Marianne" panose="02000000000000000000" pitchFamily="2" charset="0"/>
              </a:rPr>
              <a:t>|</a:t>
            </a:r>
            <a:r>
              <a:rPr lang="fr-FR" altLang="fr-FR" sz="10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>
                <a:latin typeface="Marianne" panose="02000000000000000000" pitchFamily="2" charset="0"/>
              </a:rPr>
              <a:t>Service d’infrastructure de la Défense</a:t>
            </a:r>
            <a:endParaRPr lang="fr-FR" altLang="fr-FR" sz="900" b="1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0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</p:titleStyle>
    <p:bodyStyle>
      <a:lvl1pPr marL="179388" indent="-179388" algn="l" defTabSz="914400" rtl="0" eaLnBrk="1" latinLnBrk="0" hangingPunct="1">
        <a:lnSpc>
          <a:spcPct val="90000"/>
        </a:lnSpc>
        <a:spcBef>
          <a:spcPts val="1000"/>
        </a:spcBef>
        <a:buClrTx/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  <a:lvl2pPr marL="447675" indent="-1714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2pPr>
      <a:lvl3pPr marL="717550" indent="-15716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3pPr>
      <a:lvl4pPr marL="985838" indent="-1301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4pPr>
      <a:lvl5pPr marL="1255713" indent="-147638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18907" y="2775034"/>
            <a:ext cx="5633883" cy="904875"/>
          </a:xfrm>
        </p:spPr>
        <p:txBody>
          <a:bodyPr>
            <a:normAutofit fontScale="90000"/>
          </a:bodyPr>
          <a:lstStyle/>
          <a:p>
            <a:pPr algn="ctr"/>
            <a:r>
              <a:rPr lang="fr-FR" sz="2800" dirty="0" smtClean="0">
                <a:solidFill>
                  <a:schemeClr val="tx2"/>
                </a:solidFill>
              </a:rPr>
              <a:t>Candidature</a:t>
            </a:r>
            <a:br>
              <a:rPr lang="fr-FR" sz="2800" dirty="0" smtClean="0">
                <a:solidFill>
                  <a:schemeClr val="tx2"/>
                </a:solidFill>
              </a:rPr>
            </a:br>
            <a:r>
              <a:rPr lang="fr-FR" sz="2800" i="1" dirty="0" smtClean="0">
                <a:solidFill>
                  <a:schemeClr val="tx2"/>
                </a:solidFill>
              </a:rPr>
              <a:t>&lt;Nom </a:t>
            </a:r>
            <a:r>
              <a:rPr lang="fr-FR" sz="2800" i="1" smtClean="0">
                <a:solidFill>
                  <a:schemeClr val="tx2"/>
                </a:solidFill>
              </a:rPr>
              <a:t>du </a:t>
            </a:r>
            <a:r>
              <a:rPr lang="fr-FR" sz="2800" i="1" smtClean="0">
                <a:solidFill>
                  <a:schemeClr val="tx2"/>
                </a:solidFill>
              </a:rPr>
              <a:t>candidat/groupement</a:t>
            </a:r>
            <a:r>
              <a:rPr lang="fr-FR" sz="2800" i="1" dirty="0" smtClean="0">
                <a:solidFill>
                  <a:schemeClr val="tx2"/>
                </a:solidFill>
              </a:rPr>
              <a:t>&gt;</a:t>
            </a:r>
            <a:endParaRPr lang="fr-FR" sz="2800" i="1" dirty="0">
              <a:solidFill>
                <a:srgbClr val="E1000F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323093" y="4097964"/>
            <a:ext cx="5633883" cy="2134160"/>
          </a:xfrm>
        </p:spPr>
        <p:txBody>
          <a:bodyPr>
            <a:normAutofit/>
          </a:bodyPr>
          <a:lstStyle/>
          <a:p>
            <a:pPr algn="ctr"/>
            <a:r>
              <a:rPr lang="fr-FR" sz="2000" dirty="0" smtClean="0"/>
              <a:t>Dossier </a:t>
            </a:r>
            <a:r>
              <a:rPr lang="fr-FR" sz="2000" dirty="0"/>
              <a:t>n°DAF_2025_001706</a:t>
            </a:r>
          </a:p>
          <a:p>
            <a:pPr algn="ctr"/>
            <a:r>
              <a:rPr lang="fr-FR" sz="2000" dirty="0"/>
              <a:t>Réalisation d’infrastructures </a:t>
            </a:r>
            <a:r>
              <a:rPr lang="fr-FR" sz="2000" dirty="0" smtClean="0"/>
              <a:t>de maintenance et de mise en </a:t>
            </a:r>
            <a:r>
              <a:rPr lang="fr-FR" sz="2000" dirty="0" err="1" smtClean="0"/>
              <a:t>oeuvre</a:t>
            </a:r>
            <a:r>
              <a:rPr lang="fr-FR" sz="2000" dirty="0" smtClean="0"/>
              <a:t> de </a:t>
            </a:r>
            <a:r>
              <a:rPr lang="fr-FR" sz="2000" dirty="0"/>
              <a:t>véhicules, notamment </a:t>
            </a:r>
            <a:r>
              <a:rPr lang="fr-FR" sz="2000" dirty="0" smtClean="0"/>
              <a:t>SCORPION</a:t>
            </a:r>
            <a:endParaRPr lang="fr-FR" sz="2000" dirty="0"/>
          </a:p>
        </p:txBody>
      </p:sp>
      <p:sp>
        <p:nvSpPr>
          <p:cNvPr id="8" name="Rectangle 7"/>
          <p:cNvSpPr/>
          <p:nvPr/>
        </p:nvSpPr>
        <p:spPr>
          <a:xfrm>
            <a:off x="497150" y="2210540"/>
            <a:ext cx="5621757" cy="40215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i="1" dirty="0" smtClean="0">
                <a:solidFill>
                  <a:schemeClr val="tx1"/>
                </a:solidFill>
              </a:rPr>
              <a:t>Intégrer visuel</a:t>
            </a:r>
            <a:endParaRPr lang="fr-FR" i="1" dirty="0">
              <a:solidFill>
                <a:schemeClr val="tx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13" y="2210540"/>
            <a:ext cx="5633194" cy="4021584"/>
          </a:xfrm>
          <a:prstGeom prst="rect">
            <a:avLst/>
          </a:prstGeom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04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18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2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</a:t>
            </a:r>
            <a:r>
              <a:rPr lang="fr-FR" sz="1400" b="1" u="sng" dirty="0" smtClean="0">
                <a:solidFill>
                  <a:schemeClr val="tx2"/>
                </a:solidFill>
              </a:rPr>
              <a:t> </a:t>
            </a:r>
            <a:r>
              <a:rPr lang="fr-FR" sz="1400" b="1" u="sng" dirty="0">
                <a:solidFill>
                  <a:schemeClr val="tx2"/>
                </a:solidFill>
              </a:rPr>
              <a:t>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59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57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97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814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840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2 – 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3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069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2 – 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725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2 – 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621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2 – 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477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32206" y="35485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 smtClean="0">
                <a:solidFill>
                  <a:schemeClr val="tx2"/>
                </a:solidFill>
              </a:rPr>
              <a:t>Sommaire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583266" y="983062"/>
            <a:ext cx="1004993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474141"/>
              </p:ext>
            </p:extLst>
          </p:nvPr>
        </p:nvGraphicFramePr>
        <p:xfrm>
          <a:off x="514350" y="983062"/>
          <a:ext cx="11308181" cy="515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270">
                  <a:extLst>
                    <a:ext uri="{9D8B030D-6E8A-4147-A177-3AD203B41FA5}">
                      <a16:colId xmlns:a16="http://schemas.microsoft.com/office/drawing/2014/main" val="2147135431"/>
                    </a:ext>
                  </a:extLst>
                </a:gridCol>
                <a:gridCol w="10443911">
                  <a:extLst>
                    <a:ext uri="{9D8B030D-6E8A-4147-A177-3AD203B41FA5}">
                      <a16:colId xmlns:a16="http://schemas.microsoft.com/office/drawing/2014/main" val="829828026"/>
                    </a:ext>
                  </a:extLst>
                </a:gridCol>
              </a:tblGrid>
              <a:tr h="26897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err="1" smtClean="0"/>
                        <a:t>N°slide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Objet</a:t>
                      </a:r>
                      <a:endParaRPr lang="fr-FR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9874425"/>
                  </a:ext>
                </a:extLst>
              </a:tr>
              <a:tr h="26897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2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/>
                        <a:t>Sommaire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36832"/>
                  </a:ext>
                </a:extLst>
              </a:tr>
              <a:tr h="26897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3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/>
                        <a:t>Présentation du candidat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856805"/>
                  </a:ext>
                </a:extLst>
              </a:tr>
              <a:tr h="26897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/>
                        <a:t>Présentation du groupement (le cas échéant)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015592"/>
                  </a:ext>
                </a:extLst>
              </a:tr>
              <a:tr h="45725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5-14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Capacités techniques et professionnelles - Compétence 1 – Architecture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1&amp;2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284736"/>
                  </a:ext>
                </a:extLst>
              </a:tr>
              <a:tr h="45725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15-24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Capacités techniques et professionnelles - Compétence 2 - Tous corps d’état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3&amp;4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974919"/>
                  </a:ext>
                </a:extLst>
              </a:tr>
              <a:tr h="477687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25-34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Capacités techniques et professionnelles - Compétence 3 - Maintenance des systèmes industriels et de gestion technique du bâtiment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5&amp;6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584969"/>
                  </a:ext>
                </a:extLst>
              </a:tr>
              <a:tr h="45725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35-44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Capacités techniques et professionnelles – Compétence 4 - Homologation de système sécurité industriel et cyber de classe 1 à 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7&amp;8</a:t>
                      </a:r>
                      <a:r>
                        <a:rPr lang="fr-FR" sz="1400" dirty="0" smtClean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9979401"/>
                  </a:ext>
                </a:extLst>
              </a:tr>
              <a:tr h="45725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45-54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Capacités techniques et professionnelles -  Compétence 5 – Environnement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9&amp;10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780844"/>
                  </a:ext>
                </a:extLst>
              </a:tr>
              <a:tr h="45725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55-64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Capacités techniques et professionnelles - Compétence 6 – Hangar industriel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11&amp;12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9801"/>
                  </a:ext>
                </a:extLst>
              </a:tr>
              <a:tr h="45725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65-74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Capacités techniques et professionnelles - Compétence 7 – Gestion simultanée multi-opérations sur des ouvrages standardisés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13&amp;14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936952"/>
                  </a:ext>
                </a:extLst>
              </a:tr>
              <a:tr h="268972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75-77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Présentation</a:t>
                      </a:r>
                      <a:r>
                        <a:rPr lang="fr-FR" sz="1400" baseline="0" dirty="0" smtClean="0"/>
                        <a:t> des moyens humains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425051"/>
                  </a:ext>
                </a:extLst>
              </a:tr>
            </a:tbl>
          </a:graphicData>
        </a:graphic>
      </p:graphicFrame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321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396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2 – 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4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883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2 – 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711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2 – 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17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2 – 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792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</a:t>
            </a:r>
            <a:r>
              <a:rPr lang="fr-FR" sz="2400" dirty="0" smtClean="0"/>
              <a:t> </a:t>
            </a:r>
            <a:r>
              <a:rPr lang="fr-FR" sz="2400" dirty="0"/>
              <a:t>– Maintenance des systèmes industriels et de gestion technique du bâtiment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566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 – Maintenance des systèmes industriels et de gestion technique du bâtiment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5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487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 – Maintenance des systèmes industriels et de gestion technique du bâtiment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393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 – Maintenance des systèmes industriels et de gestion technique du bâtiment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915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 – Maintenance des systèmes industriels et de gestion technique du bâtiment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646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 smtClean="0">
                <a:solidFill>
                  <a:schemeClr val="tx2"/>
                </a:solidFill>
              </a:rPr>
              <a:t>Présentation du candidat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11691" y="983062"/>
            <a:ext cx="113316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Présentation du candidat /mandataire le cas échéant :</a:t>
            </a: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Dénomination sociale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Siège sociale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Adresse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SIRET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Numéro de téléphone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Courriel 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90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</a:t>
            </a:r>
            <a:r>
              <a:rPr lang="fr-FR" sz="2400" dirty="0" smtClean="0"/>
              <a:t> </a:t>
            </a:r>
            <a:r>
              <a:rPr lang="fr-FR" sz="2400" dirty="0"/>
              <a:t>– Maintenance des systèmes industriels et de gestion technique du bâtiment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4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 – Maintenance des systèmes industriels et de gestion technique du bâtiment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6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056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 – Maintenance des systèmes industriels et de gestion technique du bâtiment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457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 – Maintenance des systèmes industriels et de gestion technique du bâtiment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220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3 – Maintenance des systèmes industriels et de gestion technique du bâtiment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</a:t>
            </a:r>
            <a:r>
              <a:rPr lang="fr-FR" sz="2000" b="1" u="sng" dirty="0">
                <a:solidFill>
                  <a:schemeClr val="tx2"/>
                </a:solidFill>
              </a:rPr>
              <a:t>6</a:t>
            </a:r>
            <a:r>
              <a:rPr lang="fr-FR" sz="2000" b="1" u="sng" dirty="0" smtClean="0">
                <a:solidFill>
                  <a:schemeClr val="tx2"/>
                </a:solidFill>
              </a:rPr>
              <a:t>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946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</a:t>
            </a:r>
            <a:r>
              <a:rPr lang="fr-FR" sz="2400" dirty="0" smtClean="0"/>
              <a:t> </a:t>
            </a:r>
            <a:r>
              <a:rPr lang="fr-FR" sz="2400" dirty="0"/>
              <a:t>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7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470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 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7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831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 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7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581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 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</a:t>
            </a:r>
            <a:r>
              <a:rPr lang="fr-FR" sz="2000" b="1" u="sng" dirty="0">
                <a:solidFill>
                  <a:schemeClr val="tx2"/>
                </a:solidFill>
              </a:rPr>
              <a:t>7</a:t>
            </a:r>
            <a:r>
              <a:rPr lang="fr-FR" sz="2000" b="1" u="sng" dirty="0" smtClean="0">
                <a:solidFill>
                  <a:schemeClr val="tx2"/>
                </a:solidFill>
              </a:rPr>
              <a:t>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338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 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7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8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 smtClean="0">
                <a:solidFill>
                  <a:schemeClr val="tx2"/>
                </a:solidFill>
              </a:rPr>
              <a:t>Présentation du groupement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6" y="983062"/>
            <a:ext cx="111474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Présentation du mandataire :</a:t>
            </a: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Dénomination sociale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Siège sociale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Adresse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SIRET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Numéro de téléphone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Courriel 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Cotraitants et organisation du groupement (le cas échéant)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145074"/>
              </p:ext>
            </p:extLst>
          </p:nvPr>
        </p:nvGraphicFramePr>
        <p:xfrm>
          <a:off x="571499" y="4297055"/>
          <a:ext cx="11061701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0481">
                  <a:extLst>
                    <a:ext uri="{9D8B030D-6E8A-4147-A177-3AD203B41FA5}">
                      <a16:colId xmlns:a16="http://schemas.microsoft.com/office/drawing/2014/main" val="2147135431"/>
                    </a:ext>
                  </a:extLst>
                </a:gridCol>
                <a:gridCol w="4626167">
                  <a:extLst>
                    <a:ext uri="{9D8B030D-6E8A-4147-A177-3AD203B41FA5}">
                      <a16:colId xmlns:a16="http://schemas.microsoft.com/office/drawing/2014/main" val="829828026"/>
                    </a:ext>
                  </a:extLst>
                </a:gridCol>
                <a:gridCol w="4735053">
                  <a:extLst>
                    <a:ext uri="{9D8B030D-6E8A-4147-A177-3AD203B41FA5}">
                      <a16:colId xmlns:a16="http://schemas.microsoft.com/office/drawing/2014/main" val="305423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err="1" smtClean="0"/>
                        <a:t>N°cotraitant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Nom et SIRET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Prestations réalisées</a:t>
                      </a:r>
                      <a:endParaRPr lang="fr-F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9874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1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36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2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856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3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015592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13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</a:t>
            </a:r>
            <a:r>
              <a:rPr lang="fr-FR" sz="2400" dirty="0" smtClean="0"/>
              <a:t> </a:t>
            </a:r>
            <a:r>
              <a:rPr lang="fr-FR" sz="2400" dirty="0"/>
              <a:t>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8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877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 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8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137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 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8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549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 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8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263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4 – 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8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006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</a:t>
            </a:r>
            <a:r>
              <a:rPr lang="fr-FR" sz="2400" dirty="0" smtClean="0"/>
              <a:t> </a:t>
            </a:r>
            <a:r>
              <a:rPr lang="fr-FR" sz="2400" dirty="0"/>
              <a:t>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9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401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 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9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156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 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</a:t>
            </a:r>
            <a:r>
              <a:rPr lang="fr-FR" sz="2000" b="1" u="sng" dirty="0">
                <a:solidFill>
                  <a:schemeClr val="tx2"/>
                </a:solidFill>
              </a:rPr>
              <a:t>9</a:t>
            </a:r>
            <a:r>
              <a:rPr lang="fr-FR" sz="2000" b="1" u="sng" dirty="0" smtClean="0">
                <a:solidFill>
                  <a:schemeClr val="tx2"/>
                </a:solidFill>
              </a:rPr>
              <a:t>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880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 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9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646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 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9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96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567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</a:t>
            </a:r>
            <a:r>
              <a:rPr lang="fr-FR" sz="2400" dirty="0" smtClean="0"/>
              <a:t> </a:t>
            </a:r>
            <a:r>
              <a:rPr lang="fr-FR" sz="2400" dirty="0"/>
              <a:t>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10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653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 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10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154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 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10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174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 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10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249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5 –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10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417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</a:t>
            </a:r>
            <a:r>
              <a:rPr lang="fr-FR" sz="2400" dirty="0" smtClean="0"/>
              <a:t> </a:t>
            </a:r>
            <a:r>
              <a:rPr lang="fr-FR" sz="2400" dirty="0"/>
              <a:t>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11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42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 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11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40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 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11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817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 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11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939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 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11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90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slide taille 14) </a:t>
            </a:r>
            <a:r>
              <a:rPr lang="fr-FR" sz="1400" b="1" u="sng" dirty="0">
                <a:solidFill>
                  <a:schemeClr val="tx2"/>
                </a:solidFill>
              </a:rPr>
              <a:t>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taille 14)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447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</a:t>
            </a:r>
            <a:r>
              <a:rPr lang="fr-FR" sz="2400" dirty="0" smtClean="0"/>
              <a:t> </a:t>
            </a:r>
            <a:r>
              <a:rPr lang="fr-FR" sz="2400" dirty="0"/>
              <a:t>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12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180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 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12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627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 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12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2601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 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12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833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6 – Hangar industriel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12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380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13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987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13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618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13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183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13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72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13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029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003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14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20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14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(1/2 slide taille 14)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700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14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311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14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516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7 – Gestion simultanée multi-opérations sur des ouvrages standardisés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14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350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Moyens humains et matériels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>
                <a:solidFill>
                  <a:schemeClr val="tx2"/>
                </a:solidFill>
              </a:rPr>
              <a:t>L'organisation de pilotage national et gouvernance du </a:t>
            </a:r>
            <a:r>
              <a:rPr lang="fr-FR" sz="1400" b="1" u="sng" dirty="0" smtClean="0">
                <a:solidFill>
                  <a:schemeClr val="tx2"/>
                </a:solidFill>
              </a:rPr>
              <a:t>Marché global sectoriel (1 slide taille 14) – sans annexe 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dirty="0" smtClean="0">
              <a:solidFill>
                <a:schemeClr val="tx2"/>
              </a:solidFill>
            </a:endParaRPr>
          </a:p>
          <a:p>
            <a:endParaRPr lang="fr-FR" sz="1400" dirty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97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Moyens humains et matériels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>
                <a:solidFill>
                  <a:schemeClr val="tx2"/>
                </a:solidFill>
              </a:rPr>
              <a:t> L'Implantation géographique des unités de conception, de réalisation et de maintenance (1 slide taille 14</a:t>
            </a:r>
            <a:r>
              <a:rPr lang="fr-FR" sz="1400" b="1" u="sng" dirty="0" smtClean="0">
                <a:solidFill>
                  <a:schemeClr val="tx2"/>
                </a:solidFill>
              </a:rPr>
              <a:t>)</a:t>
            </a:r>
            <a:r>
              <a:rPr lang="fr-FR" sz="1400" b="1" u="sng" dirty="0">
                <a:solidFill>
                  <a:schemeClr val="tx2"/>
                </a:solidFill>
              </a:rPr>
              <a:t> – sans annexe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 </a:t>
            </a:r>
            <a:r>
              <a:rPr lang="fr-FR" sz="1400" b="1" u="sng" dirty="0">
                <a:solidFill>
                  <a:schemeClr val="tx2"/>
                </a:solidFill>
              </a:rPr>
              <a:t>:</a:t>
            </a:r>
          </a:p>
          <a:p>
            <a:endParaRPr lang="fr-FR" sz="1400" dirty="0" smtClean="0">
              <a:solidFill>
                <a:schemeClr val="tx2"/>
              </a:solidFill>
            </a:endParaRPr>
          </a:p>
          <a:p>
            <a:endParaRPr lang="fr-FR" sz="1400" dirty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656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Moyens humains et matériels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Les </a:t>
            </a:r>
            <a:r>
              <a:rPr lang="fr-FR" sz="1400" b="1" u="sng" dirty="0">
                <a:solidFill>
                  <a:schemeClr val="tx2"/>
                </a:solidFill>
              </a:rPr>
              <a:t>effectifs dédiés par unités avec les titres d'étude (</a:t>
            </a:r>
            <a:r>
              <a:rPr lang="fr-FR" sz="1400" b="1" u="sng" dirty="0" smtClean="0">
                <a:solidFill>
                  <a:schemeClr val="tx2"/>
                </a:solidFill>
              </a:rPr>
              <a:t>1/2 </a:t>
            </a:r>
            <a:r>
              <a:rPr lang="fr-FR" sz="1400" b="1" u="sng" dirty="0">
                <a:solidFill>
                  <a:schemeClr val="tx2"/>
                </a:solidFill>
              </a:rPr>
              <a:t>slide taille 14</a:t>
            </a:r>
            <a:r>
              <a:rPr lang="fr-FR" sz="1400" b="1" u="sng" dirty="0" smtClean="0">
                <a:solidFill>
                  <a:schemeClr val="tx2"/>
                </a:solidFill>
              </a:rPr>
              <a:t>)</a:t>
            </a:r>
            <a:r>
              <a:rPr lang="fr-FR" sz="1400" b="1" u="sng" dirty="0">
                <a:solidFill>
                  <a:schemeClr val="tx2"/>
                </a:solidFill>
              </a:rPr>
              <a:t>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Standardisation </a:t>
            </a:r>
            <a:r>
              <a:rPr lang="fr-FR" sz="1400" b="1" u="sng" dirty="0">
                <a:solidFill>
                  <a:schemeClr val="tx2"/>
                </a:solidFill>
              </a:rPr>
              <a:t>des méthodes, moyens matériels et outils de </a:t>
            </a:r>
            <a:r>
              <a:rPr lang="fr-FR" sz="1400" b="1" u="sng" dirty="0" smtClean="0">
                <a:solidFill>
                  <a:schemeClr val="tx2"/>
                </a:solidFill>
              </a:rPr>
              <a:t>pilotage (</a:t>
            </a:r>
            <a:r>
              <a:rPr lang="fr-FR" sz="1400" b="1" u="sng" dirty="0">
                <a:solidFill>
                  <a:schemeClr val="tx2"/>
                </a:solidFill>
              </a:rPr>
              <a:t>1/2 slide taille 14) – sans annexe 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dirty="0">
              <a:solidFill>
                <a:schemeClr val="tx2"/>
              </a:solidFill>
            </a:endParaRPr>
          </a:p>
          <a:p>
            <a:endParaRPr lang="fr-FR" sz="1400" dirty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dirty="0" smtClean="0">
              <a:solidFill>
                <a:schemeClr val="tx2"/>
              </a:solidFill>
            </a:endParaRPr>
          </a:p>
          <a:p>
            <a:endParaRPr lang="fr-FR" sz="1400" dirty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77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49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269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Charte Gouvernementale 1">
      <a:dk1>
        <a:sysClr val="windowText" lastClr="000000"/>
      </a:dk1>
      <a:lt1>
        <a:sysClr val="window" lastClr="FFFFFF"/>
      </a:lt1>
      <a:dk2>
        <a:srgbClr val="484D7A"/>
      </a:dk2>
      <a:lt2>
        <a:srgbClr val="D1CFDB"/>
      </a:lt2>
      <a:accent1>
        <a:srgbClr val="E1000F"/>
      </a:accent1>
      <a:accent2>
        <a:srgbClr val="FF9940"/>
      </a:accent2>
      <a:accent3>
        <a:srgbClr val="FDCF41"/>
      </a:accent3>
      <a:accent4>
        <a:srgbClr val="FFE800"/>
      </a:accent4>
      <a:accent5>
        <a:srgbClr val="00AC8C"/>
      </a:accent5>
      <a:accent6>
        <a:srgbClr val="169B62"/>
      </a:accent6>
      <a:hlink>
        <a:srgbClr val="000091"/>
      </a:hlink>
      <a:folHlink>
        <a:srgbClr val="7D4E5B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_05_25PPT_SGA_16-9" id="{2D645B63-E1F2-411C-B293-D56D60D71B98}" vid="{98A08B8F-4AD5-49C8-B857-F658DEB39C2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texte" ma:contentTypeID="0x0101000C1FEF98C537284FA027D7DCB5BFF1080200D251FEA92E5B6A499E0473EBBEBD42C3" ma:contentTypeVersion="0" ma:contentTypeDescription="" ma:contentTypeScope="" ma:versionID="520c1870e7b14fa0449ad819b147df4d">
  <xsd:schema xmlns:xsd="http://www.w3.org/2001/XMLSchema" xmlns:xs="http://www.w3.org/2001/XMLSchema" xmlns:p="http://schemas.microsoft.com/office/2006/metadata/properties" xmlns:ns2="b0a812f8-5037-48d5-97b4-1401f3ccf285" xmlns:ns4="http://schemas.microsoft.com/sharepoint/v4" targetNamespace="http://schemas.microsoft.com/office/2006/metadata/properties" ma:root="true" ma:fieldsID="11b16eed5abd1aea57ef41c28dabe82c" ns2:_="" ns4:_="">
    <xsd:import namespace="b0a812f8-5037-48d5-97b4-1401f3ccf285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Titre_Doc"/>
                <xsd:element ref="ns2:Description_x0020_document" minOccurs="0"/>
                <xsd:element ref="ns2:Item_x0020_projet_x0020_-_x0020_thème" minOccurs="0"/>
                <xsd:element ref="ns2:Document_x0020_externe" minOccurs="0"/>
                <xsd:element ref="ns2:Identifiant_x0020_externe" minOccurs="0"/>
                <xsd:element ref="ns2:Version_x0020_du_x0020_document" minOccurs="0"/>
                <xsd:element ref="ns2:ofd664c5e77c4154afc1fc6933f09672" minOccurs="0"/>
                <xsd:element ref="ns2:d57c5de1dab04755aaba3c0386b46478" minOccurs="0"/>
                <xsd:element ref="ns2:a4b8915eeb464c8eb07f735f1f0e09f5" minOccurs="0"/>
                <xsd:element ref="ns2:pdc50ce20b9d4fad92fe58cca04a10c2" minOccurs="0"/>
                <xsd:element ref="ns2:nbedf3b570b445f38c5d2d1fb9820dd0" minOccurs="0"/>
                <xsd:element ref="ns2:TaxCatchAllLabel" minOccurs="0"/>
                <xsd:element ref="ns2:TaxCatchAll" minOccurs="0"/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4:IconOverlay" minOccurs="0"/>
                <xsd:element ref="ns2:Statut_x0020_de_x0020_l_x2019_élé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a812f8-5037-48d5-97b4-1401f3ccf285" elementFormDefault="qualified">
    <xsd:import namespace="http://schemas.microsoft.com/office/2006/documentManagement/types"/>
    <xsd:import namespace="http://schemas.microsoft.com/office/infopath/2007/PartnerControls"/>
    <xsd:element name="Titre_Doc" ma:index="1" ma:displayName="Titre_Doc" ma:internalName="Titre_Doc">
      <xsd:simpleType>
        <xsd:restriction base="dms:Text">
          <xsd:maxLength value="255"/>
        </xsd:restriction>
      </xsd:simpleType>
    </xsd:element>
    <xsd:element name="Description_x0020_document" ma:index="2" nillable="true" ma:displayName="Description document" ma:internalName="Description_x0020_document">
      <xsd:simpleType>
        <xsd:restriction base="dms:Note">
          <xsd:maxLength value="255"/>
        </xsd:restriction>
      </xsd:simpleType>
    </xsd:element>
    <xsd:element name="Item_x0020_projet_x0020_-_x0020_thème" ma:index="7" nillable="true" ma:displayName="Item projet - thème" ma:description="Item du projet ou du thème" ma:internalName="Item_x0020_projet_x0020__x002d__x0020_th_x00e8_me">
      <xsd:simpleType>
        <xsd:restriction base="dms:Text">
          <xsd:maxLength value="255"/>
        </xsd:restriction>
      </xsd:simpleType>
    </xsd:element>
    <xsd:element name="Document_x0020_externe" ma:index="8" nillable="true" ma:displayName="Document externe" ma:default="0" ma:internalName="Document_x0020_externe">
      <xsd:simpleType>
        <xsd:restriction base="dms:Boolean"/>
      </xsd:simpleType>
    </xsd:element>
    <xsd:element name="Identifiant_x0020_externe" ma:index="9" nillable="true" ma:displayName="Identifiant externe" ma:description="Code ou identifiant d’un document dans son système d'origine" ma:internalName="Identifiant_x0020_externe">
      <xsd:simpleType>
        <xsd:restriction base="dms:Text">
          <xsd:maxLength value="255"/>
        </xsd:restriction>
      </xsd:simpleType>
    </xsd:element>
    <xsd:element name="Version_x0020_du_x0020_document" ma:index="11" nillable="true" ma:displayName="Version du document" ma:internalName="Version_x0020_du_x0020_document">
      <xsd:simpleType>
        <xsd:restriction base="dms:Text">
          <xsd:maxLength value="255"/>
        </xsd:restriction>
      </xsd:simpleType>
    </xsd:element>
    <xsd:element name="ofd664c5e77c4154afc1fc6933f09672" ma:index="13" ma:taxonomy="true" ma:internalName="ofd664c5e77c4154afc1fc6933f09672" ma:taxonomyFieldName="Nature" ma:displayName="Nature" ma:default="" ma:fieldId="{8fd664c5-e77c-4154-afc1-fc6933f09672}" ma:sspId="54843339-79c1-4c32-8cde-95bc3b6485f5" ma:termSetId="fad0c9df-3817-471f-8402-8f175993360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57c5de1dab04755aaba3c0386b46478" ma:index="15" nillable="true" ma:taxonomy="true" ma:internalName="d57c5de1dab04755aaba3c0386b46478" ma:taxonomyFieldName="Projet_x0020__x002d__x0020_Th_x00e8_me" ma:displayName="Projet - Thème" ma:default="" ma:fieldId="{d57c5de1-dab0-4755-aaba-3c0386b46478}" ma:sspId="54843339-79c1-4c32-8cde-95bc3b6485f5" ma:termSetId="3b864cc6-eb92-4ae5-a3f1-e02abe29367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4b8915eeb464c8eb07f735f1f0e09f5" ma:index="20" nillable="true" ma:taxonomy="true" ma:internalName="a4b8915eeb464c8eb07f735f1f0e09f5" ma:taxonomyFieldName="Mots_x002d_cl_x00e9_s" ma:displayName="Mots-clés" ma:default="" ma:fieldId="{a4b8915e-eb46-4c8e-b07f-735f1f0e09f5}" ma:taxonomyMulti="true" ma:sspId="54843339-79c1-4c32-8cde-95bc3b6485f5" ma:termSetId="b4ce6f55-b410-4518-b408-b042b959bc1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dc50ce20b9d4fad92fe58cca04a10c2" ma:index="21" nillable="true" ma:taxonomy="true" ma:internalName="pdc50ce20b9d4fad92fe58cca04a10c2" ma:taxonomyFieldName="Type_x0020_mod_x00e8_le" ma:displayName="Type modèle" ma:default="" ma:fieldId="{9dc50ce2-0b9d-4fad-92fe-58cca04a10c2}" ma:sspId="54843339-79c1-4c32-8cde-95bc3b6485f5" ma:termSetId="aa4d3913-6979-4a12-b2fc-755b80a7fae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bedf3b570b445f38c5d2d1fb9820dd0" ma:index="22" ma:taxonomy="true" ma:internalName="nbedf3b570b445f38c5d2d1fb9820dd0" ma:taxonomyFieldName="Protection" ma:displayName="Protection" ma:default="20;#NP|cadf651c-c981-4cf9-9c64-0ba779488b3c" ma:fieldId="{7bedf3b5-70b4-45f3-8c5d-2d1fb9820dd0}" ma:sspId="54843339-79c1-4c32-8cde-95bc3b6485f5" ma:termSetId="96b5afae-ce68-487b-a960-ec0d30df308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hidden="true" ma:list="{a78a82ec-99e3-4d5f-bab7-da3e593a3e09}" ma:internalName="TaxCatchAllLabel" ma:readOnly="true" ma:showField="CatchAllDataLabel" ma:web="b0a812f8-5037-48d5-97b4-1401f3ccf2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a78a82ec-99e3-4d5f-bab7-da3e593a3e09}" ma:internalName="TaxCatchAll" ma:showField="CatchAllData" ma:web="b0a812f8-5037-48d5-97b4-1401f3ccf2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25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26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7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  <xsd:element name="SharedWithUsers" ma:index="2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t_x0020_de_x0020_l_x2019_élément" ma:index="32" nillable="true" ma:displayName="Statut de l'élément" ma:internalName="Statut_x0020_de_x0020_l_x2019__x00e9_l_x00e9_ment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1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9" ma:displayName="Type de contenu"/>
        <xsd:element ref="dc:title" minOccurs="0" maxOccurs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0a812f8-5037-48d5-97b4-1401f3ccf285">
      <Value>47</Value>
      <Value>20</Value>
    </TaxCatchAll>
    <ofd664c5e77c4154afc1fc6933f09672 xmlns="b0a812f8-5037-48d5-97b4-1401f3ccf285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Présentation</TermName>
          <TermId xmlns="http://schemas.microsoft.com/office/infopath/2007/PartnerControls">f0a54177-4a83-4e2a-aefd-192fc521bc84</TermId>
        </TermInfo>
      </Terms>
    </ofd664c5e77c4154afc1fc6933f09672>
    <Document_x0020_externe xmlns="b0a812f8-5037-48d5-97b4-1401f3ccf285">false</Document_x0020_externe>
    <Description_x0020_document xmlns="b0a812f8-5037-48d5-97b4-1401f3ccf285" xsi:nil="true"/>
    <Version_x0020_du_x0020_document xmlns="b0a812f8-5037-48d5-97b4-1401f3ccf285">0.1</Version_x0020_du_x0020_document>
    <pdc50ce20b9d4fad92fe58cca04a10c2 xmlns="b0a812f8-5037-48d5-97b4-1401f3ccf285">
      <Terms xmlns="http://schemas.microsoft.com/office/infopath/2007/PartnerControls"/>
    </pdc50ce20b9d4fad92fe58cca04a10c2>
    <nbedf3b570b445f38c5d2d1fb9820dd0 xmlns="b0a812f8-5037-48d5-97b4-1401f3ccf285">
      <Terms xmlns="http://schemas.microsoft.com/office/infopath/2007/PartnerControls">
        <TermInfo xmlns="http://schemas.microsoft.com/office/infopath/2007/PartnerControls">
          <TermName xmlns="http://schemas.microsoft.com/office/infopath/2007/PartnerControls">NP</TermName>
          <TermId xmlns="http://schemas.microsoft.com/office/infopath/2007/PartnerControls">cadf651c-c981-4cf9-9c64-0ba779488b3c</TermId>
        </TermInfo>
      </Terms>
    </nbedf3b570b445f38c5d2d1fb9820dd0>
    <Item_x0020_projet_x0020_-_x0020_thème xmlns="b0a812f8-5037-48d5-97b4-1401f3ccf285" xsi:nil="true"/>
    <IconOverlay xmlns="http://schemas.microsoft.com/sharepoint/v4" xsi:nil="true"/>
    <a4b8915eeb464c8eb07f735f1f0e09f5 xmlns="b0a812f8-5037-48d5-97b4-1401f3ccf285">
      <Terms xmlns="http://schemas.microsoft.com/office/infopath/2007/PartnerControls"/>
    </a4b8915eeb464c8eb07f735f1f0e09f5>
    <d57c5de1dab04755aaba3c0386b46478 xmlns="b0a812f8-5037-48d5-97b4-1401f3ccf285">
      <Terms xmlns="http://schemas.microsoft.com/office/infopath/2007/PartnerControls"/>
    </d57c5de1dab04755aaba3c0386b46478>
    <Statut_x0020_de_x0020_l_x2019_élément xmlns="b0a812f8-5037-48d5-97b4-1401f3ccf285" xsi:nil="true"/>
    <Identifiant_x0020_externe xmlns="b0a812f8-5037-48d5-97b4-1401f3ccf285" xsi:nil="true"/>
    <Titre_Doc xmlns="b0a812f8-5037-48d5-97b4-1401f3ccf285">Annexe_2_RC</Titre_Doc>
    <_dlc_DocId xmlns="b0a812f8-5037-48d5-97b4-1401f3ccf285">STCDF6XANMRM-689624297-59</_dlc_DocId>
    <_dlc_DocIdUrl xmlns="b0a812f8-5037-48d5-97b4-1401f3ccf285">
      <Url>http://gpsng.intradef.gouv.fr/sites/CNPID/PWA/EAU_OPEX/_layouts/15/DocIdRedir.aspx?ID=STCDF6XANMRM-689624297-59</Url>
      <Description>STCDF6XANMRM-689624297-59</Description>
    </_dlc_DocIdUrl>
  </documentManagement>
</p:properties>
</file>

<file path=customXml/itemProps1.xml><?xml version="1.0" encoding="utf-8"?>
<ds:datastoreItem xmlns:ds="http://schemas.openxmlformats.org/officeDocument/2006/customXml" ds:itemID="{95C763B5-E914-42C1-B6B3-BEFE1DC7BF8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18434A8-A39C-4C41-BBD0-7A81915AF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0a812f8-5037-48d5-97b4-1401f3ccf285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50B853-C477-49B4-8C47-A41E744973A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C6F1424-77E6-4E3B-9DDA-04F0BB0757FC}">
  <ds:schemaRefs>
    <ds:schemaRef ds:uri="b0a812f8-5037-48d5-97b4-1401f3ccf285"/>
    <ds:schemaRef ds:uri="http://purl.org/dc/elements/1.1/"/>
    <ds:schemaRef ds:uri="http://schemas.microsoft.com/sharepoint/v4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2020PPT_SGA_16-9 v2</Template>
  <TotalTime>2282</TotalTime>
  <Words>3482</Words>
  <Application>Microsoft Office PowerPoint</Application>
  <PresentationFormat>Grand écran</PresentationFormat>
  <Paragraphs>1143</Paragraphs>
  <Slides>77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77</vt:i4>
      </vt:variant>
    </vt:vector>
  </HeadingPairs>
  <TitlesOfParts>
    <vt:vector size="83" baseType="lpstr">
      <vt:lpstr>Arial</vt:lpstr>
      <vt:lpstr>Calibri</vt:lpstr>
      <vt:lpstr>Marianne</vt:lpstr>
      <vt:lpstr>Marianne Light</vt:lpstr>
      <vt:lpstr>Verdana</vt:lpstr>
      <vt:lpstr>Thème Office</vt:lpstr>
      <vt:lpstr>Candidature &lt;Nom du candidat/groupement&gt;</vt:lpstr>
      <vt:lpstr>Sommaire</vt:lpstr>
      <vt:lpstr>Présentation du candidat</vt:lpstr>
      <vt:lpstr>Présentation du groupement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2 – Architecture</vt:lpstr>
      <vt:lpstr>Capacités techniques et professionnelles Compétence 2 – Architecture</vt:lpstr>
      <vt:lpstr>Capacités techniques et professionnelles Compétence 2 – Architecture</vt:lpstr>
      <vt:lpstr>Capacités techniques et professionnelles Compétence 2 – Architecture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3 – Maintenance des systèmes industriels et de gestion technique du bâtiment</vt:lpstr>
      <vt:lpstr>Capacités techniques et professionnelles Compétence 3 – Maintenance des systèmes industriels et de gestion technique du bâtiment</vt:lpstr>
      <vt:lpstr>Capacités techniques et professionnelles Compétence 3 – Maintenance des systèmes industriels et de gestion technique du bâtiment</vt:lpstr>
      <vt:lpstr>Capacités techniques et professionnelles Compétence 3 – Maintenance des systèmes industriels et de gestion technique du bâtiment</vt:lpstr>
      <vt:lpstr>Capacités techniques et professionnelles Compétence 3 – Maintenance des systèmes industriels et de gestion technique du bâtiment</vt:lpstr>
      <vt:lpstr>Capacités techniques et professionnelles Compétence 3 – Maintenance des systèmes industriels et de gestion technique du bâtiment</vt:lpstr>
      <vt:lpstr>Capacités techniques et professionnelles Compétence 3 – Maintenance des systèmes industriels et de gestion technique du bâtiment</vt:lpstr>
      <vt:lpstr>Capacités techniques et professionnelles Compétence 3 – Maintenance des systèmes industriels et de gestion technique du bâtiment</vt:lpstr>
      <vt:lpstr>Capacités techniques et professionnelles Compétence 3 – Maintenance des systèmes industriels et de gestion technique du bâtiment</vt:lpstr>
      <vt:lpstr>Capacités techniques et professionnelles Compétence 3 – Maintenance des systèmes industriels et de gestion technique du bâtiment</vt:lpstr>
      <vt:lpstr>Capacités techniques et professionnelles Compétence 4 – Homologation de système sécurité industriel et cyber de classe 1 à 3</vt:lpstr>
      <vt:lpstr>Capacités techniques et professionnelles Compétence 4 – Homologation de système sécurité industriel et cyber de classe 1 à 3</vt:lpstr>
      <vt:lpstr>Capacités techniques et professionnelles Compétence 4 – Homologation de système sécurité industriel et cyber de classe 1 à 3</vt:lpstr>
      <vt:lpstr>Capacités techniques et professionnelles Compétence 4 – Homologation de système sécurité industriel et cyber de classe 1 à 3</vt:lpstr>
      <vt:lpstr>Capacités techniques et professionnelles Compétence 4 – Homologation de système sécurité industriel et cyber de classe 1 à 3</vt:lpstr>
      <vt:lpstr>Capacités techniques et professionnelles Compétence 4 – Homologation de système sécurité industriel et cyber de classe 1 à 3</vt:lpstr>
      <vt:lpstr>Capacités techniques et professionnelles Compétence 4 – Homologation de système sécurité industriel et cyber de classe 1 à 3</vt:lpstr>
      <vt:lpstr>Capacités techniques et professionnelles Compétence 4 – Homologation de système sécurité industriel et cyber de classe 1 à 3</vt:lpstr>
      <vt:lpstr>Capacités techniques et professionnelles Compétence 4 – Homologation de système sécurité industriel et cyber de classe 1 à 3</vt:lpstr>
      <vt:lpstr>Capacités techniques et professionnelles Compétence 4 – Homologation de système sécurité industriel et cyber de classe 1 à 3</vt:lpstr>
      <vt:lpstr>Capacités techniques et professionnelles Compétence 5 – Environnement</vt:lpstr>
      <vt:lpstr>Capacités techniques et professionnelles Compétence 5 – Environnement</vt:lpstr>
      <vt:lpstr>Capacités techniques et professionnelles Compétence 5 – Environnement</vt:lpstr>
      <vt:lpstr>Capacités techniques et professionnelles Compétence 5 – Environnement</vt:lpstr>
      <vt:lpstr>Capacités techniques et professionnelles Compétence 5 – Environnement</vt:lpstr>
      <vt:lpstr>Capacités techniques et professionnelles Compétence 5 – Environnement</vt:lpstr>
      <vt:lpstr>Capacités techniques et professionnelles Compétence 5 – Environnement</vt:lpstr>
      <vt:lpstr>Capacités techniques et professionnelles Compétence 5 – Environnement</vt:lpstr>
      <vt:lpstr>Capacités techniques et professionnelles Compétence 5 – Environnement</vt:lpstr>
      <vt:lpstr>Capacités techniques et professionnelles Compétence 5 – Environnement</vt:lpstr>
      <vt:lpstr>Capacités techniques et professionnelles Compétence 6 – Hangar industriel</vt:lpstr>
      <vt:lpstr>Capacités techniques et professionnelles Compétence 6 – Hangar industriel</vt:lpstr>
      <vt:lpstr>Capacités techniques et professionnelles Compétence 6 – Hangar industriel</vt:lpstr>
      <vt:lpstr>Capacités techniques et professionnelles Compétence 6 – Hangar industriel</vt:lpstr>
      <vt:lpstr>Capacités techniques et professionnelles Compétence 6 – Hangar industriel</vt:lpstr>
      <vt:lpstr>Capacités techniques et professionnelles Compétence 6 – Hangar industriel</vt:lpstr>
      <vt:lpstr>Capacités techniques et professionnelles Compétence 6 – Hangar industriel</vt:lpstr>
      <vt:lpstr>Capacités techniques et professionnelles Compétence 6 – Hangar industriel</vt:lpstr>
      <vt:lpstr>Capacités techniques et professionnelles Compétence 6 – Hangar industriel</vt:lpstr>
      <vt:lpstr>Capacités techniques et professionnelles Compétence 6 – Hangar industriel</vt:lpstr>
      <vt:lpstr>Capacités techniques et professionnelles Compétence 7 – Gestion simultanée multi-opérations sur des ouvrages standardisés</vt:lpstr>
      <vt:lpstr>Capacités techniques et professionnelles Compétence 7 – Gestion simultanée multi-opérations sur des ouvrages standardisés</vt:lpstr>
      <vt:lpstr>Capacités techniques et professionnelles Compétence 7 – Gestion simultanée multi-opérations sur des ouvrages standardisés</vt:lpstr>
      <vt:lpstr>Capacités techniques et professionnelles Compétence 7 – Gestion simultanée multi-opérations sur des ouvrages standardisés</vt:lpstr>
      <vt:lpstr>Capacités techniques et professionnelles Compétence 7 – Gestion simultanée multi-opérations sur des ouvrages standardisés</vt:lpstr>
      <vt:lpstr>Capacités techniques et professionnelles Compétence 7 – Gestion simultanée multi-opérations sur des ouvrages standardisés</vt:lpstr>
      <vt:lpstr>Capacités techniques et professionnelles Compétence 7 – Gestion simultanée multi-opérations sur des ouvrages standardisés</vt:lpstr>
      <vt:lpstr>Capacités techniques et professionnelles Compétence 7 – Gestion simultanée multi-opérations sur des ouvrages standardisés</vt:lpstr>
      <vt:lpstr>Capacités techniques et professionnelles Compétence 7 – Gestion simultanée multi-opérations sur des ouvrages standardisés</vt:lpstr>
      <vt:lpstr>Capacités techniques et professionnelles Compétence 7 – Gestion simultanée multi-opérations sur des ouvrages standardisés</vt:lpstr>
      <vt:lpstr>Moyens humains et matériels</vt:lpstr>
      <vt:lpstr>Moyens humains et matériels</vt:lpstr>
      <vt:lpstr>Moyens humains et matériels</vt:lpstr>
    </vt:vector>
  </TitlesOfParts>
  <Company>Ministère des Armées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CIBIEL Franck ATTACH PAL ADM.ETA</dc:creator>
  <cp:lastModifiedBy>BOIREAU Adrien IMI</cp:lastModifiedBy>
  <cp:revision>186</cp:revision>
  <cp:lastPrinted>2022-02-11T07:33:00Z</cp:lastPrinted>
  <dcterms:created xsi:type="dcterms:W3CDTF">2020-06-11T10:49:42Z</dcterms:created>
  <dcterms:modified xsi:type="dcterms:W3CDTF">2026-01-14T07:50:07Z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0x0101000C1FEF98C537284FA027D7DCB5BFF1080200D251FEA92E5B6A499E0473EBBEBD42C3</vt:lpwstr>
  </property>
  <property fmtid="{D5CDD505-2E9C-101B-9397-08002B2CF9AE}" pid="3" name="_dlc_DocIdItemGuid">
    <vt:lpwstr>d4d4ef44-a9d2-4488-b8c2-6c4232cc86a8</vt:lpwstr>
  </property>
  <property fmtid="{D5CDD505-2E9C-101B-9397-08002B2CF9AE}" pid="4" name="Nature">
    <vt:lpwstr>47;#Présentation|f0a54177-4a83-4e2a-aefd-192fc521bc84</vt:lpwstr>
  </property>
  <property fmtid="{D5CDD505-2E9C-101B-9397-08002B2CF9AE}" pid="5" name="Mots-clés">
    <vt:lpwstr/>
  </property>
  <property fmtid="{D5CDD505-2E9C-101B-9397-08002B2CF9AE}" pid="6" name="Projet - Thème">
    <vt:lpwstr/>
  </property>
  <property fmtid="{D5CDD505-2E9C-101B-9397-08002B2CF9AE}" pid="7" name="Protection">
    <vt:lpwstr>20;#NP|cadf651c-c981-4cf9-9c64-0ba779488b3c</vt:lpwstr>
  </property>
  <property fmtid="{D5CDD505-2E9C-101B-9397-08002B2CF9AE}" pid="8" name="Type modèle">
    <vt:lpwstr/>
  </property>
</Properties>
</file>