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77" r:id="rId7"/>
    <p:sldId id="262" r:id="rId8"/>
    <p:sldId id="261" r:id="rId9"/>
    <p:sldId id="263" r:id="rId10"/>
    <p:sldId id="264" r:id="rId11"/>
    <p:sldId id="265" r:id="rId12"/>
    <p:sldId id="280" r:id="rId13"/>
    <p:sldId id="278" r:id="rId14"/>
    <p:sldId id="268" r:id="rId15"/>
    <p:sldId id="267" r:id="rId16"/>
    <p:sldId id="269" r:id="rId17"/>
    <p:sldId id="270" r:id="rId18"/>
    <p:sldId id="283" r:id="rId19"/>
    <p:sldId id="272" r:id="rId20"/>
    <p:sldId id="273" r:id="rId2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004" autoAdjust="0"/>
    <p:restoredTop sz="94660"/>
  </p:normalViewPr>
  <p:slideViewPr>
    <p:cSldViewPr snapToGrid="0">
      <p:cViewPr varScale="1">
        <p:scale>
          <a:sx n="54" d="100"/>
          <a:sy n="54" d="100"/>
        </p:scale>
        <p:origin x="108" y="12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D0DFB42-3AA0-402A-8138-60479DF042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757C0BFC-3F79-4F96-9183-7E5108DBFE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41DA5A9-4F89-46A6-AFE3-79020899B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59E69-FF8D-41FB-93E5-5C8A5BECC826}" type="datetimeFigureOut">
              <a:rPr lang="fr-FR" smtClean="0"/>
              <a:t>21/10/2025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9F3D45F-8AFF-4250-9065-3B42945F5C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5AA9F2D-8DD7-473A-B934-EDFE22B3C4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38979-8F97-4EF9-B245-CE3E667A42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8873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0CD24F3-7E8B-44E9-9B5A-A82476E89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6290421-BF6C-4642-B0F2-5CE63B7504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376208-652F-4A60-B57E-CF76AF486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59E69-FF8D-41FB-93E5-5C8A5BECC826}" type="datetimeFigureOut">
              <a:rPr lang="fr-FR" smtClean="0"/>
              <a:t>21/10/2025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829AD0B-D31A-4E00-AFB9-7458BF049D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CC2F939-77D5-4A40-B1ED-6FB4C1015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38979-8F97-4EF9-B245-CE3E667A42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3201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C1FC7C75-E4D0-4247-8A7B-89D5FFC89B1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D570ABEE-CB1C-44EB-B91A-9869B993CF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612A7C3-EB77-46E4-8EAB-E39042F7DF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59E69-FF8D-41FB-93E5-5C8A5BECC826}" type="datetimeFigureOut">
              <a:rPr lang="fr-FR" smtClean="0"/>
              <a:t>21/10/2025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950C732-167E-4BA3-A213-CDDDEE36E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615F62-8ED1-4D8C-B597-4BB56A2F7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38979-8F97-4EF9-B245-CE3E667A42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1366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FAA9267-1869-4D2B-8A99-1E8F460B28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1133AC7-D7BF-4106-96C2-47DD6622E2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B82494C-7AD5-4054-A7FA-523F795B5A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59E69-FF8D-41FB-93E5-5C8A5BECC826}" type="datetimeFigureOut">
              <a:rPr lang="fr-FR" smtClean="0"/>
              <a:t>21/10/2025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2E6633C-92F2-451E-AD19-10CFC567C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90C9866-AC15-4C07-8C14-D4612B0DD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38979-8F97-4EF9-B245-CE3E667A42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88833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28C5DC8-595F-4A9D-B4DF-C1E9968F27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873C5C9-5D6C-42E7-8A23-2A9240B8C0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790DCC4-2A8B-4692-A224-BD21A77461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59E69-FF8D-41FB-93E5-5C8A5BECC826}" type="datetimeFigureOut">
              <a:rPr lang="fr-FR" smtClean="0"/>
              <a:t>21/10/2025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FEFBE11-5BBC-4785-BCD5-298818FEAF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73B5B76-D0BD-46AE-9BAC-A7FF258BD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38979-8F97-4EF9-B245-CE3E667A42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1958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85266BB-A0CB-43EB-A34C-5D6D04E12C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99AA49-6650-46BF-8351-A0B10BFFC0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9A2B688-DCEB-4649-97C1-56853187FB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5313F9B-B420-4DA3-B5ED-A872E709D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59E69-FF8D-41FB-93E5-5C8A5BECC826}" type="datetimeFigureOut">
              <a:rPr lang="fr-FR" smtClean="0"/>
              <a:t>21/10/2025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55171BD-BBAF-4030-8358-09AA6AC716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E6F6DD5-8BA2-45F9-B4A0-7CE9C3F48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38979-8F97-4EF9-B245-CE3E667A42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7842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D116B9-F41D-49E6-B9EB-1738A32C2A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66CEDB3-4249-4871-96BD-8EEF76DE72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BBE6C69C-8F3F-41EC-A5FF-4DB489B117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4F94AF6-E09E-4A1A-B0EC-7A610AA67B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57656F7-1CB2-4100-B40F-F763F07FB3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854E9341-D066-4400-9FEA-5C1C93885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59E69-FF8D-41FB-93E5-5C8A5BECC826}" type="datetimeFigureOut">
              <a:rPr lang="fr-FR" smtClean="0"/>
              <a:t>21/10/2025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BB9F49C3-C3A1-49D8-9B54-FECB94780A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037BD3E8-CAD4-4D4E-B8FC-3F59B14E89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38979-8F97-4EF9-B245-CE3E667A42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97827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257221A-D7B4-4E68-9C85-8B9FC01479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FCCE8F4B-D614-4AA2-BB4E-79880F645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59E69-FF8D-41FB-93E5-5C8A5BECC826}" type="datetimeFigureOut">
              <a:rPr lang="fr-FR" smtClean="0"/>
              <a:t>21/10/2025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3CD327A-9BA5-4F3C-A08E-E45416E9C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F288B1C-7FCF-4F14-9E2B-7B2B60730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38979-8F97-4EF9-B245-CE3E667A42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3244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6476DBC-FA82-47B9-99E1-6A233DCE03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59E69-FF8D-41FB-93E5-5C8A5BECC826}" type="datetimeFigureOut">
              <a:rPr lang="fr-FR" smtClean="0"/>
              <a:t>21/10/2025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EE46B9B-40F5-432E-8F4E-F28D79A5F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090F5B3-ED84-4DD7-B269-A00AC97243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38979-8F97-4EF9-B245-CE3E667A42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5870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A941476-74FB-47D5-94D1-474900C497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1A10945-97FA-4A5A-A295-B12A7D9E8F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B67DAD3-0332-447F-97DA-7E6FB4E35B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F817E94-B620-400F-8ADA-AA27C7F003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59E69-FF8D-41FB-93E5-5C8A5BECC826}" type="datetimeFigureOut">
              <a:rPr lang="fr-FR" smtClean="0"/>
              <a:t>21/10/2025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1B698D0-E4E0-47A0-BF38-8F92E8D5F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88A5FD2-0056-42AD-AE7D-153120E8E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38979-8F97-4EF9-B245-CE3E667A42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5639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7AC1BB0-7843-443E-B4AE-24570A3ECE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C29F4AD-060D-467B-A615-D0C8EBEBD18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F024447-08B7-4063-9EC8-40142BD15E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B050DD9-57B0-4274-A3F5-F23C752FA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59E69-FF8D-41FB-93E5-5C8A5BECC826}" type="datetimeFigureOut">
              <a:rPr lang="fr-FR" smtClean="0"/>
              <a:t>21/10/2025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64222C0-2704-4B7B-AE0D-4639FC3749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D512E95-8DE0-4312-9362-1DB821003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38979-8F97-4EF9-B245-CE3E667A42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46689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8E081332-E76E-41F6-8E28-B780D879D2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D62EF28-2145-4649-A12F-FE7C6DFFF0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D7E7904-0C39-4F84-88B5-AAA4A301EC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159E69-FF8D-41FB-93E5-5C8A5BECC826}" type="datetimeFigureOut">
              <a:rPr lang="fr-FR" smtClean="0"/>
              <a:t>21/10/2025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C17299D-A393-4839-8F4B-59ECC0C606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93F20A7-1ED9-4570-B798-7C5ACDD380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8979-8F97-4EF9-B245-CE3E667A42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06811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668AE41-56D7-4203-9861-4772BC9A59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456442"/>
            <a:ext cx="9144000" cy="2387600"/>
          </a:xfrm>
        </p:spPr>
        <p:txBody>
          <a:bodyPr/>
          <a:lstStyle/>
          <a:p>
            <a:r>
              <a:rPr lang="fr-FR" i="1" dirty="0"/>
              <a:t>Les combats oubliés de la France libre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E3BA970-32DD-4EC4-8D91-000B7DBF9A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16551"/>
            <a:ext cx="9144000" cy="1175327"/>
          </a:xfrm>
        </p:spPr>
        <p:txBody>
          <a:bodyPr/>
          <a:lstStyle/>
          <a:p>
            <a:r>
              <a:rPr lang="fr-FR" dirty="0"/>
              <a:t>Annexe 2 - Sélection d’œuvres à reproduire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1D5C120-45B5-464B-AD4F-3585FEEFFA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84124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593D888E-52DB-4553-803D-C49071E645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430" y="155425"/>
            <a:ext cx="1475360" cy="530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430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5C694437-D8C7-412C-AA8B-E2986E9F29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84124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CC248D2F-59A1-4CB2-A500-652354BD5E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430" y="155425"/>
            <a:ext cx="1475360" cy="530398"/>
          </a:xfrm>
          <a:prstGeom prst="rect">
            <a:avLst/>
          </a:prstGeom>
        </p:spPr>
      </p:pic>
      <p:pic>
        <p:nvPicPr>
          <p:cNvPr id="13314" name="Picture 2" descr="https://images.grandpalaisrmn.fr/thumb.php/00717222.jpg?eJwljbkOwjAQRP9l6hQ-4qztDrkJEgGJIAEVMkpcUQWoEP_OxBS7T3Os9oO0QSz58ZwbpB4RIC-ImrhW7LaI7co907LkG4elgUop0WKMWeWplkdEw514Qgx_j9FrefPBeazGEVGUanCghJ9tK1aL1r5z1oXSuSmI-OCzV3Kf8P0BVwgmUw~~">
            <a:extLst>
              <a:ext uri="{FF2B5EF4-FFF2-40B4-BE49-F238E27FC236}">
                <a16:creationId xmlns:a16="http://schemas.microsoft.com/office/drawing/2014/main" id="{83A922CF-3462-48E0-81D1-4BC39F22E3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2325" y="1382649"/>
            <a:ext cx="5467350" cy="4092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AE06908F-87EA-4E7A-B217-7A972F3898B6}"/>
              </a:ext>
            </a:extLst>
          </p:cNvPr>
          <p:cNvSpPr txBox="1"/>
          <p:nvPr/>
        </p:nvSpPr>
        <p:spPr>
          <a:xfrm>
            <a:off x="2870507" y="5555087"/>
            <a:ext cx="64509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 Revolver 92 espagnol d’Henri Marty ( 1922 - 1998 ) 22ème CNA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3B6BCFC-54ED-4CA8-870F-F05E6FEA7095}"/>
              </a:ext>
            </a:extLst>
          </p:cNvPr>
          <p:cNvSpPr txBox="1"/>
          <p:nvPr/>
        </p:nvSpPr>
        <p:spPr>
          <a:xfrm>
            <a:off x="3433481" y="147529"/>
            <a:ext cx="53250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Chapitre 2</a:t>
            </a:r>
          </a:p>
          <a:p>
            <a:pPr algn="ctr"/>
            <a:r>
              <a:rPr lang="fr-FR" b="1" dirty="0">
                <a:solidFill>
                  <a:schemeClr val="bg1"/>
                </a:solidFill>
              </a:rPr>
              <a:t>Les Combattants de </a:t>
            </a:r>
            <a:r>
              <a:rPr lang="fr-FR" b="1" dirty="0" err="1">
                <a:solidFill>
                  <a:schemeClr val="bg1"/>
                </a:solidFill>
              </a:rPr>
              <a:t>Bir-Hakeim</a:t>
            </a:r>
            <a:endParaRPr lang="fr-FR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3931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5C694437-D8C7-412C-AA8B-E2986E9F29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84124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CC248D2F-59A1-4CB2-A500-652354BD5E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430" y="155425"/>
            <a:ext cx="1475360" cy="530398"/>
          </a:xfrm>
          <a:prstGeom prst="rect">
            <a:avLst/>
          </a:prstGeom>
        </p:spPr>
      </p:pic>
      <p:pic>
        <p:nvPicPr>
          <p:cNvPr id="12290" name="Picture 2" descr="Képi ayant appartenu au lieutenant-colonel Broche, commandant le bataillon du pacifique">
            <a:extLst>
              <a:ext uri="{FF2B5EF4-FFF2-40B4-BE49-F238E27FC236}">
                <a16:creationId xmlns:a16="http://schemas.microsoft.com/office/drawing/2014/main" id="{E7D3671F-D75C-45E8-AE29-3B20AF01C1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9912" y="1057800"/>
            <a:ext cx="5192175" cy="4192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8767EEEC-D163-441D-9AEC-672BF70C2358}"/>
              </a:ext>
            </a:extLst>
          </p:cNvPr>
          <p:cNvSpPr txBox="1"/>
          <p:nvPr/>
        </p:nvSpPr>
        <p:spPr>
          <a:xfrm>
            <a:off x="3577817" y="5467033"/>
            <a:ext cx="50363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Képi de Félix Broche, ( 1905 - 1942 ) BP1 capitaine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CF15C1C6-F5C8-4D22-A9BB-BB83D4E81129}"/>
              </a:ext>
            </a:extLst>
          </p:cNvPr>
          <p:cNvSpPr txBox="1"/>
          <p:nvPr/>
        </p:nvSpPr>
        <p:spPr>
          <a:xfrm>
            <a:off x="3433481" y="147529"/>
            <a:ext cx="53250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Chapitre 2</a:t>
            </a:r>
          </a:p>
          <a:p>
            <a:pPr algn="ctr"/>
            <a:r>
              <a:rPr lang="fr-FR" b="1" dirty="0">
                <a:solidFill>
                  <a:schemeClr val="bg1"/>
                </a:solidFill>
              </a:rPr>
              <a:t>Les Combattants de </a:t>
            </a:r>
            <a:r>
              <a:rPr lang="fr-FR" b="1" dirty="0" err="1">
                <a:solidFill>
                  <a:schemeClr val="bg1"/>
                </a:solidFill>
              </a:rPr>
              <a:t>Bir-Hakeim</a:t>
            </a:r>
            <a:endParaRPr lang="fr-FR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404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5C694437-D8C7-412C-AA8B-E2986E9F29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84124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CC248D2F-59A1-4CB2-A500-652354BD5E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430" y="155425"/>
            <a:ext cx="1475360" cy="530398"/>
          </a:xfrm>
          <a:prstGeom prst="rect">
            <a:avLst/>
          </a:prstGeom>
        </p:spPr>
      </p:pic>
      <p:pic>
        <p:nvPicPr>
          <p:cNvPr id="23554" name="Picture 2" descr="https://images.grandpalaisrmn.fr/thumb.php/00418019.jpg?eJwljbsOwjAMRf_lzh1s0tRONpQFJAoSRQImFNRmYiowIf4dNwz20X1Y_iCtEUt-PKcGaYMIGC-IbLhW7LaI7cK9pWXONxsr9aaIWlbisMhTLQ-IK9vJTgz937PoNb_twXmoxhFRiBocTEIn14pjYdbOOx9K58cgokGzktxHfH9XtSZV">
            <a:extLst>
              <a:ext uri="{FF2B5EF4-FFF2-40B4-BE49-F238E27FC236}">
                <a16:creationId xmlns:a16="http://schemas.microsoft.com/office/drawing/2014/main" id="{FA946FC9-13DF-4003-982D-E39B5788A5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925" y="1125912"/>
            <a:ext cx="5264149" cy="394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C816EA89-8E0D-4C46-8D79-B26F9E59B946}"/>
              </a:ext>
            </a:extLst>
          </p:cNvPr>
          <p:cNvSpPr txBox="1"/>
          <p:nvPr/>
        </p:nvSpPr>
        <p:spPr>
          <a:xfrm>
            <a:off x="3577817" y="5467033"/>
            <a:ext cx="50363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Bâton de Maréchal de France, Pierre Koenig ( 1898 - 1970 ), commandant de la première brigade française libre à </a:t>
            </a:r>
            <a:r>
              <a:rPr lang="fr-FR" dirty="0" err="1"/>
              <a:t>Bir</a:t>
            </a:r>
            <a:r>
              <a:rPr lang="fr-FR" dirty="0"/>
              <a:t> </a:t>
            </a:r>
            <a:r>
              <a:rPr lang="fr-FR" dirty="0" err="1"/>
              <a:t>Hakeim</a:t>
            </a:r>
            <a:r>
              <a:rPr lang="fr-FR" dirty="0"/>
              <a:t>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7810288A-3223-4979-8086-A85EB810DFBC}"/>
              </a:ext>
            </a:extLst>
          </p:cNvPr>
          <p:cNvSpPr txBox="1"/>
          <p:nvPr/>
        </p:nvSpPr>
        <p:spPr>
          <a:xfrm>
            <a:off x="3433481" y="147529"/>
            <a:ext cx="53250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Chapitre 2</a:t>
            </a:r>
          </a:p>
          <a:p>
            <a:pPr algn="ctr"/>
            <a:r>
              <a:rPr lang="fr-FR" b="1" dirty="0">
                <a:solidFill>
                  <a:schemeClr val="bg1"/>
                </a:solidFill>
              </a:rPr>
              <a:t>Les Combattants de </a:t>
            </a:r>
            <a:r>
              <a:rPr lang="fr-FR" b="1" dirty="0" err="1">
                <a:solidFill>
                  <a:schemeClr val="bg1"/>
                </a:solidFill>
              </a:rPr>
              <a:t>Bir-Hakeim</a:t>
            </a:r>
            <a:endParaRPr lang="fr-FR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4395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5C694437-D8C7-412C-AA8B-E2986E9F29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84124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CC248D2F-59A1-4CB2-A500-652354BD5E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430" y="155425"/>
            <a:ext cx="1475360" cy="530398"/>
          </a:xfrm>
          <a:prstGeom prst="rect">
            <a:avLst/>
          </a:prstGeom>
        </p:spPr>
      </p:pic>
      <p:pic>
        <p:nvPicPr>
          <p:cNvPr id="25602" name="Picture 2" descr="https://images.grandpalaisrmn.fr/thumb.php/00582316.jpg?eJwljbsOwjAMRf_lzh2SpokdbyhLkShIFAmYUFCbianAhPh33DDYR_dh-YO0gZT8eM4NUg8BlBeIVVwrdltIt3KvaVnyTUdLgypjPLfOhlWeanmEtLqTniiGv6fRa3nrg_NYjSOEjGlwUAmeXUfOkrUcvPOxBD9FIo6c2dB9wvcHWIgmVw~~">
            <a:extLst>
              <a:ext uri="{FF2B5EF4-FFF2-40B4-BE49-F238E27FC236}">
                <a16:creationId xmlns:a16="http://schemas.microsoft.com/office/drawing/2014/main" id="{0628AEF7-706B-479B-B9F5-D773054B7B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6844" y="841248"/>
            <a:ext cx="4858311" cy="4858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AA133FF5-50EF-4EC8-95FB-EC662832F700}"/>
              </a:ext>
            </a:extLst>
          </p:cNvPr>
          <p:cNvSpPr txBox="1"/>
          <p:nvPr/>
        </p:nvSpPr>
        <p:spPr>
          <a:xfrm>
            <a:off x="3577817" y="5467033"/>
            <a:ext cx="50363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Etendard du premier régiment d’artillerie de marine 1ere </a:t>
            </a:r>
            <a:r>
              <a:rPr lang="fr-FR" dirty="0" err="1"/>
              <a:t>RAMa</a:t>
            </a:r>
            <a:r>
              <a:rPr lang="fr-FR" dirty="0"/>
              <a:t> commandé par le chef d’escadron Laurent-</a:t>
            </a:r>
            <a:r>
              <a:rPr lang="fr-FR" dirty="0" err="1"/>
              <a:t>Champrosay</a:t>
            </a:r>
            <a:r>
              <a:rPr lang="fr-FR" dirty="0"/>
              <a:t> ( 1908 - 1944 )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D727AA3-6870-492C-AB29-E8D57004E5ED}"/>
              </a:ext>
            </a:extLst>
          </p:cNvPr>
          <p:cNvSpPr txBox="1"/>
          <p:nvPr/>
        </p:nvSpPr>
        <p:spPr>
          <a:xfrm>
            <a:off x="3433481" y="147529"/>
            <a:ext cx="53250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Chapitre 2</a:t>
            </a:r>
          </a:p>
          <a:p>
            <a:pPr algn="ctr"/>
            <a:r>
              <a:rPr lang="fr-FR" b="1" dirty="0">
                <a:solidFill>
                  <a:schemeClr val="bg1"/>
                </a:solidFill>
              </a:rPr>
              <a:t>Les Combattants de </a:t>
            </a:r>
            <a:r>
              <a:rPr lang="fr-FR" b="1" dirty="0" err="1">
                <a:solidFill>
                  <a:schemeClr val="bg1"/>
                </a:solidFill>
              </a:rPr>
              <a:t>Bir-Hakeim</a:t>
            </a:r>
            <a:endParaRPr lang="fr-FR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0569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5C694437-D8C7-412C-AA8B-E2986E9F29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84124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CC248D2F-59A1-4CB2-A500-652354BD5E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430" y="155425"/>
            <a:ext cx="1475360" cy="530398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8AC248F3-2495-4341-820C-8B84F0CDCF3B}"/>
              </a:ext>
            </a:extLst>
          </p:cNvPr>
          <p:cNvSpPr txBox="1"/>
          <p:nvPr/>
        </p:nvSpPr>
        <p:spPr>
          <a:xfrm>
            <a:off x="3854823" y="1201271"/>
            <a:ext cx="4482353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200" dirty="0"/>
              <a:t>Chapitre 1</a:t>
            </a:r>
          </a:p>
          <a:p>
            <a:pPr algn="ctr"/>
            <a:r>
              <a:rPr lang="fr-FR" sz="2200" dirty="0"/>
              <a:t>La Campagne d’Erythrée</a:t>
            </a:r>
          </a:p>
          <a:p>
            <a:pPr algn="ctr"/>
            <a:endParaRPr lang="fr-FR" sz="2200" dirty="0"/>
          </a:p>
          <a:p>
            <a:pPr algn="ctr"/>
            <a:r>
              <a:rPr lang="fr-FR" sz="2200" dirty="0"/>
              <a:t>Chapitre 2</a:t>
            </a:r>
          </a:p>
          <a:p>
            <a:pPr algn="ctr"/>
            <a:r>
              <a:rPr lang="fr-FR" sz="2200" dirty="0"/>
              <a:t>Les Combattants de </a:t>
            </a:r>
            <a:r>
              <a:rPr lang="fr-FR" sz="2200" dirty="0" err="1"/>
              <a:t>Bir-Hakeim</a:t>
            </a:r>
            <a:endParaRPr lang="fr-FR" sz="2200" dirty="0"/>
          </a:p>
          <a:p>
            <a:pPr algn="ctr"/>
            <a:endParaRPr lang="fr-FR" sz="2200" dirty="0"/>
          </a:p>
          <a:p>
            <a:pPr algn="ctr"/>
            <a:r>
              <a:rPr lang="fr-FR" sz="2200" b="1" dirty="0"/>
              <a:t>Chapitre 3</a:t>
            </a:r>
          </a:p>
          <a:p>
            <a:pPr algn="ctr"/>
            <a:r>
              <a:rPr lang="fr-FR" sz="2200" b="1" dirty="0"/>
              <a:t>La Campagne de Tunisie, une campagne meurtrière et oubliée</a:t>
            </a:r>
          </a:p>
          <a:p>
            <a:pPr algn="ctr"/>
            <a:endParaRPr lang="fr-FR" sz="2200" dirty="0"/>
          </a:p>
          <a:p>
            <a:pPr algn="ctr"/>
            <a:r>
              <a:rPr lang="fr-FR" sz="2200" dirty="0"/>
              <a:t>Chapitre 4</a:t>
            </a:r>
          </a:p>
          <a:p>
            <a:pPr algn="ctr"/>
            <a:r>
              <a:rPr lang="fr-FR" sz="2200" dirty="0"/>
              <a:t>Une si longue campagne; Vosges-Alsace</a:t>
            </a:r>
          </a:p>
          <a:p>
            <a:pPr algn="ctr"/>
            <a:endParaRPr lang="fr-FR" sz="2200" dirty="0"/>
          </a:p>
          <a:p>
            <a:pPr algn="ctr"/>
            <a:r>
              <a:rPr lang="fr-FR" sz="2200" dirty="0"/>
              <a:t>Chapitre 5</a:t>
            </a:r>
          </a:p>
          <a:p>
            <a:pPr algn="ctr"/>
            <a:r>
              <a:rPr lang="fr-FR" sz="2200" dirty="0"/>
              <a:t>Les combats de l’Authion</a:t>
            </a:r>
          </a:p>
        </p:txBody>
      </p:sp>
    </p:spTree>
    <p:extLst>
      <p:ext uri="{BB962C8B-B14F-4D97-AF65-F5344CB8AC3E}">
        <p14:creationId xmlns:p14="http://schemas.microsoft.com/office/powerpoint/2010/main" val="18560285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5C694437-D8C7-412C-AA8B-E2986E9F29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84124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CC248D2F-59A1-4CB2-A500-652354BD5E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430" y="155425"/>
            <a:ext cx="1475360" cy="530398"/>
          </a:xfrm>
          <a:prstGeom prst="rect">
            <a:avLst/>
          </a:prstGeom>
        </p:spPr>
      </p:pic>
      <p:pic>
        <p:nvPicPr>
          <p:cNvPr id="10242" name="Picture 2" descr="https://images.grandpalaisrmn.fr/thumb.php/01115318.jpg?eJwljbsOwjAMRf_lzh1i0tSON5QFJAoSRQImFNRmYiowIf4dNwz20X1Y_iCtoSU_nlODtIECxguUDNeK3RbaLtxbWuZ8s7FSb8oRUfAkizzV8gBd2U52Yuj_nkWv-W0PzkM1jlB2rsHBJGTyLXtiIumCD7F0YYzMEiWL4_uI7w9WjCZS">
            <a:extLst>
              <a:ext uri="{FF2B5EF4-FFF2-40B4-BE49-F238E27FC236}">
                <a16:creationId xmlns:a16="http://schemas.microsoft.com/office/drawing/2014/main" id="{D7415165-9991-4566-AE6A-B5A2C9022C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2853" y="1309452"/>
            <a:ext cx="2846294" cy="461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39A85013-12E8-4748-88BE-F8D0DD8EDC9C}"/>
              </a:ext>
            </a:extLst>
          </p:cNvPr>
          <p:cNvSpPr txBox="1"/>
          <p:nvPr/>
        </p:nvSpPr>
        <p:spPr>
          <a:xfrm>
            <a:off x="365795" y="1309452"/>
            <a:ext cx="37583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Vareuse personnelle de Gérard Theodore ( 1920 - 2012 ) engagé à l’artillerie des FFL, 1er RAFFL 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939BAF1-35FA-4EBE-A77A-E1C10316EF1F}"/>
              </a:ext>
            </a:extLst>
          </p:cNvPr>
          <p:cNvSpPr txBox="1"/>
          <p:nvPr/>
        </p:nvSpPr>
        <p:spPr>
          <a:xfrm>
            <a:off x="3061445" y="-131810"/>
            <a:ext cx="60691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r-FR" dirty="0">
              <a:solidFill>
                <a:schemeClr val="bg1"/>
              </a:solidFill>
            </a:endParaRPr>
          </a:p>
          <a:p>
            <a:pPr algn="ctr"/>
            <a:r>
              <a:rPr lang="fr-FR" b="1" dirty="0">
                <a:solidFill>
                  <a:schemeClr val="bg1"/>
                </a:solidFill>
              </a:rPr>
              <a:t>Chapitre 3</a:t>
            </a:r>
          </a:p>
          <a:p>
            <a:pPr algn="ctr"/>
            <a:r>
              <a:rPr lang="fr-FR" b="1" dirty="0">
                <a:solidFill>
                  <a:schemeClr val="bg1"/>
                </a:solidFill>
              </a:rPr>
              <a:t>La Campagne de Tunisie, une campagne meurtrière et oubliée</a:t>
            </a:r>
          </a:p>
        </p:txBody>
      </p:sp>
    </p:spTree>
    <p:extLst>
      <p:ext uri="{BB962C8B-B14F-4D97-AF65-F5344CB8AC3E}">
        <p14:creationId xmlns:p14="http://schemas.microsoft.com/office/powerpoint/2010/main" val="33809930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5C694437-D8C7-412C-AA8B-E2986E9F29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84124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CC248D2F-59A1-4CB2-A500-652354BD5E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430" y="155425"/>
            <a:ext cx="1475360" cy="530398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FDFF0BB9-20AE-4450-88A0-E558540DB250}"/>
              </a:ext>
            </a:extLst>
          </p:cNvPr>
          <p:cNvSpPr txBox="1"/>
          <p:nvPr/>
        </p:nvSpPr>
        <p:spPr>
          <a:xfrm>
            <a:off x="3854823" y="1201271"/>
            <a:ext cx="4482353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200" dirty="0"/>
              <a:t>Chapitre 1</a:t>
            </a:r>
          </a:p>
          <a:p>
            <a:pPr algn="ctr"/>
            <a:r>
              <a:rPr lang="fr-FR" sz="2200" dirty="0"/>
              <a:t>La Campagne d’Erythrée</a:t>
            </a:r>
          </a:p>
          <a:p>
            <a:pPr algn="ctr"/>
            <a:endParaRPr lang="fr-FR" sz="2200" dirty="0"/>
          </a:p>
          <a:p>
            <a:pPr algn="ctr"/>
            <a:r>
              <a:rPr lang="fr-FR" sz="2200" dirty="0"/>
              <a:t>Chapitre 2</a:t>
            </a:r>
          </a:p>
          <a:p>
            <a:pPr algn="ctr"/>
            <a:r>
              <a:rPr lang="fr-FR" sz="2200" dirty="0"/>
              <a:t>Les Combattants de </a:t>
            </a:r>
            <a:r>
              <a:rPr lang="fr-FR" sz="2200" dirty="0" err="1"/>
              <a:t>Bir-Hakeim</a:t>
            </a:r>
            <a:endParaRPr lang="fr-FR" sz="2200" dirty="0"/>
          </a:p>
          <a:p>
            <a:pPr algn="ctr"/>
            <a:endParaRPr lang="fr-FR" sz="2200" dirty="0"/>
          </a:p>
          <a:p>
            <a:pPr algn="ctr"/>
            <a:r>
              <a:rPr lang="fr-FR" sz="2200" dirty="0"/>
              <a:t>Chapitre 3</a:t>
            </a:r>
          </a:p>
          <a:p>
            <a:pPr algn="ctr"/>
            <a:r>
              <a:rPr lang="fr-FR" sz="2200" dirty="0"/>
              <a:t>La Campagne de Tunisie, une campagne meurtrière et oubliée</a:t>
            </a:r>
          </a:p>
          <a:p>
            <a:pPr algn="ctr"/>
            <a:endParaRPr lang="fr-FR" sz="2200" dirty="0"/>
          </a:p>
          <a:p>
            <a:pPr algn="ctr"/>
            <a:r>
              <a:rPr lang="fr-FR" sz="2200" b="1" dirty="0"/>
              <a:t>Chapitre 4</a:t>
            </a:r>
          </a:p>
          <a:p>
            <a:pPr algn="ctr"/>
            <a:r>
              <a:rPr lang="fr-FR" sz="2200" b="1" dirty="0"/>
              <a:t>Une si longue campagne; Vosges-Alsace</a:t>
            </a:r>
          </a:p>
          <a:p>
            <a:pPr algn="ctr"/>
            <a:endParaRPr lang="fr-FR" sz="2200" dirty="0"/>
          </a:p>
          <a:p>
            <a:pPr algn="ctr"/>
            <a:r>
              <a:rPr lang="fr-FR" sz="2200" dirty="0"/>
              <a:t>Chapitre 5</a:t>
            </a:r>
          </a:p>
          <a:p>
            <a:pPr algn="ctr"/>
            <a:r>
              <a:rPr lang="fr-FR" sz="2200" dirty="0"/>
              <a:t>Les combats de l’Authion</a:t>
            </a:r>
          </a:p>
        </p:txBody>
      </p:sp>
    </p:spTree>
    <p:extLst>
      <p:ext uri="{BB962C8B-B14F-4D97-AF65-F5344CB8AC3E}">
        <p14:creationId xmlns:p14="http://schemas.microsoft.com/office/powerpoint/2010/main" val="496448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5C694437-D8C7-412C-AA8B-E2986E9F29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84124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CC248D2F-59A1-4CB2-A500-652354BD5E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430" y="155425"/>
            <a:ext cx="1475360" cy="530398"/>
          </a:xfrm>
          <a:prstGeom prst="rect">
            <a:avLst/>
          </a:prstGeom>
        </p:spPr>
      </p:pic>
      <p:pic>
        <p:nvPicPr>
          <p:cNvPr id="7170" name="Picture 2" descr="https://images.grandpalaisrmn.fr/thumb.php/00264079.jpg?eJwljbsOwjAMRf_lzh2cpokTbyhLkShIFAmYUFCbianAhPh33DDYR_dh-YO0gZT8eM4NUg8BlBeIUVwrdltIt3KvaVnyTUdLgyqi1nfEcZWnWh4hre6kJ4rh72n0Wt764DxW4whhogYHlQiz7dgaNiZ4Z10s3k2ROcSQA_F9wvcHWZQmWg~~">
            <a:extLst>
              <a:ext uri="{FF2B5EF4-FFF2-40B4-BE49-F238E27FC236}">
                <a16:creationId xmlns:a16="http://schemas.microsoft.com/office/drawing/2014/main" id="{0BED5C0C-ADF3-4C08-8331-3CCB06D375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4785" y="1136120"/>
            <a:ext cx="5082429" cy="3927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470105BD-0E47-432D-A04E-26DAB40D3548}"/>
              </a:ext>
            </a:extLst>
          </p:cNvPr>
          <p:cNvSpPr txBox="1"/>
          <p:nvPr/>
        </p:nvSpPr>
        <p:spPr>
          <a:xfrm>
            <a:off x="3577817" y="5467033"/>
            <a:ext cx="50363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Képi de campagne ET stick du </a:t>
            </a:r>
            <a:r>
              <a:rPr lang="fr-FR" dirty="0" err="1"/>
              <a:t>general</a:t>
            </a:r>
            <a:r>
              <a:rPr lang="fr-FR" dirty="0"/>
              <a:t> Brosset </a:t>
            </a:r>
          </a:p>
          <a:p>
            <a:r>
              <a:rPr lang="fr-FR" dirty="0"/>
              <a:t>( 1998 - 1944 )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8E0D869-A6AF-4A48-8239-D7734E1CA2BC}"/>
              </a:ext>
            </a:extLst>
          </p:cNvPr>
          <p:cNvSpPr txBox="1"/>
          <p:nvPr/>
        </p:nvSpPr>
        <p:spPr>
          <a:xfrm>
            <a:off x="3433481" y="147529"/>
            <a:ext cx="53250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Chapitre 4</a:t>
            </a:r>
          </a:p>
          <a:p>
            <a:pPr algn="ctr"/>
            <a:r>
              <a:rPr lang="fr-FR" b="1" dirty="0">
                <a:solidFill>
                  <a:schemeClr val="bg1"/>
                </a:solidFill>
              </a:rPr>
              <a:t>Une si longue campagne; Vosges-Alsace</a:t>
            </a:r>
          </a:p>
        </p:txBody>
      </p:sp>
    </p:spTree>
    <p:extLst>
      <p:ext uri="{BB962C8B-B14F-4D97-AF65-F5344CB8AC3E}">
        <p14:creationId xmlns:p14="http://schemas.microsoft.com/office/powerpoint/2010/main" val="5130485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5C694437-D8C7-412C-AA8B-E2986E9F29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84124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CC248D2F-59A1-4CB2-A500-652354BD5E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430" y="155425"/>
            <a:ext cx="1475360" cy="530398"/>
          </a:xfrm>
          <a:prstGeom prst="rect">
            <a:avLst/>
          </a:prstGeom>
        </p:spPr>
      </p:pic>
      <p:pic>
        <p:nvPicPr>
          <p:cNvPr id="29698" name="Picture 2" descr="https://images.grandpalaisrmn.fr/thumb.php/01489867.jpg?eJwljbkOwjAQRP9l6hQ2PtZ2h9yAREAiSECFjBJXVAEqxL8zMcXu08zs8UFeI9XyeE4d8gYJIC9Imrg27LZIduGeaZ3LjcWhnkppG2LwsshTGx6QVuyZK0T_9xi95jcfnIdmHJFEqQ4HSoTJWDFatA7eGRerd2MU4d0SlNxHfH9fWyZp">
            <a:extLst>
              <a:ext uri="{FF2B5EF4-FFF2-40B4-BE49-F238E27FC236}">
                <a16:creationId xmlns:a16="http://schemas.microsoft.com/office/drawing/2014/main" id="{ACE2C58D-8C4B-47FC-B464-5CE32E28A7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4395" y="1123686"/>
            <a:ext cx="5503209" cy="4119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5FEEB390-0E33-4B6C-84A0-E14B6264E8BC}"/>
              </a:ext>
            </a:extLst>
          </p:cNvPr>
          <p:cNvSpPr txBox="1"/>
          <p:nvPr/>
        </p:nvSpPr>
        <p:spPr>
          <a:xfrm>
            <a:off x="3577817" y="5467033"/>
            <a:ext cx="50363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Épée de la Luftwaffe prise à Robert Ernst ( 1897 - 1980 )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60ABEEB7-DB23-48D4-9DE8-6085201BCC72}"/>
              </a:ext>
            </a:extLst>
          </p:cNvPr>
          <p:cNvSpPr txBox="1"/>
          <p:nvPr/>
        </p:nvSpPr>
        <p:spPr>
          <a:xfrm>
            <a:off x="3433481" y="147529"/>
            <a:ext cx="53250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Chapitre 4</a:t>
            </a:r>
          </a:p>
          <a:p>
            <a:pPr algn="ctr"/>
            <a:r>
              <a:rPr lang="fr-FR" b="1" dirty="0">
                <a:solidFill>
                  <a:schemeClr val="bg1"/>
                </a:solidFill>
              </a:rPr>
              <a:t>Une si longue campagne; Vosges-Alsace</a:t>
            </a:r>
          </a:p>
        </p:txBody>
      </p:sp>
    </p:spTree>
    <p:extLst>
      <p:ext uri="{BB962C8B-B14F-4D97-AF65-F5344CB8AC3E}">
        <p14:creationId xmlns:p14="http://schemas.microsoft.com/office/powerpoint/2010/main" val="23555304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5C694437-D8C7-412C-AA8B-E2986E9F29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84124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CC248D2F-59A1-4CB2-A500-652354BD5E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430" y="155425"/>
            <a:ext cx="1475360" cy="530398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CE995BBF-1285-42B4-B268-5C07D44A228A}"/>
              </a:ext>
            </a:extLst>
          </p:cNvPr>
          <p:cNvSpPr txBox="1"/>
          <p:nvPr/>
        </p:nvSpPr>
        <p:spPr>
          <a:xfrm>
            <a:off x="3854823" y="1201271"/>
            <a:ext cx="4482353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200" dirty="0"/>
              <a:t>Chapitre 1</a:t>
            </a:r>
          </a:p>
          <a:p>
            <a:pPr algn="ctr"/>
            <a:r>
              <a:rPr lang="fr-FR" sz="2200" dirty="0"/>
              <a:t>La Campagne d’Erythrée</a:t>
            </a:r>
          </a:p>
          <a:p>
            <a:pPr algn="ctr"/>
            <a:endParaRPr lang="fr-FR" sz="2200" dirty="0"/>
          </a:p>
          <a:p>
            <a:pPr algn="ctr"/>
            <a:r>
              <a:rPr lang="fr-FR" sz="2200" dirty="0"/>
              <a:t>Chapitre 2</a:t>
            </a:r>
          </a:p>
          <a:p>
            <a:pPr algn="ctr"/>
            <a:r>
              <a:rPr lang="fr-FR" sz="2200" dirty="0"/>
              <a:t>Les Combattants de </a:t>
            </a:r>
            <a:r>
              <a:rPr lang="fr-FR" sz="2200" dirty="0" err="1"/>
              <a:t>Bir-Hakeim</a:t>
            </a:r>
            <a:endParaRPr lang="fr-FR" sz="2200" dirty="0"/>
          </a:p>
          <a:p>
            <a:pPr algn="ctr"/>
            <a:endParaRPr lang="fr-FR" sz="2200" dirty="0"/>
          </a:p>
          <a:p>
            <a:pPr algn="ctr"/>
            <a:r>
              <a:rPr lang="fr-FR" sz="2200" dirty="0"/>
              <a:t>Chapitre 3</a:t>
            </a:r>
          </a:p>
          <a:p>
            <a:pPr algn="ctr"/>
            <a:r>
              <a:rPr lang="fr-FR" sz="2200" dirty="0"/>
              <a:t>La Campagne de Tunisie, une campagne meurtrière et oubliée</a:t>
            </a:r>
          </a:p>
          <a:p>
            <a:pPr algn="ctr"/>
            <a:endParaRPr lang="fr-FR" sz="2200" dirty="0"/>
          </a:p>
          <a:p>
            <a:pPr algn="ctr"/>
            <a:r>
              <a:rPr lang="fr-FR" sz="2200" dirty="0"/>
              <a:t>Chapitre 4</a:t>
            </a:r>
          </a:p>
          <a:p>
            <a:pPr algn="ctr"/>
            <a:r>
              <a:rPr lang="fr-FR" sz="2200" dirty="0"/>
              <a:t>Une si longue campagne; Vosges-Alsace</a:t>
            </a:r>
          </a:p>
          <a:p>
            <a:pPr algn="ctr"/>
            <a:endParaRPr lang="fr-FR" sz="2200" dirty="0"/>
          </a:p>
          <a:p>
            <a:pPr algn="ctr"/>
            <a:r>
              <a:rPr lang="fr-FR" sz="2200" b="1" dirty="0"/>
              <a:t>Chapitre 5</a:t>
            </a:r>
          </a:p>
          <a:p>
            <a:pPr algn="ctr"/>
            <a:r>
              <a:rPr lang="fr-FR" sz="2200" b="1" dirty="0"/>
              <a:t>Les combats de l’Authion</a:t>
            </a:r>
          </a:p>
        </p:txBody>
      </p:sp>
    </p:spTree>
    <p:extLst>
      <p:ext uri="{BB962C8B-B14F-4D97-AF65-F5344CB8AC3E}">
        <p14:creationId xmlns:p14="http://schemas.microsoft.com/office/powerpoint/2010/main" val="17345151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5C694437-D8C7-412C-AA8B-E2986E9F29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84124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CC248D2F-59A1-4CB2-A500-652354BD5E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430" y="155425"/>
            <a:ext cx="1475360" cy="530398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8AC248F3-2495-4341-820C-8B84F0CDCF3B}"/>
              </a:ext>
            </a:extLst>
          </p:cNvPr>
          <p:cNvSpPr txBox="1"/>
          <p:nvPr/>
        </p:nvSpPr>
        <p:spPr>
          <a:xfrm>
            <a:off x="3854823" y="1201271"/>
            <a:ext cx="4482353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200" b="1" dirty="0"/>
              <a:t>Chapitre 1</a:t>
            </a:r>
          </a:p>
          <a:p>
            <a:pPr algn="ctr"/>
            <a:r>
              <a:rPr lang="fr-FR" sz="2200" b="1" dirty="0"/>
              <a:t>La Campagne d’Erythrée</a:t>
            </a:r>
          </a:p>
          <a:p>
            <a:pPr algn="ctr"/>
            <a:endParaRPr lang="fr-FR" sz="2200" dirty="0"/>
          </a:p>
          <a:p>
            <a:pPr algn="ctr"/>
            <a:r>
              <a:rPr lang="fr-FR" sz="2200" dirty="0"/>
              <a:t>Chapitre 2</a:t>
            </a:r>
          </a:p>
          <a:p>
            <a:pPr algn="ctr"/>
            <a:r>
              <a:rPr lang="fr-FR" sz="2200" dirty="0"/>
              <a:t>Les Combattants de </a:t>
            </a:r>
            <a:r>
              <a:rPr lang="fr-FR" sz="2200" dirty="0" err="1"/>
              <a:t>Bir-Hakeim</a:t>
            </a:r>
            <a:endParaRPr lang="fr-FR" sz="2200" dirty="0"/>
          </a:p>
          <a:p>
            <a:pPr algn="ctr"/>
            <a:endParaRPr lang="fr-FR" sz="2200" dirty="0"/>
          </a:p>
          <a:p>
            <a:pPr algn="ctr"/>
            <a:r>
              <a:rPr lang="fr-FR" sz="2200" dirty="0"/>
              <a:t>Chapitre 3</a:t>
            </a:r>
          </a:p>
          <a:p>
            <a:pPr algn="ctr"/>
            <a:r>
              <a:rPr lang="fr-FR" sz="2200" dirty="0"/>
              <a:t>La Campagne de Tunisie, une campagne meurtrière et oubliée</a:t>
            </a:r>
          </a:p>
          <a:p>
            <a:pPr algn="ctr"/>
            <a:endParaRPr lang="fr-FR" sz="2200" dirty="0"/>
          </a:p>
          <a:p>
            <a:pPr algn="ctr"/>
            <a:r>
              <a:rPr lang="fr-FR" sz="2200" dirty="0"/>
              <a:t>Chapitre 4</a:t>
            </a:r>
          </a:p>
          <a:p>
            <a:pPr algn="ctr"/>
            <a:r>
              <a:rPr lang="fr-FR" sz="2200" dirty="0"/>
              <a:t>Une si longue campagne; Vosges-Alsace</a:t>
            </a:r>
          </a:p>
          <a:p>
            <a:pPr algn="ctr"/>
            <a:endParaRPr lang="fr-FR" sz="2200" dirty="0"/>
          </a:p>
          <a:p>
            <a:pPr algn="ctr"/>
            <a:r>
              <a:rPr lang="fr-FR" sz="2200" dirty="0"/>
              <a:t>Chapitre 5</a:t>
            </a:r>
          </a:p>
          <a:p>
            <a:pPr algn="ctr"/>
            <a:r>
              <a:rPr lang="fr-FR" sz="2200" dirty="0"/>
              <a:t>Les combats de l’Authion</a:t>
            </a:r>
          </a:p>
        </p:txBody>
      </p:sp>
    </p:spTree>
    <p:extLst>
      <p:ext uri="{BB962C8B-B14F-4D97-AF65-F5344CB8AC3E}">
        <p14:creationId xmlns:p14="http://schemas.microsoft.com/office/powerpoint/2010/main" val="34626021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5C694437-D8C7-412C-AA8B-E2986E9F29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84124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CC248D2F-59A1-4CB2-A500-652354BD5E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430" y="155425"/>
            <a:ext cx="1475360" cy="530398"/>
          </a:xfrm>
          <a:prstGeom prst="rect">
            <a:avLst/>
          </a:prstGeom>
        </p:spPr>
      </p:pic>
      <p:pic>
        <p:nvPicPr>
          <p:cNvPr id="3074" name="Picture 2" descr="Compagnon de la Libération — Wikipédia">
            <a:extLst>
              <a:ext uri="{FF2B5EF4-FFF2-40B4-BE49-F238E27FC236}">
                <a16:creationId xmlns:a16="http://schemas.microsoft.com/office/drawing/2014/main" id="{3B994F1B-AF54-45AC-AC45-A1A0ADEA62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5832" y="1283354"/>
            <a:ext cx="1820336" cy="49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7226F83-A6F7-4516-B2A2-4C21487EF201}"/>
              </a:ext>
            </a:extLst>
          </p:cNvPr>
          <p:cNvSpPr/>
          <p:nvPr/>
        </p:nvSpPr>
        <p:spPr>
          <a:xfrm>
            <a:off x="204430" y="1283354"/>
            <a:ext cx="6096000" cy="7023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dirty="0">
                <a:latin typeface="Arial" panose="020B0604020202020204" pitchFamily="34" charset="0"/>
                <a:ea typeface="Arial" panose="020B0604020202020204" pitchFamily="34" charset="0"/>
              </a:rPr>
              <a:t>Croix de la libération de Roger </a:t>
            </a:r>
            <a:r>
              <a:rPr lang="fr-FR" dirty="0" err="1">
                <a:latin typeface="Arial" panose="020B0604020202020204" pitchFamily="34" charset="0"/>
                <a:ea typeface="Arial" panose="020B0604020202020204" pitchFamily="34" charset="0"/>
              </a:rPr>
              <a:t>Malfettes</a:t>
            </a:r>
            <a:r>
              <a:rPr lang="fr-FR" dirty="0"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dirty="0">
                <a:latin typeface="Arial" panose="020B0604020202020204" pitchFamily="34" charset="0"/>
                <a:ea typeface="Arial" panose="020B0604020202020204" pitchFamily="34" charset="0"/>
              </a:rPr>
              <a:t>( 1918 - 2009 )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BD84EAF-80D9-4707-8DC3-1A0465B2FD5D}"/>
              </a:ext>
            </a:extLst>
          </p:cNvPr>
          <p:cNvSpPr txBox="1"/>
          <p:nvPr/>
        </p:nvSpPr>
        <p:spPr>
          <a:xfrm>
            <a:off x="3433481" y="147529"/>
            <a:ext cx="53250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Chapitre 5</a:t>
            </a:r>
          </a:p>
          <a:p>
            <a:pPr algn="ctr"/>
            <a:r>
              <a:rPr lang="fr-FR" b="1" dirty="0">
                <a:solidFill>
                  <a:schemeClr val="bg1"/>
                </a:solidFill>
              </a:rPr>
              <a:t>Les combats de l’Authion</a:t>
            </a:r>
          </a:p>
        </p:txBody>
      </p:sp>
    </p:spTree>
    <p:extLst>
      <p:ext uri="{BB962C8B-B14F-4D97-AF65-F5344CB8AC3E}">
        <p14:creationId xmlns:p14="http://schemas.microsoft.com/office/powerpoint/2010/main" val="40838359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5C694437-D8C7-412C-AA8B-E2986E9F29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84124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CC248D2F-59A1-4CB2-A500-652354BD5E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430" y="155425"/>
            <a:ext cx="1475360" cy="53039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288D68F-1629-4385-B566-EC3B3C8AD2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9790" y="2175031"/>
            <a:ext cx="7620000" cy="3028950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6A0F3A0A-7873-46A1-B046-7598E26F9163}"/>
              </a:ext>
            </a:extLst>
          </p:cNvPr>
          <p:cNvSpPr txBox="1"/>
          <p:nvPr/>
        </p:nvSpPr>
        <p:spPr>
          <a:xfrm>
            <a:off x="2264297" y="5614434"/>
            <a:ext cx="64509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Carabine du colonel </a:t>
            </a:r>
            <a:r>
              <a:rPr lang="fr-FR" dirty="0" err="1"/>
              <a:t>Monclar</a:t>
            </a:r>
            <a:r>
              <a:rPr lang="fr-FR" dirty="0"/>
              <a:t> ( 1892-1964) , commandant de la 13ème brigade de marché volontaire de la légion étrangère</a:t>
            </a:r>
          </a:p>
          <a:p>
            <a:endParaRPr lang="fr-FR" dirty="0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DE07AE36-45FA-4EA1-80E2-0A9EC6288D48}"/>
              </a:ext>
            </a:extLst>
          </p:cNvPr>
          <p:cNvSpPr txBox="1"/>
          <p:nvPr/>
        </p:nvSpPr>
        <p:spPr>
          <a:xfrm>
            <a:off x="3433481" y="147529"/>
            <a:ext cx="53250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Chapitre 1</a:t>
            </a:r>
          </a:p>
          <a:p>
            <a:pPr algn="ctr"/>
            <a:r>
              <a:rPr lang="fr-FR" b="1" dirty="0">
                <a:solidFill>
                  <a:schemeClr val="bg1"/>
                </a:solidFill>
              </a:rPr>
              <a:t>La Campagne d’Erythrée</a:t>
            </a:r>
          </a:p>
        </p:txBody>
      </p:sp>
    </p:spTree>
    <p:extLst>
      <p:ext uri="{BB962C8B-B14F-4D97-AF65-F5344CB8AC3E}">
        <p14:creationId xmlns:p14="http://schemas.microsoft.com/office/powerpoint/2010/main" val="26630608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5C694437-D8C7-412C-AA8B-E2986E9F29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84124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CC248D2F-59A1-4CB2-A500-652354BD5E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430" y="155425"/>
            <a:ext cx="1475360" cy="530398"/>
          </a:xfrm>
          <a:prstGeom prst="rect">
            <a:avLst/>
          </a:prstGeom>
        </p:spPr>
      </p:pic>
      <p:pic>
        <p:nvPicPr>
          <p:cNvPr id="18434" name="Picture 2" descr="https://images.grandpalaisrmn.fr/thumb.php/00750887.jpg?eJwljbsOwjAMRf_lzh0c0tSON5QFJAoSRQImFNRmYiowIf4dNwz20X1Y_iCtoSU_nlODtIECxgvUGa4Vuy20Xbi3tMz5ZmOl3hQRBxLhRZ5qeYCubCc7MfR_z6LX_LYH56EaRygTNTiYhEy-Ze_YOemCD7F0YYzMEiUL8X3E9wdcRyZh">
            <a:extLst>
              <a:ext uri="{FF2B5EF4-FFF2-40B4-BE49-F238E27FC236}">
                <a16:creationId xmlns:a16="http://schemas.microsoft.com/office/drawing/2014/main" id="{E54DD371-EFF6-4274-BC6B-A2EEB37F0B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937" y="1245662"/>
            <a:ext cx="5270126" cy="4366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093174E2-CBBD-4D92-A33A-2DA81B2D86F4}"/>
              </a:ext>
            </a:extLst>
          </p:cNvPr>
          <p:cNvSpPr txBox="1"/>
          <p:nvPr/>
        </p:nvSpPr>
        <p:spPr>
          <a:xfrm>
            <a:off x="2870507" y="5829587"/>
            <a:ext cx="64509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Album souvenir de Jean de </a:t>
            </a:r>
            <a:r>
              <a:rPr lang="fr-FR" dirty="0" err="1"/>
              <a:t>Pange</a:t>
            </a:r>
            <a:r>
              <a:rPr lang="fr-FR" dirty="0"/>
              <a:t> ( 1917 - 1999 ), navigateur sur bombardier durant la campagne de France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AD069A0A-4203-4F69-AA5B-1E7F6B019AC5}"/>
              </a:ext>
            </a:extLst>
          </p:cNvPr>
          <p:cNvSpPr txBox="1"/>
          <p:nvPr/>
        </p:nvSpPr>
        <p:spPr>
          <a:xfrm>
            <a:off x="3433481" y="147529"/>
            <a:ext cx="53250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Chapitre 1</a:t>
            </a:r>
          </a:p>
          <a:p>
            <a:pPr algn="ctr"/>
            <a:r>
              <a:rPr lang="fr-FR" b="1" dirty="0">
                <a:solidFill>
                  <a:schemeClr val="bg1"/>
                </a:solidFill>
              </a:rPr>
              <a:t>La Campagne d’Erythrée</a:t>
            </a:r>
          </a:p>
        </p:txBody>
      </p:sp>
    </p:spTree>
    <p:extLst>
      <p:ext uri="{BB962C8B-B14F-4D97-AF65-F5344CB8AC3E}">
        <p14:creationId xmlns:p14="http://schemas.microsoft.com/office/powerpoint/2010/main" val="26822289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5C694437-D8C7-412C-AA8B-E2986E9F29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84124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CC248D2F-59A1-4CB2-A500-652354BD5E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430" y="155425"/>
            <a:ext cx="1475360" cy="530398"/>
          </a:xfrm>
          <a:prstGeom prst="rect">
            <a:avLst/>
          </a:prstGeom>
        </p:spPr>
      </p:pic>
      <p:pic>
        <p:nvPicPr>
          <p:cNvPr id="17410" name="Picture 2" descr="https://images.grandpalaisrmn.fr/thumb.php/01420202.jpg?eJwljbEOwjAMRP_l5g5JkzSJN5SlSBQkigRMKKjNxFRgQvw71yDLfrrzWf4gbSAlP55zg9RDAPIC0cS1YreF2JV7bsuSb2yGBiqlbatYqzzV8AhpORNPiOHvcfVa3nxwHqtxhHilGhwoEWZjvdFe69A542Lp3BS9DzHkoPx9wvcHUzYmSQ~~">
            <a:extLst>
              <a:ext uri="{FF2B5EF4-FFF2-40B4-BE49-F238E27FC236}">
                <a16:creationId xmlns:a16="http://schemas.microsoft.com/office/drawing/2014/main" id="{24756AA1-3673-424E-A4B0-6E45B860F1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5566" y="1294699"/>
            <a:ext cx="6160867" cy="426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93183300-5F92-4A5B-AF64-3257C9F917F4}"/>
              </a:ext>
            </a:extLst>
          </p:cNvPr>
          <p:cNvSpPr txBox="1"/>
          <p:nvPr/>
        </p:nvSpPr>
        <p:spPr>
          <a:xfrm>
            <a:off x="2870507" y="5829587"/>
            <a:ext cx="64509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Ecusson tricolore pour casque utilisé par les premières troupes de la France libre pour les différencier des soldats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2B467ED-FF97-40C0-94C9-547FB4DCBA19}"/>
              </a:ext>
            </a:extLst>
          </p:cNvPr>
          <p:cNvSpPr txBox="1"/>
          <p:nvPr/>
        </p:nvSpPr>
        <p:spPr>
          <a:xfrm>
            <a:off x="3433481" y="147529"/>
            <a:ext cx="53250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Chapitre 1</a:t>
            </a:r>
          </a:p>
          <a:p>
            <a:pPr algn="ctr"/>
            <a:r>
              <a:rPr lang="fr-FR" b="1" dirty="0">
                <a:solidFill>
                  <a:schemeClr val="bg1"/>
                </a:solidFill>
              </a:rPr>
              <a:t>La Campagne d’Erythrée</a:t>
            </a:r>
          </a:p>
        </p:txBody>
      </p:sp>
    </p:spTree>
    <p:extLst>
      <p:ext uri="{BB962C8B-B14F-4D97-AF65-F5344CB8AC3E}">
        <p14:creationId xmlns:p14="http://schemas.microsoft.com/office/powerpoint/2010/main" val="16144197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5C694437-D8C7-412C-AA8B-E2986E9F29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84124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CC248D2F-59A1-4CB2-A500-652354BD5E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430" y="155425"/>
            <a:ext cx="1475360" cy="530398"/>
          </a:xfrm>
          <a:prstGeom prst="rect">
            <a:avLst/>
          </a:prstGeom>
        </p:spPr>
      </p:pic>
      <p:pic>
        <p:nvPicPr>
          <p:cNvPr id="20482" name="Picture 2" descr="https://images.grandpalaisrmn.fr/thumb.php/01252469.jpg?eJwljbsOwjAMRf_lzh3yduINZSkSBYkiARMKajMxFZgQ_44bBvvoPix_kDfgWh7PuUPuwYDwAtaCa8NuC3Yr95LWpdxkpDSIUtp440Ja5amVR7CRneVEMPw9iV7LWx6cx2YcwaRUh4NIxNk6spq0jsFbn2rwUyKKKZao6D7h-wNZ9iZb">
            <a:extLst>
              <a:ext uri="{FF2B5EF4-FFF2-40B4-BE49-F238E27FC236}">
                <a16:creationId xmlns:a16="http://schemas.microsoft.com/office/drawing/2014/main" id="{6E96AAB8-F0C8-4C68-B5D4-9D44C038A2B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93" b="13416"/>
          <a:stretch/>
        </p:blipFill>
        <p:spPr bwMode="auto">
          <a:xfrm>
            <a:off x="3111313" y="1416424"/>
            <a:ext cx="5969374" cy="3424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5791B622-7790-4516-81EC-0F6F77C89D10}"/>
              </a:ext>
            </a:extLst>
          </p:cNvPr>
          <p:cNvSpPr txBox="1"/>
          <p:nvPr/>
        </p:nvSpPr>
        <p:spPr>
          <a:xfrm>
            <a:off x="4101633" y="5793728"/>
            <a:ext cx="3988734" cy="373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Sabre italien pris à l’ennemi par les FFL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851F460E-31F0-436F-97C2-A97DA551A5B4}"/>
              </a:ext>
            </a:extLst>
          </p:cNvPr>
          <p:cNvSpPr txBox="1"/>
          <p:nvPr/>
        </p:nvSpPr>
        <p:spPr>
          <a:xfrm>
            <a:off x="3433481" y="147529"/>
            <a:ext cx="53250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Chapitre 1</a:t>
            </a:r>
          </a:p>
          <a:p>
            <a:pPr algn="ctr"/>
            <a:r>
              <a:rPr lang="fr-FR" b="1" dirty="0">
                <a:solidFill>
                  <a:schemeClr val="bg1"/>
                </a:solidFill>
              </a:rPr>
              <a:t>La Campagne d’Erythrée</a:t>
            </a:r>
          </a:p>
        </p:txBody>
      </p:sp>
    </p:spTree>
    <p:extLst>
      <p:ext uri="{BB962C8B-B14F-4D97-AF65-F5344CB8AC3E}">
        <p14:creationId xmlns:p14="http://schemas.microsoft.com/office/powerpoint/2010/main" val="16278015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5C694437-D8C7-412C-AA8B-E2986E9F29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84124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CC248D2F-59A1-4CB2-A500-652354BD5E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430" y="155425"/>
            <a:ext cx="1475360" cy="530398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8AC248F3-2495-4341-820C-8B84F0CDCF3B}"/>
              </a:ext>
            </a:extLst>
          </p:cNvPr>
          <p:cNvSpPr txBox="1"/>
          <p:nvPr/>
        </p:nvSpPr>
        <p:spPr>
          <a:xfrm>
            <a:off x="3854823" y="1201271"/>
            <a:ext cx="4482353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200" dirty="0"/>
              <a:t>Chapitre 1</a:t>
            </a:r>
          </a:p>
          <a:p>
            <a:pPr algn="ctr"/>
            <a:r>
              <a:rPr lang="fr-FR" sz="2200" dirty="0"/>
              <a:t>La Campagne d’Erythrée</a:t>
            </a:r>
          </a:p>
          <a:p>
            <a:pPr algn="ctr"/>
            <a:endParaRPr lang="fr-FR" sz="2200" dirty="0"/>
          </a:p>
          <a:p>
            <a:pPr algn="ctr"/>
            <a:r>
              <a:rPr lang="fr-FR" sz="2200" b="1" dirty="0"/>
              <a:t>Chapitre 2</a:t>
            </a:r>
          </a:p>
          <a:p>
            <a:pPr algn="ctr"/>
            <a:r>
              <a:rPr lang="fr-FR" sz="2200" b="1" dirty="0"/>
              <a:t>Les Combattants de </a:t>
            </a:r>
            <a:r>
              <a:rPr lang="fr-FR" sz="2200" b="1" dirty="0" err="1"/>
              <a:t>Bir-Hakeim</a:t>
            </a:r>
            <a:endParaRPr lang="fr-FR" sz="2200" b="1" dirty="0"/>
          </a:p>
          <a:p>
            <a:pPr algn="ctr"/>
            <a:endParaRPr lang="fr-FR" sz="2200" dirty="0"/>
          </a:p>
          <a:p>
            <a:pPr algn="ctr"/>
            <a:r>
              <a:rPr lang="fr-FR" sz="2200" dirty="0"/>
              <a:t>Chapitre 3</a:t>
            </a:r>
          </a:p>
          <a:p>
            <a:pPr algn="ctr"/>
            <a:r>
              <a:rPr lang="fr-FR" sz="2200" dirty="0"/>
              <a:t>La Campagne de Tunisie, une campagne meurtrière et oubliée</a:t>
            </a:r>
          </a:p>
          <a:p>
            <a:pPr algn="ctr"/>
            <a:endParaRPr lang="fr-FR" sz="2200" dirty="0"/>
          </a:p>
          <a:p>
            <a:pPr algn="ctr"/>
            <a:r>
              <a:rPr lang="fr-FR" sz="2200" dirty="0"/>
              <a:t>Chapitre 4</a:t>
            </a:r>
          </a:p>
          <a:p>
            <a:pPr algn="ctr"/>
            <a:r>
              <a:rPr lang="fr-FR" sz="2200" dirty="0"/>
              <a:t>Une si longue campagne; Vosges-Alsace</a:t>
            </a:r>
          </a:p>
          <a:p>
            <a:pPr algn="ctr"/>
            <a:endParaRPr lang="fr-FR" sz="2200" dirty="0"/>
          </a:p>
          <a:p>
            <a:pPr algn="ctr"/>
            <a:r>
              <a:rPr lang="fr-FR" sz="2200" dirty="0"/>
              <a:t>Chapitre 5</a:t>
            </a:r>
          </a:p>
          <a:p>
            <a:pPr algn="ctr"/>
            <a:r>
              <a:rPr lang="fr-FR" sz="2200" dirty="0"/>
              <a:t>Les combats de l’Authion</a:t>
            </a:r>
          </a:p>
        </p:txBody>
      </p:sp>
    </p:spTree>
    <p:extLst>
      <p:ext uri="{BB962C8B-B14F-4D97-AF65-F5344CB8AC3E}">
        <p14:creationId xmlns:p14="http://schemas.microsoft.com/office/powerpoint/2010/main" val="34637176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5C694437-D8C7-412C-AA8B-E2986E9F29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84124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CC248D2F-59A1-4CB2-A500-652354BD5E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430" y="155425"/>
            <a:ext cx="1475360" cy="530398"/>
          </a:xfrm>
          <a:prstGeom prst="rect">
            <a:avLst/>
          </a:prstGeom>
        </p:spPr>
      </p:pic>
      <p:pic>
        <p:nvPicPr>
          <p:cNvPr id="16386" name="Picture 2" descr="https://images.grandpalaisrmn.fr/thumb.php/00122980.jpg?eJwljbsOwjAMRf_lzh3yaGrHG8pSJAoSRQImFNRmYiowIf4dNwz20X1Y_iBtICU_nnOD1EMA5QViFdeK3RbSrtxrWpZ809HSoMoY61xks8pTLY8QpzvpiWL4exq9lrc-OI_VOELImAYHleDZt-QtWctd8CGWLkyRiCNnNnSf8P0BV1ImVA~~">
            <a:extLst>
              <a:ext uri="{FF2B5EF4-FFF2-40B4-BE49-F238E27FC236}">
                <a16:creationId xmlns:a16="http://schemas.microsoft.com/office/drawing/2014/main" id="{F5F0E87C-B94F-47D3-BE9E-ADADC55D3A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7198" y="1227474"/>
            <a:ext cx="5037604" cy="4001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3C377B67-A688-4BB7-8FFC-2B2AFA4ADEFF}"/>
              </a:ext>
            </a:extLst>
          </p:cNvPr>
          <p:cNvSpPr txBox="1"/>
          <p:nvPr/>
        </p:nvSpPr>
        <p:spPr>
          <a:xfrm>
            <a:off x="2870507" y="5614997"/>
            <a:ext cx="64509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Photographie couleur tirage argentique de </a:t>
            </a:r>
            <a:r>
              <a:rPr lang="fr-FR" dirty="0" err="1"/>
              <a:t>Cibachrome</a:t>
            </a:r>
            <a:r>
              <a:rPr lang="fr-FR" dirty="0"/>
              <a:t> issue de la série « champ de bataille » de Yan Morvan (1954 – 2024) , 26 mai-11 juin 1942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22184F1E-E7B1-4004-8E17-3A4ED6CB708D}"/>
              </a:ext>
            </a:extLst>
          </p:cNvPr>
          <p:cNvSpPr txBox="1"/>
          <p:nvPr/>
        </p:nvSpPr>
        <p:spPr>
          <a:xfrm>
            <a:off x="3433481" y="147529"/>
            <a:ext cx="53250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Chapitre 2</a:t>
            </a:r>
          </a:p>
          <a:p>
            <a:pPr algn="ctr"/>
            <a:r>
              <a:rPr lang="fr-FR" b="1" dirty="0">
                <a:solidFill>
                  <a:schemeClr val="bg1"/>
                </a:solidFill>
              </a:rPr>
              <a:t>Les Combattants de </a:t>
            </a:r>
            <a:r>
              <a:rPr lang="fr-FR" b="1" dirty="0" err="1">
                <a:solidFill>
                  <a:schemeClr val="bg1"/>
                </a:solidFill>
              </a:rPr>
              <a:t>Bir-Hakeim</a:t>
            </a:r>
            <a:endParaRPr lang="fr-FR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79507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5C694437-D8C7-412C-AA8B-E2986E9F29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84124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CC248D2F-59A1-4CB2-A500-652354BD5E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430" y="155425"/>
            <a:ext cx="1475360" cy="530398"/>
          </a:xfrm>
          <a:prstGeom prst="rect">
            <a:avLst/>
          </a:prstGeom>
        </p:spPr>
      </p:pic>
      <p:pic>
        <p:nvPicPr>
          <p:cNvPr id="14338" name="Picture 2" descr="https://images.grandpalaisrmn.fr/thumb.php/01163704.jpg?eJwljbsOwjAMRf_lzh1i8nDiDWUBiYJEkYAJBbWZmApMiH_HDYN9dB-WP8hrSC2P59QhbyCA8gIhxbVht4W4hXtN61xuOlrqVRmiYNm4RZ5aeYCsdGc9UfR_T6PX_NYH56EZRwgb0-GgEnGyji0xUQze-lSDHxNzTLFEw_cR3x9XXyZU">
            <a:extLst>
              <a:ext uri="{FF2B5EF4-FFF2-40B4-BE49-F238E27FC236}">
                <a16:creationId xmlns:a16="http://schemas.microsoft.com/office/drawing/2014/main" id="{D5A6908F-A55F-4B78-B7B4-2C6B43E23A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638" y="1135494"/>
            <a:ext cx="3586723" cy="5376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1C301445-04A4-4E84-9860-192839FD6022}"/>
              </a:ext>
            </a:extLst>
          </p:cNvPr>
          <p:cNvSpPr txBox="1"/>
          <p:nvPr/>
        </p:nvSpPr>
        <p:spPr>
          <a:xfrm>
            <a:off x="204430" y="1135494"/>
            <a:ext cx="37583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Vareuse personnelle de Gérard Theodore ( 1920 - 2012 ) engagé à l’artillerie des FFL, 1er RAFFL 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493643F-BD05-4281-9445-03AAD58655D7}"/>
              </a:ext>
            </a:extLst>
          </p:cNvPr>
          <p:cNvSpPr txBox="1"/>
          <p:nvPr/>
        </p:nvSpPr>
        <p:spPr>
          <a:xfrm>
            <a:off x="3433481" y="147529"/>
            <a:ext cx="53250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Chapitre 2</a:t>
            </a:r>
          </a:p>
          <a:p>
            <a:pPr algn="ctr"/>
            <a:r>
              <a:rPr lang="fr-FR" b="1" dirty="0">
                <a:solidFill>
                  <a:schemeClr val="bg1"/>
                </a:solidFill>
              </a:rPr>
              <a:t>Les Combattants de </a:t>
            </a:r>
            <a:r>
              <a:rPr lang="fr-FR" b="1" dirty="0" err="1">
                <a:solidFill>
                  <a:schemeClr val="bg1"/>
                </a:solidFill>
              </a:rPr>
              <a:t>Bir-Hakeim</a:t>
            </a:r>
            <a:endParaRPr lang="fr-FR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14619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526</Words>
  <Application>Microsoft Office PowerPoint</Application>
  <PresentationFormat>Grand écran</PresentationFormat>
  <Paragraphs>117</Paragraphs>
  <Slides>20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Thème Office</vt:lpstr>
      <vt:lpstr>Les combats oubliés de la France libre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 combats oubliés de la France libre</dc:title>
  <dc:creator>CROS Camille</dc:creator>
  <cp:lastModifiedBy>JANISSON Noémie</cp:lastModifiedBy>
  <cp:revision>5</cp:revision>
  <dcterms:created xsi:type="dcterms:W3CDTF">2025-10-21T12:16:02Z</dcterms:created>
  <dcterms:modified xsi:type="dcterms:W3CDTF">2025-10-21T14:25:30Z</dcterms:modified>
</cp:coreProperties>
</file>