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7" r:id="rId5"/>
    <p:sldId id="263" r:id="rId6"/>
    <p:sldId id="264" r:id="rId7"/>
    <p:sldId id="261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168" autoAdjust="0"/>
  </p:normalViewPr>
  <p:slideViewPr>
    <p:cSldViewPr snapToGrid="0">
      <p:cViewPr varScale="1">
        <p:scale>
          <a:sx n="104" d="100"/>
          <a:sy n="104" d="100"/>
        </p:scale>
        <p:origin x="8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B84DF4-8FFC-DBD9-0B41-4D17B7E7D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841BD6A-2C99-3107-684A-4A613B988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490F5D-1E3E-C235-A84E-776EC777E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4D1DF-59C6-8FD6-C320-67AF2371A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5F0054-713F-E1D1-77E5-AFA6A4418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88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FB4B40-4B1F-B143-326B-80664033F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7A197E-4C98-03D8-3C60-96721231D0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66B5DD-0DD7-CE77-A224-080B4494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1E5BA0-6E24-789C-1A61-CA71A9BA9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5D0683-094E-068F-FE02-CE9013E8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390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50448F5-2A72-F628-FC34-CE2BCC6AD3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1760424-8A23-37FE-8194-6AEC74788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7461F9-FCE2-5FB7-FE67-653CE356A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801A74-B353-A6AB-6F42-C0C9D60D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6A8B83-DEB8-D830-9D9C-08BFBDA27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463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A3A684-5D3C-6721-360B-C7B536AE9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0706AF-581B-63C2-7660-86F512BC5A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EBA89C-E5FE-45F6-05D1-E5AB69029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B9CB83-679E-2352-B39A-68B5CE5D6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23DC57-8642-4360-2F57-C342646B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09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CF7878-D9D9-E8C6-40B4-B95F571AA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BA4EB3-F155-EC5A-E8CD-DDE994EF6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C4679C-EEDE-22B4-0EE5-6CC096DAB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93FB28-E80B-3972-11AF-1D579BFE8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64998E-5DEE-8DF5-1DBC-EED04625C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177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FB7053-E8D1-D39D-BF1D-C593161E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06635D-3582-0AC3-3ADD-F28452B43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332D9BE-D01D-EA84-1FBB-142EF9B3AC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A4C3D6E-6E5B-FD96-170A-8B9DA55D9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682BDF-4FD1-8D7D-4ABE-0235E0B6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AB8D83C-58BC-7CCA-66C8-03531BA7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517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36D9B4-F71A-D8CE-BAF2-290D81936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FA8703-B68D-D161-B146-873FF99AD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5EBF058-39CC-C44C-D803-20B9C3EB35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05F568-1F15-AECF-E929-565147D64A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7416807-E4AF-FAEA-C673-A8CCA4AD3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5D7F859-8AC6-F2C9-D5F9-97B20B39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8CAFB52-F050-29F7-F051-2206C4C55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B23CBA8-0A6C-F2B7-4B79-727D7B5B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82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3B041A-BCCD-5B73-D057-312D96603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C0C4393-1DBC-FFF8-1B3C-E3C2958F1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CED2A8C-C958-99AE-8312-BBE5DCF7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9AE42CB-7506-1F96-E618-05EC83F6B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30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D6E8B79-CE8C-23CF-088A-B72C7D5F5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1194299-F5BC-EEE3-6DEA-7608C4CE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2B1B10-E163-1014-DEB3-44917A253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129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D1D6DD-221E-D2E6-7F94-799873C5E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DB9EADC-AAB3-DBF7-8026-792C000E1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25AA4D1-3419-9BB8-0DDB-92C8B9225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473F93D-958E-1793-55DD-B21714502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6C73A2-AC43-4CA0-1723-73BE1F172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C642B88-2ACD-CF12-366C-E4C3F861A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068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FE53-3883-CD35-5117-2B1CA9A4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C77B196-C15D-61D0-5134-FB47381729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A6701A-0665-5FC9-2CD4-A5ABFB923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9950B6-1AAB-7EDD-82B9-477FB5389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A70A86-FFBF-8338-578F-8CC333001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1429BDA-8BAD-23A3-392E-555AE51BA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25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40B4A7C-38C8-07FB-151A-942801E8C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5F5154E-13C8-102A-B8CD-88BAB493E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204633-F30C-57B7-95AC-7A72A5742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842D2-CAC3-437D-83D8-7C66C951EA3C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90D234-5C70-3586-F04D-D307F7872E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0A89E5-2AD7-6792-FC81-AED0A4CAF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9226B6-C662-4F6F-891B-72D6A91063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22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FC95B9F-33EF-E624-2A3A-292F1C615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400423"/>
              </p:ext>
            </p:extLst>
          </p:nvPr>
        </p:nvGraphicFramePr>
        <p:xfrm>
          <a:off x="0" y="1069521"/>
          <a:ext cx="11644608" cy="4747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713">
                  <a:extLst>
                    <a:ext uri="{9D8B030D-6E8A-4147-A177-3AD203B41FA5}">
                      <a16:colId xmlns:a16="http://schemas.microsoft.com/office/drawing/2014/main" val="2130963301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2284819964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3745534530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2414281606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293476195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3126803209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370381292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562461624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253211286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2085938311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637940643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083496785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582109841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76976854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1806400840"/>
                    </a:ext>
                  </a:extLst>
                </a:gridCol>
                <a:gridCol w="712993">
                  <a:extLst>
                    <a:ext uri="{9D8B030D-6E8A-4147-A177-3AD203B41FA5}">
                      <a16:colId xmlns:a16="http://schemas.microsoft.com/office/drawing/2014/main" val="221485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Architecte DPLG ou HMONP</a:t>
                      </a:r>
                    </a:p>
                  </a:txBody>
                  <a:tcP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Architecte DPLG ou HMONP</a:t>
                      </a:r>
                    </a:p>
                  </a:txBody>
                  <a:tcP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Economiste de la </a:t>
                      </a: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construction</a:t>
                      </a: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Ingénierie CFO/CFA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Ingénierie GTC 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Ingénierie CVC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Ingénierie Structure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Process industriels 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Coordination SSI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Ingénierie QEB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Réemploi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Design (Mobilier spécifique signalétique)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Exploitation-Maintenance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Acoustique 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fr-FR" sz="11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OPC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064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Nom de la structure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062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Indiquer pour chacun si mandataire / co-traitant / sous-traitant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46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Effectifs moyens annuels sur les trois dernières années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079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r-FR" sz="1050" dirty="0"/>
                        <a:t>Dont personnel encadrant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629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CA moyen sur les trois dernières années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9825938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F0B90AAE-E80A-4173-A981-BD45E2897A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0" y="6228141"/>
            <a:ext cx="1125901" cy="5765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788B53-BA66-8871-8616-6B747B736413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E69E7CF-F56A-B37D-1C67-E6AF0FCF60BD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4BF23D9-EFB2-CAE1-3A99-C2BEBACA051F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MANDATAIRE : </a:t>
            </a:r>
            <a:r>
              <a:rPr lang="fr-FR" b="1" dirty="0">
                <a:solidFill>
                  <a:srgbClr val="FF0000"/>
                </a:solidFill>
              </a:rPr>
              <a:t>COMPLETER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3A4053-ACA4-250F-DBBB-45249197178C}"/>
              </a:ext>
            </a:extLst>
          </p:cNvPr>
          <p:cNvSpPr txBox="1"/>
          <p:nvPr/>
        </p:nvSpPr>
        <p:spPr>
          <a:xfrm>
            <a:off x="342900" y="648091"/>
            <a:ext cx="3614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COMPOSITION DU GROUPEMENT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8B886D7-951A-4CFF-D5E9-7500B18E79AC}"/>
              </a:ext>
            </a:extLst>
          </p:cNvPr>
          <p:cNvSpPr txBox="1"/>
          <p:nvPr/>
        </p:nvSpPr>
        <p:spPr>
          <a:xfrm>
            <a:off x="3957223" y="664611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TABLEAU A COMPLETER  : </a:t>
            </a:r>
          </a:p>
        </p:txBody>
      </p:sp>
    </p:spTree>
    <p:extLst>
      <p:ext uri="{BB962C8B-B14F-4D97-AF65-F5344CB8AC3E}">
        <p14:creationId xmlns:p14="http://schemas.microsoft.com/office/powerpoint/2010/main" val="2345743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1DFF8F-5C05-0B89-6638-D7FDC57B1E49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7C94C89-D9B4-8A42-87EE-A1C6461FABF3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96211CF-DCDC-ECB5-F38D-2B95DDA5A897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CANDIDAT : </a:t>
            </a:r>
            <a:r>
              <a:rPr lang="fr-FR" b="1" dirty="0">
                <a:solidFill>
                  <a:srgbClr val="FF0000"/>
                </a:solidFill>
              </a:rPr>
              <a:t>COMPLETER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3C5FD9-B4F3-48F6-8BDE-1C9673B3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0" y="6228141"/>
            <a:ext cx="1125901" cy="57658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E0C5E70-A8CC-FD79-A1F7-8C25214CCC14}"/>
              </a:ext>
            </a:extLst>
          </p:cNvPr>
          <p:cNvSpPr txBox="1"/>
          <p:nvPr/>
        </p:nvSpPr>
        <p:spPr>
          <a:xfrm>
            <a:off x="276677" y="743830"/>
            <a:ext cx="8782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A REMPLIR POUR CHAQUE MEMBRE DU GROUPEMENT </a:t>
            </a:r>
            <a:r>
              <a:rPr lang="fr-FR" sz="1200" b="1" u="sng" dirty="0">
                <a:solidFill>
                  <a:srgbClr val="FF0000"/>
                </a:solidFill>
                <a:highlight>
                  <a:srgbClr val="FFFF00"/>
                </a:highlight>
              </a:rPr>
              <a:t>(dupliquer la slide pour chaque membre du groupement)  </a:t>
            </a:r>
            <a:r>
              <a:rPr lang="fr-FR" sz="1200" b="1" u="sng" dirty="0">
                <a:solidFill>
                  <a:srgbClr val="FF0000"/>
                </a:solidFill>
              </a:rPr>
              <a:t>: </a:t>
            </a:r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53740AAD-622C-589A-91B1-C59BF51985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943665"/>
              </p:ext>
            </p:extLst>
          </p:nvPr>
        </p:nvGraphicFramePr>
        <p:xfrm>
          <a:off x="3008696" y="1735202"/>
          <a:ext cx="5754370" cy="2040763"/>
        </p:xfrm>
        <a:graphic>
          <a:graphicData uri="http://schemas.openxmlformats.org/drawingml/2006/table">
            <a:tbl>
              <a:tblPr firstRow="1" firstCol="1" bandRow="1"/>
              <a:tblGrid>
                <a:gridCol w="1438910">
                  <a:extLst>
                    <a:ext uri="{9D8B030D-6E8A-4147-A177-3AD203B41FA5}">
                      <a16:colId xmlns:a16="http://schemas.microsoft.com/office/drawing/2014/main" val="3159614725"/>
                    </a:ext>
                  </a:extLst>
                </a:gridCol>
                <a:gridCol w="1885315">
                  <a:extLst>
                    <a:ext uri="{9D8B030D-6E8A-4147-A177-3AD203B41FA5}">
                      <a16:colId xmlns:a16="http://schemas.microsoft.com/office/drawing/2014/main" val="3179424575"/>
                    </a:ext>
                  </a:extLst>
                </a:gridCol>
                <a:gridCol w="2430145">
                  <a:extLst>
                    <a:ext uri="{9D8B030D-6E8A-4147-A177-3AD203B41FA5}">
                      <a16:colId xmlns:a16="http://schemas.microsoft.com/office/drawing/2014/main" val="17474070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Année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Chiffre d’affaire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Montant du chiffre d’affaire en lien avec les prestations de la consultation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925346"/>
                  </a:ext>
                </a:extLst>
              </a:tr>
              <a:tr h="415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934435"/>
                  </a:ext>
                </a:extLst>
              </a:tr>
              <a:tr h="521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2472982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121971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6743EF03-8F98-857C-7510-69EBC0A849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55734"/>
              </p:ext>
            </p:extLst>
          </p:nvPr>
        </p:nvGraphicFramePr>
        <p:xfrm>
          <a:off x="3008696" y="4783900"/>
          <a:ext cx="5748020" cy="1732534"/>
        </p:xfrm>
        <a:graphic>
          <a:graphicData uri="http://schemas.openxmlformats.org/drawingml/2006/table">
            <a:tbl>
              <a:tblPr firstRow="1" firstCol="1" bandRow="1"/>
              <a:tblGrid>
                <a:gridCol w="1437005">
                  <a:extLst>
                    <a:ext uri="{9D8B030D-6E8A-4147-A177-3AD203B41FA5}">
                      <a16:colId xmlns:a16="http://schemas.microsoft.com/office/drawing/2014/main" val="1852725536"/>
                    </a:ext>
                  </a:extLst>
                </a:gridCol>
                <a:gridCol w="1439545">
                  <a:extLst>
                    <a:ext uri="{9D8B030D-6E8A-4147-A177-3AD203B41FA5}">
                      <a16:colId xmlns:a16="http://schemas.microsoft.com/office/drawing/2014/main" val="2262447120"/>
                    </a:ext>
                  </a:extLst>
                </a:gridCol>
                <a:gridCol w="1437640">
                  <a:extLst>
                    <a:ext uri="{9D8B030D-6E8A-4147-A177-3AD203B41FA5}">
                      <a16:colId xmlns:a16="http://schemas.microsoft.com/office/drawing/2014/main" val="3585031473"/>
                    </a:ext>
                  </a:extLst>
                </a:gridCol>
                <a:gridCol w="1433830">
                  <a:extLst>
                    <a:ext uri="{9D8B030D-6E8A-4147-A177-3AD203B41FA5}">
                      <a16:colId xmlns:a16="http://schemas.microsoft.com/office/drawing/2014/main" val="9195038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Année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Cadres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Non-cadres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749335"/>
                  </a:ext>
                </a:extLst>
              </a:tr>
              <a:tr h="5530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2781405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236437"/>
                  </a:ext>
                </a:extLst>
              </a:tr>
              <a:tr h="5403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172674"/>
                  </a:ext>
                </a:extLst>
              </a:tr>
            </a:tbl>
          </a:graphicData>
        </a:graphic>
      </p:graphicFrame>
      <p:sp>
        <p:nvSpPr>
          <p:cNvPr id="13" name="Rectangle 1">
            <a:extLst>
              <a:ext uri="{FF2B5EF4-FFF2-40B4-BE49-F238E27FC236}">
                <a16:creationId xmlns:a16="http://schemas.microsoft.com/office/drawing/2014/main" id="{34DA9CE8-61B9-1492-0058-53F9F6B62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4166928"/>
            <a:ext cx="101376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Déclaration indiquant les effectifs moyens annuels du candidat et l’importance du personnel d’encadrement pour les trois dernières années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182274F-5524-025B-7056-8B1B640A0EC4}"/>
              </a:ext>
            </a:extLst>
          </p:cNvPr>
          <p:cNvSpPr txBox="1"/>
          <p:nvPr/>
        </p:nvSpPr>
        <p:spPr>
          <a:xfrm>
            <a:off x="342900" y="1016014"/>
            <a:ext cx="9035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Déclaration indiquant le chiffre d’affaires du candidat pour les trois dernières années</a:t>
            </a:r>
            <a:endParaRPr kumimoji="0" lang="fr-FR" alt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E707645-B5F9-23B0-0146-848DD1FA1FD3}"/>
              </a:ext>
            </a:extLst>
          </p:cNvPr>
          <p:cNvSpPr txBox="1"/>
          <p:nvPr/>
        </p:nvSpPr>
        <p:spPr>
          <a:xfrm>
            <a:off x="10573973" y="174562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1</a:t>
            </a:r>
          </a:p>
        </p:txBody>
      </p:sp>
    </p:spTree>
    <p:extLst>
      <p:ext uri="{BB962C8B-B14F-4D97-AF65-F5344CB8AC3E}">
        <p14:creationId xmlns:p14="http://schemas.microsoft.com/office/powerpoint/2010/main" val="3327601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17146-8680-6B82-04F3-9381CAF26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AFA17C-8843-619D-F362-D4429909EAB5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909713-C240-0B6F-9EB1-FCB4E1752034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042D3C0-87B9-338D-6C8B-77FCA37814B5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CANDIDAT : </a:t>
            </a:r>
            <a:r>
              <a:rPr lang="fr-FR" b="1" dirty="0">
                <a:solidFill>
                  <a:srgbClr val="FF0000"/>
                </a:solidFill>
              </a:rPr>
              <a:t>COMPLETER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64DB26-1E84-93E7-ADA8-10E6D0C321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0" y="6228141"/>
            <a:ext cx="1125901" cy="57658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522B99D-FE93-A831-06F8-72490995C06C}"/>
              </a:ext>
            </a:extLst>
          </p:cNvPr>
          <p:cNvSpPr txBox="1"/>
          <p:nvPr/>
        </p:nvSpPr>
        <p:spPr>
          <a:xfrm>
            <a:off x="276677" y="743830"/>
            <a:ext cx="9172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A REMPLIR POUR CHAQUE MEMBRE DU GROUPEMENT </a:t>
            </a:r>
            <a:r>
              <a:rPr lang="fr-FR" sz="1200" b="1" i="1" u="sng" dirty="0">
                <a:solidFill>
                  <a:srgbClr val="FF0000"/>
                </a:solidFill>
                <a:highlight>
                  <a:srgbClr val="FFFF00"/>
                </a:highlight>
              </a:rPr>
              <a:t>(dupliquer la slide pour chaque membre du groupement):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FECBE87-2353-3390-6FF9-CEF5A6683A90}"/>
              </a:ext>
            </a:extLst>
          </p:cNvPr>
          <p:cNvSpPr txBox="1"/>
          <p:nvPr/>
        </p:nvSpPr>
        <p:spPr>
          <a:xfrm>
            <a:off x="10603909" y="171869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2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C66DEAFB-C84C-2EA5-2785-D7E7B26D5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678" y="1173182"/>
            <a:ext cx="1160235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2E74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SÉLECTION DE RÉFÉRENCES DE MOINS DE 7 ANS SIGNIFICATIVES VIS À VIS DU MARCHÉ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Indiquer le nom commercial et la dénomination sociale du candidat individuel ou du membre du groupement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déclare sur l’honneur que les prestations indiquées ci-dessous ont bien été réalisées.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 co-traitant présente ses références pour la/les missions : 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[indiquer le nom des missions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Pour rappel : </a:t>
            </a:r>
            <a:r>
              <a:rPr lang="fr-FR" altLang="fr-FR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références pour l’architecte, 2 pour les autres </a:t>
            </a:r>
            <a:r>
              <a:rPr lang="fr-FR" altLang="fr-FR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membres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F074F27F-C25A-4966-7D63-0153A23D93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983519"/>
              </p:ext>
            </p:extLst>
          </p:nvPr>
        </p:nvGraphicFramePr>
        <p:xfrm>
          <a:off x="342899" y="2287111"/>
          <a:ext cx="11470821" cy="3558092"/>
        </p:xfrm>
        <a:graphic>
          <a:graphicData uri="http://schemas.openxmlformats.org/drawingml/2006/table">
            <a:tbl>
              <a:tblPr/>
              <a:tblGrid>
                <a:gridCol w="683748">
                  <a:extLst>
                    <a:ext uri="{9D8B030D-6E8A-4147-A177-3AD203B41FA5}">
                      <a16:colId xmlns:a16="http://schemas.microsoft.com/office/drawing/2014/main" val="2345492765"/>
                    </a:ext>
                  </a:extLst>
                </a:gridCol>
                <a:gridCol w="3299996">
                  <a:extLst>
                    <a:ext uri="{9D8B030D-6E8A-4147-A177-3AD203B41FA5}">
                      <a16:colId xmlns:a16="http://schemas.microsoft.com/office/drawing/2014/main" val="529789546"/>
                    </a:ext>
                  </a:extLst>
                </a:gridCol>
                <a:gridCol w="4070666">
                  <a:extLst>
                    <a:ext uri="{9D8B030D-6E8A-4147-A177-3AD203B41FA5}">
                      <a16:colId xmlns:a16="http://schemas.microsoft.com/office/drawing/2014/main" val="3846071515"/>
                    </a:ext>
                  </a:extLst>
                </a:gridCol>
                <a:gridCol w="1980618">
                  <a:extLst>
                    <a:ext uri="{9D8B030D-6E8A-4147-A177-3AD203B41FA5}">
                      <a16:colId xmlns:a16="http://schemas.microsoft.com/office/drawing/2014/main" val="1141940382"/>
                    </a:ext>
                  </a:extLst>
                </a:gridCol>
                <a:gridCol w="1435793">
                  <a:extLst>
                    <a:ext uri="{9D8B030D-6E8A-4147-A177-3AD203B41FA5}">
                      <a16:colId xmlns:a16="http://schemas.microsoft.com/office/drawing/2014/main" val="659477844"/>
                    </a:ext>
                  </a:extLst>
                </a:gridCol>
              </a:tblGrid>
              <a:tr h="5320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Client (nom, adresse, nom du chargé du dossier, téléphone)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 nature (public ou privé)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Nature des prestations</a:t>
                      </a:r>
                      <a:b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(similaires à l’objet du marché)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Coût des prestations (HT) / Montant total des travaux (HT)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 d'exécution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3029864"/>
                  </a:ext>
                </a:extLst>
              </a:tr>
              <a:tr h="968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b="1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3266711"/>
                  </a:ext>
                </a:extLst>
              </a:tr>
              <a:tr h="10078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fr-FR" sz="1200" b="1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fr-FR" sz="1200" dirty="0">
                          <a:solidFill>
                            <a:srgbClr val="2E74B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979370"/>
                  </a:ext>
                </a:extLst>
              </a:tr>
              <a:tr h="10078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fr-FR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fr-FR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7461136"/>
                  </a:ext>
                </a:extLst>
              </a:tr>
            </a:tbl>
          </a:graphicData>
        </a:graphic>
      </p:graphicFrame>
      <p:sp>
        <p:nvSpPr>
          <p:cNvPr id="17" name="ZoneTexte 16">
            <a:extLst>
              <a:ext uri="{FF2B5EF4-FFF2-40B4-BE49-F238E27FC236}">
                <a16:creationId xmlns:a16="http://schemas.microsoft.com/office/drawing/2014/main" id="{ABFFF597-4F9E-DFAB-FE48-054D80DC2366}"/>
              </a:ext>
            </a:extLst>
          </p:cNvPr>
          <p:cNvSpPr txBox="1"/>
          <p:nvPr/>
        </p:nvSpPr>
        <p:spPr>
          <a:xfrm>
            <a:off x="7756465" y="5997308"/>
            <a:ext cx="41225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À……………………………., le ………………………..</a:t>
            </a:r>
            <a:endParaRPr kumimoji="0" lang="fr-FR" alt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Signature + cachet</a:t>
            </a:r>
            <a:endParaRPr kumimoji="0" lang="fr-FR" alt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90C675-0F2B-62DB-7B3B-533E598693E0}"/>
              </a:ext>
            </a:extLst>
          </p:cNvPr>
          <p:cNvSpPr/>
          <p:nvPr/>
        </p:nvSpPr>
        <p:spPr>
          <a:xfrm>
            <a:off x="7600950" y="5890327"/>
            <a:ext cx="4212770" cy="914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58EE75A-D368-E6E9-D4CF-CE538D340991}"/>
              </a:ext>
            </a:extLst>
          </p:cNvPr>
          <p:cNvSpPr txBox="1"/>
          <p:nvPr/>
        </p:nvSpPr>
        <p:spPr>
          <a:xfrm>
            <a:off x="276677" y="5828031"/>
            <a:ext cx="72718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dirty="0">
                <a:solidFill>
                  <a:srgbClr val="2E74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Rappel : si le candidat fait état de capacités d’autres entités juridiques non candidates, quelle que soit la nature des liens juridiques qu’il invoque, il doit établir qu’il a effectivement la disposition des moyens de l’entité qu’il présente à l’appui de sa candidature pour l’exécution du contrat.</a:t>
            </a:r>
            <a:endParaRPr lang="fr-FR" sz="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312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12B200A-A034-D778-8CB7-32A4EDD0C03F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020F226-2FAD-CF7C-957F-776B552A3A5F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46DF9E1-14F0-90BF-1871-939B37D5F298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MANDATAIRE : </a:t>
            </a:r>
            <a:r>
              <a:rPr lang="fr-FR" b="1" dirty="0">
                <a:solidFill>
                  <a:srgbClr val="FF0000"/>
                </a:solidFill>
              </a:rPr>
              <a:t>Compléter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EAE18EA-E7AD-0799-7E27-FC56A2E0113B}"/>
              </a:ext>
            </a:extLst>
          </p:cNvPr>
          <p:cNvSpPr txBox="1"/>
          <p:nvPr/>
        </p:nvSpPr>
        <p:spPr>
          <a:xfrm>
            <a:off x="284843" y="648091"/>
            <a:ext cx="270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Référence Architecte n°1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AF95F8-4E8E-7DBF-9FC7-1F4C17363B59}"/>
              </a:ext>
            </a:extLst>
          </p:cNvPr>
          <p:cNvSpPr/>
          <p:nvPr/>
        </p:nvSpPr>
        <p:spPr>
          <a:xfrm>
            <a:off x="284844" y="1017423"/>
            <a:ext cx="11622314" cy="30810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28ED31-BC62-BE6D-965B-BD405FF3C108}"/>
              </a:ext>
            </a:extLst>
          </p:cNvPr>
          <p:cNvSpPr/>
          <p:nvPr/>
        </p:nvSpPr>
        <p:spPr>
          <a:xfrm>
            <a:off x="6327914" y="4209148"/>
            <a:ext cx="5579244" cy="25263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B5ABD91-AFDC-3132-14C9-E872CA6BFF27}"/>
              </a:ext>
            </a:extLst>
          </p:cNvPr>
          <p:cNvSpPr txBox="1"/>
          <p:nvPr/>
        </p:nvSpPr>
        <p:spPr>
          <a:xfrm>
            <a:off x="6385518" y="4290439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Justifier ici la référence présentée au regard du projet :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3F8D77-CB6F-01DE-B838-60FFF1C0E10F}"/>
              </a:ext>
            </a:extLst>
          </p:cNvPr>
          <p:cNvSpPr txBox="1"/>
          <p:nvPr/>
        </p:nvSpPr>
        <p:spPr>
          <a:xfrm>
            <a:off x="284842" y="1078566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Insérer ici les images / photographies de la référence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B2B37B4-454E-2BD6-06C7-DF2B003B8F87}"/>
              </a:ext>
            </a:extLst>
          </p:cNvPr>
          <p:cNvSpPr txBox="1"/>
          <p:nvPr/>
        </p:nvSpPr>
        <p:spPr>
          <a:xfrm>
            <a:off x="342446" y="4070648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Compléter le tableau ci-dessous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7707C3D-60CA-9A55-9083-2FF83AD05573}"/>
              </a:ext>
            </a:extLst>
          </p:cNvPr>
          <p:cNvSpPr txBox="1"/>
          <p:nvPr/>
        </p:nvSpPr>
        <p:spPr>
          <a:xfrm>
            <a:off x="10603909" y="171869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3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C8283412-1926-A24E-85BD-B01A9022BB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38158"/>
              </p:ext>
            </p:extLst>
          </p:nvPr>
        </p:nvGraphicFramePr>
        <p:xfrm>
          <a:off x="326259" y="4334918"/>
          <a:ext cx="5944051" cy="215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75">
                  <a:extLst>
                    <a:ext uri="{9D8B030D-6E8A-4147-A177-3AD203B41FA5}">
                      <a16:colId xmlns:a16="http://schemas.microsoft.com/office/drawing/2014/main" val="2603325989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8724217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7471588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2114239060"/>
                    </a:ext>
                  </a:extLst>
                </a:gridCol>
                <a:gridCol w="1003477">
                  <a:extLst>
                    <a:ext uri="{9D8B030D-6E8A-4147-A177-3AD203B41FA5}">
                      <a16:colId xmlns:a16="http://schemas.microsoft.com/office/drawing/2014/main" val="709249051"/>
                    </a:ext>
                  </a:extLst>
                </a:gridCol>
                <a:gridCol w="977874">
                  <a:extLst>
                    <a:ext uri="{9D8B030D-6E8A-4147-A177-3AD203B41FA5}">
                      <a16:colId xmlns:a16="http://schemas.microsoft.com/office/drawing/2014/main" val="1618671801"/>
                    </a:ext>
                  </a:extLst>
                </a:gridCol>
              </a:tblGrid>
              <a:tr h="235372">
                <a:tc>
                  <a:txBody>
                    <a:bodyPr/>
                    <a:lstStyle/>
                    <a:p>
                      <a:r>
                        <a:rPr lang="fr-FR" sz="1100" dirty="0"/>
                        <a:t>Intitulé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fr-FR" sz="11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018228"/>
                  </a:ext>
                </a:extLst>
              </a:tr>
              <a:tr h="356770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Lieu de réalisation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Programme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MOA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SDP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Montant de travaux € HT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Avancement du projet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271367"/>
                  </a:ext>
                </a:extLst>
              </a:tr>
              <a:tr h="464304"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022296"/>
                  </a:ext>
                </a:extLst>
              </a:tr>
              <a:tr h="485087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Rôle dans l’opération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Nom du mandataire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Campus </a:t>
                      </a:r>
                      <a:r>
                        <a:rPr lang="fr-FR" sz="900" b="1" dirty="0" err="1"/>
                        <a:t>yc</a:t>
                      </a:r>
                      <a:r>
                        <a:rPr lang="fr-FR" sz="900" b="1" dirty="0"/>
                        <a:t> laboratoire de recherches industrielle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 énergétique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Plusieurs bâtiments en site occupé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449936"/>
                  </a:ext>
                </a:extLst>
              </a:tr>
              <a:tr h="423261">
                <a:tc>
                  <a:txBody>
                    <a:bodyPr/>
                    <a:lstStyle/>
                    <a:p>
                      <a:endParaRPr lang="fr-FR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874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49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BCC0B-80F7-C739-0BD4-638056282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1A3B03-BC6B-A768-0CE9-3681CE3B9CA6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D23C640-2E8D-D191-5442-286814F184F9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2D029E6-C666-DE70-840A-947F92A75587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MANDATAIRE : </a:t>
            </a:r>
            <a:r>
              <a:rPr lang="fr-FR" b="1" dirty="0">
                <a:solidFill>
                  <a:srgbClr val="FF0000"/>
                </a:solidFill>
              </a:rPr>
              <a:t>Compléter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6A14CCA-465D-E1DD-A6DD-68C2E416F65B}"/>
              </a:ext>
            </a:extLst>
          </p:cNvPr>
          <p:cNvSpPr txBox="1"/>
          <p:nvPr/>
        </p:nvSpPr>
        <p:spPr>
          <a:xfrm>
            <a:off x="284843" y="648091"/>
            <a:ext cx="270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Référence Architecte n°2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B77844-9FBF-0EAE-8A33-545338E05F12}"/>
              </a:ext>
            </a:extLst>
          </p:cNvPr>
          <p:cNvSpPr/>
          <p:nvPr/>
        </p:nvSpPr>
        <p:spPr>
          <a:xfrm>
            <a:off x="284844" y="1017423"/>
            <a:ext cx="11622314" cy="30810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66E2A3-81AD-D064-8D8B-D24991584B23}"/>
              </a:ext>
            </a:extLst>
          </p:cNvPr>
          <p:cNvSpPr/>
          <p:nvPr/>
        </p:nvSpPr>
        <p:spPr>
          <a:xfrm>
            <a:off x="6327914" y="4209148"/>
            <a:ext cx="5579244" cy="25263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64D6E28-2B54-1066-184C-71E5E223DA6C}"/>
              </a:ext>
            </a:extLst>
          </p:cNvPr>
          <p:cNvSpPr txBox="1"/>
          <p:nvPr/>
        </p:nvSpPr>
        <p:spPr>
          <a:xfrm>
            <a:off x="6385518" y="4290439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Justifier ici la référence présentée au regard du projet :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E1F1573-CED6-C1F2-817A-E06F3D58A5CD}"/>
              </a:ext>
            </a:extLst>
          </p:cNvPr>
          <p:cNvSpPr txBox="1"/>
          <p:nvPr/>
        </p:nvSpPr>
        <p:spPr>
          <a:xfrm>
            <a:off x="284842" y="1078566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Insérer ici les images / photographies de la référence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68B4B8B-49B1-459B-7EC0-4E61B73CFFB7}"/>
              </a:ext>
            </a:extLst>
          </p:cNvPr>
          <p:cNvSpPr txBox="1"/>
          <p:nvPr/>
        </p:nvSpPr>
        <p:spPr>
          <a:xfrm>
            <a:off x="342446" y="4070648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Compléter le tableau ci-dessous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56AC78E-B537-439B-5083-8178DE275ED5}"/>
              </a:ext>
            </a:extLst>
          </p:cNvPr>
          <p:cNvSpPr txBox="1"/>
          <p:nvPr/>
        </p:nvSpPr>
        <p:spPr>
          <a:xfrm>
            <a:off x="10603909" y="171869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3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44B30813-6E22-A772-2089-E7084F45C9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51472"/>
              </p:ext>
            </p:extLst>
          </p:nvPr>
        </p:nvGraphicFramePr>
        <p:xfrm>
          <a:off x="326259" y="4334918"/>
          <a:ext cx="5944051" cy="215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75">
                  <a:extLst>
                    <a:ext uri="{9D8B030D-6E8A-4147-A177-3AD203B41FA5}">
                      <a16:colId xmlns:a16="http://schemas.microsoft.com/office/drawing/2014/main" val="2603325989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8724217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7471588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2114239060"/>
                    </a:ext>
                  </a:extLst>
                </a:gridCol>
                <a:gridCol w="1003477">
                  <a:extLst>
                    <a:ext uri="{9D8B030D-6E8A-4147-A177-3AD203B41FA5}">
                      <a16:colId xmlns:a16="http://schemas.microsoft.com/office/drawing/2014/main" val="709249051"/>
                    </a:ext>
                  </a:extLst>
                </a:gridCol>
                <a:gridCol w="977874">
                  <a:extLst>
                    <a:ext uri="{9D8B030D-6E8A-4147-A177-3AD203B41FA5}">
                      <a16:colId xmlns:a16="http://schemas.microsoft.com/office/drawing/2014/main" val="1618671801"/>
                    </a:ext>
                  </a:extLst>
                </a:gridCol>
              </a:tblGrid>
              <a:tr h="235372">
                <a:tc>
                  <a:txBody>
                    <a:bodyPr/>
                    <a:lstStyle/>
                    <a:p>
                      <a:r>
                        <a:rPr lang="fr-FR" sz="1100" dirty="0"/>
                        <a:t>Intitulé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fr-FR" sz="11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018228"/>
                  </a:ext>
                </a:extLst>
              </a:tr>
              <a:tr h="356770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Lieu de réalisation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Programme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MOA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SDP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Montant de travaux € HT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Avancement du projet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271367"/>
                  </a:ext>
                </a:extLst>
              </a:tr>
              <a:tr h="464304"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022296"/>
                  </a:ext>
                </a:extLst>
              </a:tr>
              <a:tr h="485087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Rôle dans l’opération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Nom du mandataire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Campus </a:t>
                      </a:r>
                      <a:r>
                        <a:rPr lang="fr-FR" sz="900" b="1" dirty="0" err="1"/>
                        <a:t>yc</a:t>
                      </a:r>
                      <a:r>
                        <a:rPr lang="fr-FR" sz="900" b="1" dirty="0"/>
                        <a:t> laboratoire de recherches industrielle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 énergétique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Plusieurs bâtiments en site occupé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449936"/>
                  </a:ext>
                </a:extLst>
              </a:tr>
              <a:tr h="423261">
                <a:tc>
                  <a:txBody>
                    <a:bodyPr/>
                    <a:lstStyle/>
                    <a:p>
                      <a:endParaRPr lang="fr-FR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874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84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B110F-ACFB-EBB1-7328-0814373EC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CEF23FE-476B-7E2B-D642-13740C5D4DF4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AD6937-4D68-8F05-DF74-22223E751F44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E451FC1-681E-949F-E86C-D1F2734BFEFC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MANDATAIRE : </a:t>
            </a:r>
            <a:r>
              <a:rPr lang="fr-FR" b="1" dirty="0">
                <a:solidFill>
                  <a:srgbClr val="FF0000"/>
                </a:solidFill>
              </a:rPr>
              <a:t>Compléter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3D31D4B-B094-DB22-80C4-D9DF77BF148D}"/>
              </a:ext>
            </a:extLst>
          </p:cNvPr>
          <p:cNvSpPr txBox="1"/>
          <p:nvPr/>
        </p:nvSpPr>
        <p:spPr>
          <a:xfrm>
            <a:off x="284843" y="648091"/>
            <a:ext cx="2701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Référence Architecte n°3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EF3993-1CC7-5B63-3C76-6819BC4788F5}"/>
              </a:ext>
            </a:extLst>
          </p:cNvPr>
          <p:cNvSpPr/>
          <p:nvPr/>
        </p:nvSpPr>
        <p:spPr>
          <a:xfrm>
            <a:off x="284844" y="1017423"/>
            <a:ext cx="11622314" cy="30810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438BB3-5328-0AEA-71EC-96C8DB80D06B}"/>
              </a:ext>
            </a:extLst>
          </p:cNvPr>
          <p:cNvSpPr/>
          <p:nvPr/>
        </p:nvSpPr>
        <p:spPr>
          <a:xfrm>
            <a:off x="6327914" y="4209148"/>
            <a:ext cx="5579244" cy="25263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A010ECC-CA3C-6179-D85D-77D871CC07F3}"/>
              </a:ext>
            </a:extLst>
          </p:cNvPr>
          <p:cNvSpPr txBox="1"/>
          <p:nvPr/>
        </p:nvSpPr>
        <p:spPr>
          <a:xfrm>
            <a:off x="6385518" y="4290439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Justifier ici la référence présentée au regard du projet :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FFE8333-9A74-5C4C-FA60-98DF734B96DD}"/>
              </a:ext>
            </a:extLst>
          </p:cNvPr>
          <p:cNvSpPr txBox="1"/>
          <p:nvPr/>
        </p:nvSpPr>
        <p:spPr>
          <a:xfrm>
            <a:off x="284842" y="1078566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Insérer ici les images / photographies de la référence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E09423C-1293-CF66-3776-7C2C6878F119}"/>
              </a:ext>
            </a:extLst>
          </p:cNvPr>
          <p:cNvSpPr txBox="1"/>
          <p:nvPr/>
        </p:nvSpPr>
        <p:spPr>
          <a:xfrm>
            <a:off x="342446" y="4070648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Compléter le tableau ci-dessous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9DBA796-60F1-93D9-D8A4-D12F361FA8CA}"/>
              </a:ext>
            </a:extLst>
          </p:cNvPr>
          <p:cNvSpPr txBox="1"/>
          <p:nvPr/>
        </p:nvSpPr>
        <p:spPr>
          <a:xfrm>
            <a:off x="10603909" y="171869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3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B596E9B8-514C-4FDB-3EB2-7A3783BE5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51472"/>
              </p:ext>
            </p:extLst>
          </p:nvPr>
        </p:nvGraphicFramePr>
        <p:xfrm>
          <a:off x="326259" y="4334918"/>
          <a:ext cx="5944051" cy="215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75">
                  <a:extLst>
                    <a:ext uri="{9D8B030D-6E8A-4147-A177-3AD203B41FA5}">
                      <a16:colId xmlns:a16="http://schemas.microsoft.com/office/drawing/2014/main" val="2603325989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8724217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7471588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2114239060"/>
                    </a:ext>
                  </a:extLst>
                </a:gridCol>
                <a:gridCol w="1003477">
                  <a:extLst>
                    <a:ext uri="{9D8B030D-6E8A-4147-A177-3AD203B41FA5}">
                      <a16:colId xmlns:a16="http://schemas.microsoft.com/office/drawing/2014/main" val="709249051"/>
                    </a:ext>
                  </a:extLst>
                </a:gridCol>
                <a:gridCol w="977874">
                  <a:extLst>
                    <a:ext uri="{9D8B030D-6E8A-4147-A177-3AD203B41FA5}">
                      <a16:colId xmlns:a16="http://schemas.microsoft.com/office/drawing/2014/main" val="1618671801"/>
                    </a:ext>
                  </a:extLst>
                </a:gridCol>
              </a:tblGrid>
              <a:tr h="235372">
                <a:tc>
                  <a:txBody>
                    <a:bodyPr/>
                    <a:lstStyle/>
                    <a:p>
                      <a:r>
                        <a:rPr lang="fr-FR" sz="1100" dirty="0"/>
                        <a:t>Intitulé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fr-FR" sz="11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018228"/>
                  </a:ext>
                </a:extLst>
              </a:tr>
              <a:tr h="356770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Lieu de réalisation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Programme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MOA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SDP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Montant de travaux € HT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Avancement du projet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271367"/>
                  </a:ext>
                </a:extLst>
              </a:tr>
              <a:tr h="464304"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022296"/>
                  </a:ext>
                </a:extLst>
              </a:tr>
              <a:tr h="485087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Rôle dans l’opération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Nom du mandataire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Campus </a:t>
                      </a:r>
                      <a:r>
                        <a:rPr lang="fr-FR" sz="900" b="1" dirty="0" err="1"/>
                        <a:t>yc</a:t>
                      </a:r>
                      <a:r>
                        <a:rPr lang="fr-FR" sz="900" b="1" dirty="0"/>
                        <a:t> laboratoire de recherches industrielle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 énergétique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Plusieurs bâtiments en site occupé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449936"/>
                  </a:ext>
                </a:extLst>
              </a:tr>
              <a:tr h="423261">
                <a:tc>
                  <a:txBody>
                    <a:bodyPr/>
                    <a:lstStyle/>
                    <a:p>
                      <a:endParaRPr lang="fr-FR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874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3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8DEEC-DB8F-2976-73F6-541C20AAD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3C2FF2F-CBE0-E620-B214-BFE0DDF065A4}"/>
              </a:ext>
            </a:extLst>
          </p:cNvPr>
          <p:cNvSpPr/>
          <p:nvPr/>
        </p:nvSpPr>
        <p:spPr>
          <a:xfrm>
            <a:off x="342900" y="122464"/>
            <a:ext cx="11470821" cy="473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22EAE0B-E0F1-942B-3BE8-25735192C236}"/>
              </a:ext>
            </a:extLst>
          </p:cNvPr>
          <p:cNvSpPr txBox="1"/>
          <p:nvPr/>
        </p:nvSpPr>
        <p:spPr>
          <a:xfrm>
            <a:off x="480786" y="17456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PLI n°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453FA2-77AD-ABD5-6016-BDC40B0F55A1}"/>
              </a:ext>
            </a:extLst>
          </p:cNvPr>
          <p:cNvSpPr txBox="1"/>
          <p:nvPr/>
        </p:nvSpPr>
        <p:spPr>
          <a:xfrm>
            <a:off x="3311071" y="174562"/>
            <a:ext cx="464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MANDATAIRE : </a:t>
            </a:r>
            <a:r>
              <a:rPr lang="fr-FR" b="1" dirty="0">
                <a:solidFill>
                  <a:srgbClr val="FF0000"/>
                </a:solidFill>
              </a:rPr>
              <a:t>Compléter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94C519B-1343-A3DF-8F5C-1787D471DB25}"/>
              </a:ext>
            </a:extLst>
          </p:cNvPr>
          <p:cNvSpPr txBox="1"/>
          <p:nvPr/>
        </p:nvSpPr>
        <p:spPr>
          <a:xfrm>
            <a:off x="284843" y="648091"/>
            <a:ext cx="667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Référence projet à fort enjeux environnementaux et sociétaux  n°4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061555-93E6-BF5A-30EA-2DF88EA13513}"/>
              </a:ext>
            </a:extLst>
          </p:cNvPr>
          <p:cNvSpPr/>
          <p:nvPr/>
        </p:nvSpPr>
        <p:spPr>
          <a:xfrm>
            <a:off x="284844" y="1017423"/>
            <a:ext cx="11622314" cy="30810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E9BF10-7D85-381B-92A8-EE587DC5BE99}"/>
              </a:ext>
            </a:extLst>
          </p:cNvPr>
          <p:cNvSpPr/>
          <p:nvPr/>
        </p:nvSpPr>
        <p:spPr>
          <a:xfrm>
            <a:off x="6327914" y="4209148"/>
            <a:ext cx="5579244" cy="25263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963B85B-D24D-A4DE-D5FC-DE40FDBA8CAD}"/>
              </a:ext>
            </a:extLst>
          </p:cNvPr>
          <p:cNvSpPr txBox="1"/>
          <p:nvPr/>
        </p:nvSpPr>
        <p:spPr>
          <a:xfrm>
            <a:off x="6385518" y="4290439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Justifier ici la référence présentée au regard du projet :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0184454-AD19-259C-082C-149323BDC037}"/>
              </a:ext>
            </a:extLst>
          </p:cNvPr>
          <p:cNvSpPr txBox="1"/>
          <p:nvPr/>
        </p:nvSpPr>
        <p:spPr>
          <a:xfrm>
            <a:off x="284842" y="1078566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Insérer ici les images / photographies de la référence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3A9312-8650-DF29-D946-B6B646296CF9}"/>
              </a:ext>
            </a:extLst>
          </p:cNvPr>
          <p:cNvSpPr txBox="1"/>
          <p:nvPr/>
        </p:nvSpPr>
        <p:spPr>
          <a:xfrm>
            <a:off x="342446" y="4070648"/>
            <a:ext cx="5464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>
                <a:solidFill>
                  <a:srgbClr val="FF0000"/>
                </a:solidFill>
              </a:rPr>
              <a:t>Compléter le tableau ci-dessous :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F7B745E-4501-F8E5-6302-C9057C35E64B}"/>
              </a:ext>
            </a:extLst>
          </p:cNvPr>
          <p:cNvSpPr txBox="1"/>
          <p:nvPr/>
        </p:nvSpPr>
        <p:spPr>
          <a:xfrm>
            <a:off x="10603909" y="171869"/>
            <a:ext cx="127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ONGLET 3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CEF04A8E-D33A-36E6-D747-5F0460392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51472"/>
              </p:ext>
            </p:extLst>
          </p:nvPr>
        </p:nvGraphicFramePr>
        <p:xfrm>
          <a:off x="326259" y="4334918"/>
          <a:ext cx="5944051" cy="215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75">
                  <a:extLst>
                    <a:ext uri="{9D8B030D-6E8A-4147-A177-3AD203B41FA5}">
                      <a16:colId xmlns:a16="http://schemas.microsoft.com/office/drawing/2014/main" val="2603325989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8724217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747158886"/>
                    </a:ext>
                  </a:extLst>
                </a:gridCol>
                <a:gridCol w="990675">
                  <a:extLst>
                    <a:ext uri="{9D8B030D-6E8A-4147-A177-3AD203B41FA5}">
                      <a16:colId xmlns:a16="http://schemas.microsoft.com/office/drawing/2014/main" val="2114239060"/>
                    </a:ext>
                  </a:extLst>
                </a:gridCol>
                <a:gridCol w="1003477">
                  <a:extLst>
                    <a:ext uri="{9D8B030D-6E8A-4147-A177-3AD203B41FA5}">
                      <a16:colId xmlns:a16="http://schemas.microsoft.com/office/drawing/2014/main" val="709249051"/>
                    </a:ext>
                  </a:extLst>
                </a:gridCol>
                <a:gridCol w="977874">
                  <a:extLst>
                    <a:ext uri="{9D8B030D-6E8A-4147-A177-3AD203B41FA5}">
                      <a16:colId xmlns:a16="http://schemas.microsoft.com/office/drawing/2014/main" val="1618671801"/>
                    </a:ext>
                  </a:extLst>
                </a:gridCol>
              </a:tblGrid>
              <a:tr h="235372">
                <a:tc>
                  <a:txBody>
                    <a:bodyPr/>
                    <a:lstStyle/>
                    <a:p>
                      <a:r>
                        <a:rPr lang="fr-FR" sz="1100" dirty="0"/>
                        <a:t>Intitulé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fr-FR" sz="11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018228"/>
                  </a:ext>
                </a:extLst>
              </a:tr>
              <a:tr h="356770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Lieu de réalisation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Programme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MOA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SDP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Montant de travaux € HT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Avancement du projet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271367"/>
                  </a:ext>
                </a:extLst>
              </a:tr>
              <a:tr h="464304"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022296"/>
                  </a:ext>
                </a:extLst>
              </a:tr>
              <a:tr h="485087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Rôle dans l’opération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Nom du mandataire 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Campus </a:t>
                      </a:r>
                      <a:r>
                        <a:rPr lang="fr-FR" sz="900" b="1" dirty="0" err="1"/>
                        <a:t>yc</a:t>
                      </a:r>
                      <a:r>
                        <a:rPr lang="fr-FR" sz="900" b="1" dirty="0"/>
                        <a:t> laboratoire de recherches industrielle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Rénovation énergétique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/>
                        <a:t>Plusieurs bâtiments en site occupé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449936"/>
                  </a:ext>
                </a:extLst>
              </a:tr>
              <a:tr h="423261">
                <a:tc>
                  <a:txBody>
                    <a:bodyPr/>
                    <a:lstStyle/>
                    <a:p>
                      <a:endParaRPr lang="fr-FR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Oui / non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874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3321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742</Words>
  <Application>Microsoft Office PowerPoint</Application>
  <PresentationFormat>Grand écran</PresentationFormat>
  <Paragraphs>182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Marion Le-cornec</dc:creator>
  <cp:lastModifiedBy>Kevin Passot</cp:lastModifiedBy>
  <cp:revision>10</cp:revision>
  <dcterms:created xsi:type="dcterms:W3CDTF">2025-03-12T15:22:38Z</dcterms:created>
  <dcterms:modified xsi:type="dcterms:W3CDTF">2025-11-28T15:30:51Z</dcterms:modified>
</cp:coreProperties>
</file>