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8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E8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085" autoAdjust="0"/>
  </p:normalViewPr>
  <p:slideViewPr>
    <p:cSldViewPr snapToGrid="0">
      <p:cViewPr varScale="1">
        <p:scale>
          <a:sx n="58" d="100"/>
          <a:sy n="58" d="100"/>
        </p:scale>
        <p:origin x="92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138CF0-660E-429A-A791-81C580270E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8807268-5568-4E0E-B572-457CCC8BD3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2B1FDC-D861-4474-B401-C52268FF3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17055-1CC3-454E-8D43-9BA8BE1D61DA}" type="datetimeFigureOut">
              <a:rPr lang="fr-FR" smtClean="0"/>
              <a:t>30/11/2025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F41F121-30BF-451B-8EBE-6ADB1DF65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0C05C5C-4FA7-4F72-BCCF-E2E911D45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FC36F-1404-4561-BC89-47F5C743BF52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57670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496B53-7222-4A4F-919C-7172D395D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583926-EC40-48C4-8D6C-7DA0E76C3F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201E9F9-A981-4FC9-BCB3-514AE6F96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17055-1CC3-454E-8D43-9BA8BE1D61DA}" type="datetimeFigureOut">
              <a:rPr lang="fr-FR" smtClean="0"/>
              <a:t>30/11/2025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2F97855-BDF8-4776-AB4C-DFD2D62EC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4DC9F8-3FC4-489A-B59C-0A5F74A03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FC36F-1404-4561-BC89-47F5C743BF52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29356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ED9CCC13-3369-47DD-8EE3-D72229B513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D45E892-B2C3-4B94-B907-73EFA02B5D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2C24F19-3302-454B-B05B-27FEA827F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17055-1CC3-454E-8D43-9BA8BE1D61DA}" type="datetimeFigureOut">
              <a:rPr lang="fr-FR" smtClean="0"/>
              <a:t>30/11/2025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24571FB-775D-4FAD-9556-7B1D84DF2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1C189B9-DD76-4DE1-A27A-8B5B103CC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FC36F-1404-4561-BC89-47F5C743BF52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37415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4E8BE3-9478-444E-86BB-895B46B04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BBA997C-27F1-499C-940B-54D6931137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C9DD4B-9C6A-4B5E-B3B1-091E04827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17055-1CC3-454E-8D43-9BA8BE1D61DA}" type="datetimeFigureOut">
              <a:rPr lang="fr-FR" smtClean="0"/>
              <a:t>30/11/2025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B233B8D-7E4E-4710-830C-108B664B8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1451CFD-4C23-460B-88C5-A330B06C3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FC36F-1404-4561-BC89-47F5C743BF52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09591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657FAFE-EB90-484F-A768-B302FD53B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3DF9783-D3A0-42E7-80D0-8390BDD55C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FA9FFE6-C9C0-4460-BD56-1D1F771E6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17055-1CC3-454E-8D43-9BA8BE1D61DA}" type="datetimeFigureOut">
              <a:rPr lang="fr-FR" smtClean="0"/>
              <a:t>30/11/2025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F7BB44C-451B-469A-B3DD-662925BA2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9F7E71F-8D19-4590-A683-2970DD1F3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FC36F-1404-4561-BC89-47F5C743BF52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50557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7ABABB-F09A-45BA-90C2-F06ACF50C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85470B4-DA32-456C-A15A-81832B7CE2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3D3DD00-6923-4399-81D2-8A02E764E7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2B1B6E5-C266-46EE-B1A6-376AAA865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17055-1CC3-454E-8D43-9BA8BE1D61DA}" type="datetimeFigureOut">
              <a:rPr lang="fr-FR" smtClean="0"/>
              <a:t>30/11/2025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A35A876-22E0-4A8A-93A4-A3A3C53CA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4A8BABA-726F-4176-8098-B0BFE5406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FC36F-1404-4561-BC89-47F5C743BF52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17105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A909EA-E7FC-4D0B-AB2F-36F2A83C8F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53AEB02-D3E8-4DD5-97A7-BA1A8EE5E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BCB15A8-03AB-4A7C-A3C1-B66C7B0E8A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FAA2AC8-7873-416C-AFCA-ECF0C183DE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ECB38C8-9EFD-439D-B5A8-5FA5F5EC84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1BB9274-B70F-4FB8-8D60-5F28D5603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17055-1CC3-454E-8D43-9BA8BE1D61DA}" type="datetimeFigureOut">
              <a:rPr lang="fr-FR" smtClean="0"/>
              <a:t>30/11/2025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333CC17-B34D-4C92-BB6B-63954D36F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0256396-6905-4B58-8247-37CDDC499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FC36F-1404-4561-BC89-47F5C743BF52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47967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E16AB6-8527-4F45-8F6F-23C1B99CC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DA88E9F-40CB-4539-8D63-2DB82AD564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17055-1CC3-454E-8D43-9BA8BE1D61DA}" type="datetimeFigureOut">
              <a:rPr lang="fr-FR" smtClean="0"/>
              <a:t>30/11/2025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2377EA-9625-4D60-82F1-A6392EBBF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19648E8-BF13-4E13-A512-79586D916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FC36F-1404-4561-BC89-47F5C743BF52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2423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D0712A4-D3B9-4B52-B5FC-43B8C2B53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17055-1CC3-454E-8D43-9BA8BE1D61DA}" type="datetimeFigureOut">
              <a:rPr lang="fr-FR" smtClean="0"/>
              <a:t>30/11/2025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48C813F-E0B3-499D-9A8B-31AEFB60B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FA5D370-D164-46BF-BDE0-6876C515E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FC36F-1404-4561-BC89-47F5C743BF52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9683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0E313E-1D32-4B7B-8B04-47CB93F16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4146E76-CA57-4980-B048-529DDFC45D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92B0A59-A1C8-405E-939D-9B5D3D7020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41F97D7-AFF6-404E-9ACC-77BDCCCAA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17055-1CC3-454E-8D43-9BA8BE1D61DA}" type="datetimeFigureOut">
              <a:rPr lang="fr-FR" smtClean="0"/>
              <a:t>30/11/2025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8DC895C-26BA-400F-B70A-8D335EF21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C9F275C-E51C-4D02-8B6D-6E5384011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FC36F-1404-4561-BC89-47F5C743BF52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90825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8299B4-35AD-41C7-A60E-F7C9DB8115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E7356F1-26E8-4338-BBB9-7CA5F7898C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AC03FA5-FFE3-4727-A8D3-7B970C32B1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1A16F2B-41AB-4D3F-BFCF-239DD62F4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17055-1CC3-454E-8D43-9BA8BE1D61DA}" type="datetimeFigureOut">
              <a:rPr lang="fr-FR" smtClean="0"/>
              <a:t>30/11/2025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7EC0763-F263-4264-A867-9AB8DB9A1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277F022-F790-4F97-B3EC-F71812AB9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FC36F-1404-4561-BC89-47F5C743BF52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2664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17627D6F-4683-4357-B82C-003FBC3B5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B013B40-EAAA-4344-A00F-41ACA466A5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FFC203-97F1-411B-84E3-00A4245D88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617055-1CC3-454E-8D43-9BA8BE1D61DA}" type="datetimeFigureOut">
              <a:rPr lang="fr-FR" smtClean="0"/>
              <a:t>30/11/2025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2E780F0-19AE-4C3D-869A-9EC87A2AC0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90BA551-A3AD-46D5-A9F6-5CC2D006C8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FC36F-1404-4561-BC89-47F5C743BF52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5241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2BB4029D-F6A3-49CD-8D1F-56FC3775F3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2979" y="361688"/>
            <a:ext cx="9144000" cy="113097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fr-FR" sz="9600" b="1" spc="-100" dirty="0">
                <a:ea typeface="+mj-ea"/>
              </a:rPr>
              <a:t>III- Sélection des critères</a:t>
            </a:r>
          </a:p>
          <a:p>
            <a:endParaRPr lang="fr-FR" b="1" dirty="0"/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5760A7AB-CBCC-4F07-B8C5-93601223B2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400813"/>
              </p:ext>
            </p:extLst>
          </p:nvPr>
        </p:nvGraphicFramePr>
        <p:xfrm>
          <a:off x="556593" y="870756"/>
          <a:ext cx="11226912" cy="57779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0204">
                  <a:extLst>
                    <a:ext uri="{9D8B030D-6E8A-4147-A177-3AD203B41FA5}">
                      <a16:colId xmlns:a16="http://schemas.microsoft.com/office/drawing/2014/main" val="3311823882"/>
                    </a:ext>
                  </a:extLst>
                </a:gridCol>
                <a:gridCol w="2600424">
                  <a:extLst>
                    <a:ext uri="{9D8B030D-6E8A-4147-A177-3AD203B41FA5}">
                      <a16:colId xmlns:a16="http://schemas.microsoft.com/office/drawing/2014/main" val="90881322"/>
                    </a:ext>
                  </a:extLst>
                </a:gridCol>
                <a:gridCol w="6636470">
                  <a:extLst>
                    <a:ext uri="{9D8B030D-6E8A-4147-A177-3AD203B41FA5}">
                      <a16:colId xmlns:a16="http://schemas.microsoft.com/office/drawing/2014/main" val="375570650"/>
                    </a:ext>
                  </a:extLst>
                </a:gridCol>
                <a:gridCol w="989814">
                  <a:extLst>
                    <a:ext uri="{9D8B030D-6E8A-4147-A177-3AD203B41FA5}">
                      <a16:colId xmlns:a16="http://schemas.microsoft.com/office/drawing/2014/main" val="171525514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Critères</a:t>
                      </a:r>
                      <a:endParaRPr lang="fr-FR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067" marR="26067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Sous critères </a:t>
                      </a:r>
                      <a:endParaRPr lang="fr-FR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067" marR="26067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Eléments d'appréciation</a:t>
                      </a:r>
                      <a:endParaRPr lang="fr-FR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067" marR="26067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Points critères/ 40</a:t>
                      </a:r>
                      <a:endParaRPr lang="fr-FR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067" marR="26067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885585"/>
                  </a:ext>
                </a:extLst>
              </a:tr>
              <a:tr h="788825"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Valeur  technique </a:t>
                      </a:r>
                    </a:p>
                  </a:txBody>
                  <a:tcPr marL="26067" marR="26067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Gestion projet / pilotage / co construction </a:t>
                      </a: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600" b="0" kern="12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Qualité et pertinence de la méthodologie  projet de co construction </a:t>
                      </a:r>
                    </a:p>
                    <a:p>
                      <a:pPr marL="0" inden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fr-FR" sz="1600" b="0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5296866"/>
                  </a:ext>
                </a:extLst>
              </a:tr>
              <a:tr h="324810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05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26067" marR="2606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Ingénierie pédagogique et de formation </a:t>
                      </a: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fr-FR" sz="1600" b="0" kern="12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Adéquation de l’approche pédagogique aux objectifs visés</a:t>
                      </a:r>
                    </a:p>
                    <a:p>
                      <a:pPr marL="1762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None/>
                        <a:tabLst/>
                        <a:defRPr/>
                      </a:pPr>
                      <a:endParaRPr lang="fr-FR" sz="1600" b="0" kern="1200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4883339"/>
                  </a:ext>
                </a:extLst>
              </a:tr>
              <a:tr h="644465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05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26067" marR="26067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26067" marR="26067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600" b="0" kern="12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Qualité et pertinences des supports</a:t>
                      </a:r>
                    </a:p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fr-FR" sz="1600" b="0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0462246"/>
                  </a:ext>
                </a:extLst>
              </a:tr>
              <a:tr h="541351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05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26067" marR="260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Moyens et logistique </a:t>
                      </a: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600" b="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Organisme  : Organisation logistique  et capacité  opérationnelle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600" b="0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Planning prévisionnel </a:t>
                      </a: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4305904"/>
                  </a:ext>
                </a:extLst>
              </a:tr>
              <a:tr h="952853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05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26067" marR="26067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Profil et expérience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fr-FR" sz="1600" b="0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600" b="0" kern="12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Profil et expérience des intervenants au marché </a:t>
                      </a: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3532798"/>
                  </a:ext>
                </a:extLst>
              </a:tr>
              <a:tr h="815631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5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26067" marR="260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Démarche RSE </a:t>
                      </a: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b="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Politique sociale/ Développement durable</a:t>
                      </a:r>
                    </a:p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fr-FR" sz="1600" b="0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 </a:t>
                      </a: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7445520"/>
                  </a:ext>
                </a:extLst>
              </a:tr>
              <a:tr h="81563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Prix </a:t>
                      </a:r>
                    </a:p>
                  </a:txBody>
                  <a:tcPr marL="26067" marR="26067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600" b="0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600" b="0" i="0" u="none" strike="noStrike" kern="1200" baseline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(prix le plus bas/prix de l'offre examinée) x 55. </a:t>
                      </a:r>
                      <a:endParaRPr lang="fr-FR" sz="1600" b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b="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note 20/55/ tranche ferme</a:t>
                      </a:r>
                    </a:p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b="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 40/55 / tranche optionnelle </a:t>
                      </a: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55</a:t>
                      </a: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838060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8C76B74E-F6AE-408A-8CED-840EE1172F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2645" y="1713467"/>
            <a:ext cx="26161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rgbClr val="1F497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endParaRPr kumimoji="0" lang="fr-FR" altLang="fr-FR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rgbClr val="1F497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endParaRPr kumimoji="0" lang="fr-FR" altLang="fr-FR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rgbClr val="1F497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kumimoji="0" lang="fr-FR" altLang="fr-FR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4008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2BB4029D-F6A3-49CD-8D1F-56FC3775F3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2979" y="361688"/>
            <a:ext cx="9144000" cy="113097"/>
          </a:xfrm>
        </p:spPr>
        <p:txBody>
          <a:bodyPr>
            <a:normAutofit fontScale="25000" lnSpcReduction="20000"/>
          </a:bodyPr>
          <a:lstStyle/>
          <a:p>
            <a:endParaRPr lang="fr-FR" b="1" dirty="0"/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5760A7AB-CBCC-4F07-B8C5-93601223B2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889981"/>
              </p:ext>
            </p:extLst>
          </p:nvPr>
        </p:nvGraphicFramePr>
        <p:xfrm>
          <a:off x="-147153" y="-88569"/>
          <a:ext cx="12326614" cy="71384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8176">
                  <a:extLst>
                    <a:ext uri="{9D8B030D-6E8A-4147-A177-3AD203B41FA5}">
                      <a16:colId xmlns:a16="http://schemas.microsoft.com/office/drawing/2014/main" val="3311823882"/>
                    </a:ext>
                  </a:extLst>
                </a:gridCol>
                <a:gridCol w="2460759">
                  <a:extLst>
                    <a:ext uri="{9D8B030D-6E8A-4147-A177-3AD203B41FA5}">
                      <a16:colId xmlns:a16="http://schemas.microsoft.com/office/drawing/2014/main" val="90881322"/>
                    </a:ext>
                  </a:extLst>
                </a:gridCol>
                <a:gridCol w="7164371">
                  <a:extLst>
                    <a:ext uri="{9D8B030D-6E8A-4147-A177-3AD203B41FA5}">
                      <a16:colId xmlns:a16="http://schemas.microsoft.com/office/drawing/2014/main" val="375570650"/>
                    </a:ext>
                  </a:extLst>
                </a:gridCol>
                <a:gridCol w="1603308">
                  <a:extLst>
                    <a:ext uri="{9D8B030D-6E8A-4147-A177-3AD203B41FA5}">
                      <a16:colId xmlns:a16="http://schemas.microsoft.com/office/drawing/2014/main" val="1715255149"/>
                    </a:ext>
                  </a:extLst>
                </a:gridCol>
              </a:tblGrid>
              <a:tr h="6177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Critères</a:t>
                      </a:r>
                      <a:endParaRPr lang="fr-FR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26067" marR="260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Sous critères </a:t>
                      </a:r>
                      <a:endParaRPr lang="fr-FR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26067" marR="260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Détails Eléments d'appréciation</a:t>
                      </a:r>
                      <a:endParaRPr lang="fr-FR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26067" marR="26067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effectLst/>
                        </a:rPr>
                        <a:t>Points critères/ 40</a:t>
                      </a:r>
                      <a:endParaRPr lang="fr-FR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26067" marR="26067" marT="0" marB="0" anchor="ctr"/>
                </a:tc>
                <a:extLst>
                  <a:ext uri="{0D108BD9-81ED-4DB2-BD59-A6C34878D82A}">
                    <a16:rowId xmlns:a16="http://schemas.microsoft.com/office/drawing/2014/main" val="788885585"/>
                  </a:ext>
                </a:extLst>
              </a:tr>
              <a:tr h="1113047"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Valeur  technique </a:t>
                      </a:r>
                    </a:p>
                  </a:txBody>
                  <a:tcPr marL="26067" marR="260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50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Gestion projet / pilotage / co construction </a:t>
                      </a: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fr-FR" sz="1100" b="1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100" b="1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Qualité et pertinence de la méthodologie  projet de co construction </a:t>
                      </a:r>
                    </a:p>
                    <a:p>
                      <a:pPr marL="360363" marR="0" lvl="0" indent="-1841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Gestion de projet &amp; pilotage (méthodologie gestion de Projet , pertinence gouvernance , planning de mise en œuvre)</a:t>
                      </a:r>
                      <a:endParaRPr lang="fr-FR" sz="1100" b="0" dirty="0">
                        <a:solidFill>
                          <a:schemeClr val="tx2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  <a:p>
                      <a:pPr marL="360363" marR="0" lvl="0" indent="-1841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fr-FR" sz="1100" b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Analyse et compréhension du besoin </a:t>
                      </a:r>
                    </a:p>
                    <a:p>
                      <a:pPr marL="360363" marR="0" lvl="0" indent="-1841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fr-FR" sz="1100" b="0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Méthode de co- construction proposée </a:t>
                      </a:r>
                    </a:p>
                    <a:p>
                      <a:pPr marL="360363" marR="0" lvl="0" indent="-1841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Qualité de la démarche d’ingénierie pédagogique</a:t>
                      </a:r>
                    </a:p>
                    <a:p>
                      <a:pPr marL="360363" marR="0" lvl="0" indent="-1841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Modalités d’évaluation du dispositif de co-construction</a:t>
                      </a:r>
                      <a:endParaRPr lang="fr-FR" sz="1100" b="0" dirty="0">
                        <a:solidFill>
                          <a:schemeClr val="tx2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50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10</a:t>
                      </a: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5296866"/>
                  </a:ext>
                </a:extLst>
              </a:tr>
              <a:tr h="607117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05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26067" marR="2606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50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Ingénierie pédagogique et de formation </a:t>
                      </a: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fr-FR" sz="1050" b="1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fr-FR" sz="1050" b="1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Adéquation de l’approche pédagogique aux objectifs visés</a:t>
                      </a:r>
                    </a:p>
                    <a:p>
                      <a:pPr marL="360363" marR="0" lvl="0" indent="-1841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fr-FR" sz="1050" b="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Alignement entre objectifs, contenus et méthodes</a:t>
                      </a:r>
                    </a:p>
                    <a:p>
                      <a:pPr marL="360363" marR="0" lvl="0" indent="-1841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fr-FR" sz="1050" b="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Pertinence des méthodes pédagogiques mobilisées </a:t>
                      </a: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50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</a:t>
                      </a: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4883339"/>
                  </a:ext>
                </a:extLst>
              </a:tr>
              <a:tr h="903447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05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26067" marR="26067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26067" marR="26067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fr-FR" sz="1050" b="1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050" b="1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Qualité et pertinences des supports</a:t>
                      </a:r>
                      <a:endParaRPr lang="fr-FR" sz="1050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60363" marR="0" lvl="0" indent="-1841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fr-FR" sz="1050" b="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Logique Progression pédagogique au service des objectifs</a:t>
                      </a:r>
                    </a:p>
                    <a:p>
                      <a:pPr marL="360363" marR="0" lvl="0" indent="-1841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fr-FR" sz="1050" b="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Qualité et pertinences des supports et déroulé des sessions pilotes </a:t>
                      </a:r>
                    </a:p>
                    <a:p>
                      <a:pPr marL="360363" marR="0" lvl="0" indent="-1841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fr-FR" sz="1050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Modalités d’évaluation et de suivi </a:t>
                      </a:r>
                      <a:endParaRPr lang="fr-FR" sz="1050" b="0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1889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fr-FR" sz="1000" b="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Pertinence du dispositif pédagogique pour les</a:t>
                      </a:r>
                      <a:r>
                        <a:rPr lang="fr-FR" sz="1000" b="0" kern="1200" baseline="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sessions </a:t>
                      </a:r>
                      <a:r>
                        <a:rPr lang="fr-FR" sz="1000" b="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pilotes</a:t>
                      </a:r>
                      <a:endParaRPr lang="fr-FR" sz="1000" b="0" dirty="0">
                        <a:solidFill>
                          <a:schemeClr val="tx2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68400" algn="l"/>
                        </a:tabLst>
                      </a:pPr>
                      <a:r>
                        <a:rPr lang="fr-FR" sz="1050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10</a:t>
                      </a: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0462246"/>
                  </a:ext>
                </a:extLst>
              </a:tr>
              <a:tr h="910675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05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26067" marR="260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50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Moyens et logistique </a:t>
                      </a: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fr-FR" sz="1050" b="1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050" b="1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Organisme  : Organisation logistique  et capacité  opérationnelle </a:t>
                      </a:r>
                    </a:p>
                    <a:p>
                      <a:pPr marL="357188" indent="-174625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fr-FR" sz="1050" i="1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Organisme :  Références significatives dans le domaine concerné /  (NB certification = éléments recevabilité candidature)</a:t>
                      </a:r>
                    </a:p>
                    <a:p>
                      <a:pPr marL="357188" indent="-174625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fr-FR" sz="1050" i="1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Maillage territorial </a:t>
                      </a:r>
                      <a:endParaRPr lang="fr-FR" sz="1050" i="1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marL="357188" indent="-174625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fr-FR" sz="1050" i="1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Moyens </a:t>
                      </a:r>
                      <a:r>
                        <a:rPr lang="fr-FR" sz="1050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Plateformes et outils proposés  (commande; planification) </a:t>
                      </a:r>
                    </a:p>
                    <a:p>
                      <a:pPr marL="357188" marR="0" lvl="0" indent="-1746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fr-FR" sz="1050" u="none" dirty="0">
                          <a:solidFill>
                            <a:schemeClr val="tx2"/>
                          </a:solidFill>
                          <a:effectLst/>
                        </a:rPr>
                        <a:t>Pool de Formateurs (nombre) </a:t>
                      </a: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50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</a:t>
                      </a: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4305904"/>
                  </a:ext>
                </a:extLst>
              </a:tr>
              <a:tr h="1684026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05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26067" marR="26067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Profil et expérience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fr-FR" sz="105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fr-FR" sz="1100" b="1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100" b="1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Profil et expérience des intervenants au marché </a:t>
                      </a:r>
                    </a:p>
                    <a:p>
                      <a:pPr marL="357188" marR="0" lvl="0" indent="-1746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fr-FR" sz="1050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Personne référente ou chef de projet désigné pour le pilotage gestion de projet / co construction </a:t>
                      </a:r>
                    </a:p>
                    <a:p>
                      <a:pPr marL="357188" marR="0" lvl="0" indent="-1746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fr-FR" sz="1050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Formateur référent intervenant dans le dispositif de co construction </a:t>
                      </a:r>
                    </a:p>
                    <a:p>
                      <a:pPr marL="357188" marR="0" lvl="0" indent="-1746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fr-FR" sz="1050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Experts pédagogiques et experts relation client</a:t>
                      </a:r>
                    </a:p>
                    <a:p>
                      <a:pPr marL="357188" marR="0" lvl="0" indent="-1746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fr-FR" sz="1050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Personne en charge du suivi administratif et commercial </a:t>
                      </a:r>
                      <a:endParaRPr lang="fr-FR" sz="1050" dirty="0">
                        <a:solidFill>
                          <a:schemeClr val="tx2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357188" marR="0" lvl="0" indent="-1746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fr-FR" sz="1050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Autres personnes  intervenant dans le cadre de la tranche Ferme </a:t>
                      </a:r>
                    </a:p>
                    <a:p>
                      <a:pPr marL="357188" marR="0" lvl="0" indent="-1746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fr-FR" sz="1050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Formateurs intervenant dans le cadre de la tranche optionnelle  : Compétences pédagogiques/  Références et expériences Formateurs/ expertise du domaine )</a:t>
                      </a: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50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10</a:t>
                      </a: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3532798"/>
                  </a:ext>
                </a:extLst>
              </a:tr>
              <a:tr h="111051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5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26067" marR="260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50" b="1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Démarche RSE </a:t>
                      </a: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050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Politique sociale/ condition et qualité de vie au travail /inclusion / accessibilité </a:t>
                      </a:r>
                    </a:p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050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Développement durable</a:t>
                      </a:r>
                    </a:p>
                    <a:p>
                      <a:pPr marL="357188" indent="-174625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fr-FR" sz="1050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Certifications ou engagements RSE (charte etc. ) </a:t>
                      </a:r>
                    </a:p>
                    <a:p>
                      <a:pPr marL="357188" indent="-174625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fr-FR" sz="1050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Action concrètes mises en place dans le cadre du marché </a:t>
                      </a:r>
                    </a:p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fr-FR" sz="105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50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</a:t>
                      </a:r>
                    </a:p>
                  </a:txBody>
                  <a:tcPr marL="26067" marR="26067" marT="0" marB="0" anchor="ctr">
                    <a:solidFill>
                      <a:srgbClr val="C2E8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7445520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8C76B74E-F6AE-408A-8CED-840EE1172F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2645" y="1713467"/>
            <a:ext cx="26161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rgbClr val="1F497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endParaRPr kumimoji="0" lang="fr-FR" altLang="fr-FR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rgbClr val="1F497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endParaRPr kumimoji="0" lang="fr-FR" altLang="fr-FR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rgbClr val="1F497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kumimoji="0" lang="fr-FR" altLang="fr-FR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874136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4254</TotalTime>
  <Words>421</Words>
  <Application>Microsoft Office PowerPoint</Application>
  <PresentationFormat>Grand écran</PresentationFormat>
  <Paragraphs>88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LECLUZE Aurélie</dc:creator>
  <cp:lastModifiedBy>TAILLEFER Stéphanie</cp:lastModifiedBy>
  <cp:revision>86</cp:revision>
  <dcterms:created xsi:type="dcterms:W3CDTF">2023-11-28T17:35:03Z</dcterms:created>
  <dcterms:modified xsi:type="dcterms:W3CDTF">2025-11-30T17:31:36Z</dcterms:modified>
</cp:coreProperties>
</file>