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Lst>
  <p:notesMasterIdLst>
    <p:notesMasterId r:id="rId23"/>
  </p:notesMasterIdLst>
  <p:handoutMasterIdLst>
    <p:handoutMasterId r:id="rId24"/>
  </p:handoutMasterIdLst>
  <p:sldIdLst>
    <p:sldId id="256" r:id="rId2"/>
    <p:sldId id="257" r:id="rId3"/>
    <p:sldId id="275" r:id="rId4"/>
    <p:sldId id="260" r:id="rId5"/>
    <p:sldId id="276" r:id="rId6"/>
    <p:sldId id="264" r:id="rId7"/>
    <p:sldId id="271" r:id="rId8"/>
    <p:sldId id="272" r:id="rId9"/>
    <p:sldId id="277" r:id="rId10"/>
    <p:sldId id="261" r:id="rId11"/>
    <p:sldId id="265" r:id="rId12"/>
    <p:sldId id="270" r:id="rId13"/>
    <p:sldId id="278" r:id="rId14"/>
    <p:sldId id="262" r:id="rId15"/>
    <p:sldId id="279" r:id="rId16"/>
    <p:sldId id="268" r:id="rId17"/>
    <p:sldId id="258" r:id="rId18"/>
    <p:sldId id="266" r:id="rId19"/>
    <p:sldId id="274" r:id="rId20"/>
    <p:sldId id="280" r:id="rId21"/>
    <p:sldId id="267" r:id="rId22"/>
  </p:sldIdLst>
  <p:sldSz cx="12192000" cy="6858000"/>
  <p:notesSz cx="6799263" cy="99298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E8E602A7-438C-4E11-B6C0-EFDB671E28A8}">
          <p14:sldIdLst>
            <p14:sldId id="256"/>
            <p14:sldId id="257"/>
            <p14:sldId id="275"/>
            <p14:sldId id="260"/>
            <p14:sldId id="276"/>
            <p14:sldId id="264"/>
            <p14:sldId id="271"/>
            <p14:sldId id="272"/>
            <p14:sldId id="277"/>
            <p14:sldId id="261"/>
            <p14:sldId id="265"/>
            <p14:sldId id="270"/>
            <p14:sldId id="278"/>
            <p14:sldId id="262"/>
            <p14:sldId id="279"/>
            <p14:sldId id="268"/>
            <p14:sldId id="258"/>
            <p14:sldId id="266"/>
            <p14:sldId id="274"/>
            <p14:sldId id="280"/>
            <p14:sldId id="267"/>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notesViewPr>
    <p:cSldViewPr snapToGrid="0">
      <p:cViewPr varScale="1">
        <p:scale>
          <a:sx n="53" d="100"/>
          <a:sy n="53" d="100"/>
        </p:scale>
        <p:origin x="2648"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51342" y="0"/>
            <a:ext cx="2946347" cy="498215"/>
          </a:xfrm>
          <a:prstGeom prst="rect">
            <a:avLst/>
          </a:prstGeom>
        </p:spPr>
        <p:txBody>
          <a:bodyPr vert="horz" lIns="91440" tIns="45720" rIns="91440" bIns="45720" rtlCol="0"/>
          <a:lstStyle>
            <a:lvl1pPr algn="r">
              <a:defRPr sz="1200"/>
            </a:lvl1pPr>
          </a:lstStyle>
          <a:p>
            <a:fld id="{167A03A8-C6A1-4CBA-8411-7CD81DCECADB}" type="datetimeFigureOut">
              <a:rPr lang="fr-FR" smtClean="0"/>
              <a:t>25/11/2025</a:t>
            </a:fld>
            <a:endParaRPr lang="fr-FR" dirty="0"/>
          </a:p>
        </p:txBody>
      </p:sp>
      <p:sp>
        <p:nvSpPr>
          <p:cNvPr id="4" name="Espace réservé du pied de page 3"/>
          <p:cNvSpPr>
            <a:spLocks noGrp="1"/>
          </p:cNvSpPr>
          <p:nvPr>
            <p:ph type="ftr" sz="quarter" idx="2"/>
          </p:nvPr>
        </p:nvSpPr>
        <p:spPr>
          <a:xfrm>
            <a:off x="0" y="9431600"/>
            <a:ext cx="2946347" cy="498214"/>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51342" y="9431600"/>
            <a:ext cx="2946347" cy="498214"/>
          </a:xfrm>
          <a:prstGeom prst="rect">
            <a:avLst/>
          </a:prstGeom>
        </p:spPr>
        <p:txBody>
          <a:bodyPr vert="horz" lIns="91440" tIns="45720" rIns="91440" bIns="45720" rtlCol="0" anchor="b"/>
          <a:lstStyle>
            <a:lvl1pPr algn="r">
              <a:defRPr sz="1200"/>
            </a:lvl1pPr>
          </a:lstStyle>
          <a:p>
            <a:fld id="{C89DA375-795C-4C53-BEFA-532D05FEAE26}" type="slidenum">
              <a:rPr lang="fr-FR" smtClean="0"/>
              <a:t>‹N°›</a:t>
            </a:fld>
            <a:endParaRPr lang="fr-FR" dirty="0"/>
          </a:p>
        </p:txBody>
      </p:sp>
    </p:spTree>
    <p:extLst>
      <p:ext uri="{BB962C8B-B14F-4D97-AF65-F5344CB8AC3E}">
        <p14:creationId xmlns:p14="http://schemas.microsoft.com/office/powerpoint/2010/main" val="16232272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F17E4FA7-DDC7-4722-8599-772477F1DC7C}" type="datetimeFigureOut">
              <a:rPr lang="fr-FR" smtClean="0"/>
              <a:t>25/11/2025</a:t>
            </a:fld>
            <a:endParaRPr lang="fr-FR" dirty="0"/>
          </a:p>
        </p:txBody>
      </p:sp>
      <p:sp>
        <p:nvSpPr>
          <p:cNvPr id="4" name="Espace réservé de l'image des diapositives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CFFB874C-66A1-4A4F-8915-DB7CAF62F465}" type="slidenum">
              <a:rPr lang="fr-FR" smtClean="0"/>
              <a:t>‹N°›</a:t>
            </a:fld>
            <a:endParaRPr lang="fr-FR" dirty="0"/>
          </a:p>
        </p:txBody>
      </p:sp>
    </p:spTree>
    <p:extLst>
      <p:ext uri="{BB962C8B-B14F-4D97-AF65-F5344CB8AC3E}">
        <p14:creationId xmlns:p14="http://schemas.microsoft.com/office/powerpoint/2010/main" val="1657496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CFFB874C-66A1-4A4F-8915-DB7CAF62F465}" type="slidenum">
              <a:rPr lang="fr-FR" smtClean="0"/>
              <a:t>7</a:t>
            </a:fld>
            <a:endParaRPr lang="fr-FR" dirty="0"/>
          </a:p>
        </p:txBody>
      </p:sp>
    </p:spTree>
    <p:extLst>
      <p:ext uri="{BB962C8B-B14F-4D97-AF65-F5344CB8AC3E}">
        <p14:creationId xmlns:p14="http://schemas.microsoft.com/office/powerpoint/2010/main" val="3001792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08B4CBBB-7F5D-4EB2-BAF4-7D92ED43FAEF}" type="datetime1">
              <a:rPr lang="fr-FR" smtClean="0"/>
              <a:t>25/11/2025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2648178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A9C5DFF2-915C-4620-89A6-1098EBD3821F}" type="datetime1">
              <a:rPr lang="fr-FR" smtClean="0"/>
              <a:t>25/11/2025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1888902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41859B64-A018-4B34-A7C8-75CD417F1C91}" type="datetime1">
              <a:rPr lang="fr-FR" smtClean="0"/>
              <a:t>25/11/2025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A50FD3-E738-4818-B7BC-86E6E67DB3E1}" type="slidenum">
              <a:rPr lang="fr-FR" smtClean="0"/>
              <a:t>‹N°›</a:t>
            </a:fld>
            <a:endParaRPr lang="fr-FR"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65643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4A799F2B-8743-48A4-894B-8247780A9047}" type="datetime1">
              <a:rPr lang="fr-FR" smtClean="0"/>
              <a:t>25/11/2025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1295016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9C42EBA6-874B-4506-BB7B-C086E4FF070A}" type="datetime1">
              <a:rPr lang="fr-FR" smtClean="0"/>
              <a:t>25/11/2025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A50FD3-E738-4818-B7BC-86E6E67DB3E1}" type="slidenum">
              <a:rPr lang="fr-FR" smtClean="0"/>
              <a:t>‹N°›</a:t>
            </a:fld>
            <a:endParaRPr lang="fr-FR"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662481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Modifiez les styles du texte du masque</a:t>
            </a:r>
          </a:p>
        </p:txBody>
      </p:sp>
      <p:sp>
        <p:nvSpPr>
          <p:cNvPr id="5" name="Date Placeholder 4"/>
          <p:cNvSpPr>
            <a:spLocks noGrp="1"/>
          </p:cNvSpPr>
          <p:nvPr>
            <p:ph type="dt" sz="half" idx="10"/>
          </p:nvPr>
        </p:nvSpPr>
        <p:spPr/>
        <p:txBody>
          <a:bodyPr/>
          <a:lstStyle/>
          <a:p>
            <a:fld id="{79D21725-2E9C-4E82-89A7-C12E5424C185}" type="datetime1">
              <a:rPr lang="fr-FR" smtClean="0"/>
              <a:t>25/11/2025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3534846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3F3201B-FA10-44B8-AF81-2E90C580EC36}" type="datetime1">
              <a:rPr lang="fr-FR" smtClean="0"/>
              <a:t>25/11/2025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13884858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A7A3BC6-6D5F-4973-B246-652F976A238D}" type="datetime1">
              <a:rPr lang="fr-FR" smtClean="0"/>
              <a:t>25/11/2025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769672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4ED6E4F-6E91-4998-8186-64C7C4DF50EA}" type="datetime1">
              <a:rPr lang="fr-FR" smtClean="0"/>
              <a:t>25/11/2025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283656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BDE5A01-2539-47D7-B904-75BAFE398557}" type="datetime1">
              <a:rPr lang="fr-FR" smtClean="0"/>
              <a:t>25/11/2025</a:t>
            </a:fld>
            <a:endParaRPr lang="fr-FR" dirty="0"/>
          </a:p>
        </p:txBody>
      </p:sp>
      <p:sp>
        <p:nvSpPr>
          <p:cNvPr id="5" name="Footer Placeholder 4"/>
          <p:cNvSpPr>
            <a:spLocks noGrp="1"/>
          </p:cNvSpPr>
          <p:nvPr>
            <p:ph type="ftr" sz="quarter" idx="11"/>
          </p:nvPr>
        </p:nvSpPr>
        <p:spPr/>
        <p:txBody>
          <a:bodyPr/>
          <a:lstStyle/>
          <a:p>
            <a:endParaRPr lang="fr-FR"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160536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44170C43-A027-4177-973B-6116EAAA7BF4}" type="datetime1">
              <a:rPr lang="fr-FR" smtClean="0"/>
              <a:t>25/11/2025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4004667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462B0DF5-0A38-4A80-83AE-863CC66B7F84}" type="datetime1">
              <a:rPr lang="fr-FR" smtClean="0"/>
              <a:t>25/11/2025</a:t>
            </a:fld>
            <a:endParaRPr lang="fr-FR" dirty="0"/>
          </a:p>
        </p:txBody>
      </p:sp>
      <p:sp>
        <p:nvSpPr>
          <p:cNvPr id="8" name="Footer Placeholder 7"/>
          <p:cNvSpPr>
            <a:spLocks noGrp="1"/>
          </p:cNvSpPr>
          <p:nvPr>
            <p:ph type="ftr" sz="quarter" idx="11"/>
          </p:nvPr>
        </p:nvSpPr>
        <p:spPr/>
        <p:txBody>
          <a:bodyPr/>
          <a:lstStyle/>
          <a:p>
            <a:endParaRPr lang="fr-FR"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34503399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9F638B0A-C9C6-466E-870C-17678E2676C5}" type="datetime1">
              <a:rPr lang="fr-FR" smtClean="0"/>
              <a:t>25/11/2025</a:t>
            </a:fld>
            <a:endParaRPr lang="fr-FR" dirty="0"/>
          </a:p>
        </p:txBody>
      </p:sp>
      <p:sp>
        <p:nvSpPr>
          <p:cNvPr id="4" name="Footer Placeholder 3"/>
          <p:cNvSpPr>
            <a:spLocks noGrp="1"/>
          </p:cNvSpPr>
          <p:nvPr>
            <p:ph type="ftr" sz="quarter" idx="11"/>
          </p:nvPr>
        </p:nvSpPr>
        <p:spPr/>
        <p:txBody>
          <a:bodyPr/>
          <a:lstStyle/>
          <a:p>
            <a:endParaRPr lang="fr-FR"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2186474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25D2E1-56E5-4A7D-A8AA-5829D16C54E3}" type="datetime1">
              <a:rPr lang="fr-FR" smtClean="0"/>
              <a:t>25/11/2025</a:t>
            </a:fld>
            <a:endParaRPr lang="fr-FR" dirty="0"/>
          </a:p>
        </p:txBody>
      </p:sp>
      <p:sp>
        <p:nvSpPr>
          <p:cNvPr id="3" name="Footer Placeholder 2"/>
          <p:cNvSpPr>
            <a:spLocks noGrp="1"/>
          </p:cNvSpPr>
          <p:nvPr>
            <p:ph type="ftr" sz="quarter" idx="11"/>
          </p:nvPr>
        </p:nvSpPr>
        <p:spPr/>
        <p:txBody>
          <a:bodyPr/>
          <a:lstStyle/>
          <a:p>
            <a:endParaRPr lang="fr-FR"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3975678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5F2ED821-A493-44FC-AF6E-7D52DEA65FFA}" type="datetime1">
              <a:rPr lang="fr-FR" smtClean="0"/>
              <a:t>25/11/2025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2333512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00E57A80-1DF8-4754-99B6-FEA9B58D8F8E}" type="datetime1">
              <a:rPr lang="fr-FR" smtClean="0"/>
              <a:t>25/11/2025</a:t>
            </a:fld>
            <a:endParaRPr lang="fr-FR" dirty="0"/>
          </a:p>
        </p:txBody>
      </p:sp>
      <p:sp>
        <p:nvSpPr>
          <p:cNvPr id="6" name="Footer Placeholder 5"/>
          <p:cNvSpPr>
            <a:spLocks noGrp="1"/>
          </p:cNvSpPr>
          <p:nvPr>
            <p:ph type="ftr" sz="quarter" idx="11"/>
          </p:nvPr>
        </p:nvSpPr>
        <p:spPr/>
        <p:txBody>
          <a:bodyPr/>
          <a:lstStyle/>
          <a:p>
            <a:endParaRPr lang="fr-FR"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1A50FD3-E738-4818-B7BC-86E6E67DB3E1}" type="slidenum">
              <a:rPr lang="fr-FR" smtClean="0"/>
              <a:t>‹N°›</a:t>
            </a:fld>
            <a:endParaRPr lang="fr-FR" dirty="0"/>
          </a:p>
        </p:txBody>
      </p:sp>
    </p:spTree>
    <p:extLst>
      <p:ext uri="{BB962C8B-B14F-4D97-AF65-F5344CB8AC3E}">
        <p14:creationId xmlns:p14="http://schemas.microsoft.com/office/powerpoint/2010/main" val="423323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7957568-AF8C-498F-A59F-0852D92D3B56}" type="datetime1">
              <a:rPr lang="fr-FR" smtClean="0"/>
              <a:t>25/11/2025</a:t>
            </a:fld>
            <a:endParaRPr lang="fr-FR"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1A50FD3-E738-4818-B7BC-86E6E67DB3E1}" type="slidenum">
              <a:rPr lang="fr-FR" smtClean="0"/>
              <a:t>‹N°›</a:t>
            </a:fld>
            <a:endParaRPr lang="fr-FR" dirty="0"/>
          </a:p>
        </p:txBody>
      </p:sp>
    </p:spTree>
    <p:extLst>
      <p:ext uri="{BB962C8B-B14F-4D97-AF65-F5344CB8AC3E}">
        <p14:creationId xmlns:p14="http://schemas.microsoft.com/office/powerpoint/2010/main" val="1594087974"/>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Lst>
  <p:hf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1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image" Target="../media/image3.emf"/><Relationship Id="rId1" Type="http://schemas.openxmlformats.org/officeDocument/2006/relationships/slideLayout" Target="../slideLayouts/slideLayout2.xml"/><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527944" y="476178"/>
            <a:ext cx="10058400" cy="3566160"/>
          </a:xfrm>
        </p:spPr>
        <p:txBody>
          <a:bodyPr>
            <a:normAutofit/>
          </a:bodyPr>
          <a:lstStyle/>
          <a:p>
            <a:pPr algn="ctr"/>
            <a:r>
              <a:rPr lang="fr-FR" sz="6000" dirty="0"/>
              <a:t>Marché de conception et de réalisation d’exposition</a:t>
            </a:r>
          </a:p>
        </p:txBody>
      </p:sp>
      <p:sp>
        <p:nvSpPr>
          <p:cNvPr id="3" name="Sous-titre 2"/>
          <p:cNvSpPr>
            <a:spLocks noGrp="1"/>
          </p:cNvSpPr>
          <p:nvPr>
            <p:ph type="subTitle" idx="1"/>
          </p:nvPr>
        </p:nvSpPr>
        <p:spPr>
          <a:xfrm>
            <a:off x="1696818" y="4455620"/>
            <a:ext cx="10058400" cy="2036620"/>
          </a:xfrm>
        </p:spPr>
        <p:txBody>
          <a:bodyPr>
            <a:normAutofit/>
          </a:bodyPr>
          <a:lstStyle/>
          <a:p>
            <a:pPr algn="ctr"/>
            <a:r>
              <a:rPr lang="fr-FR" sz="3600" dirty="0"/>
              <a:t>POINTS A RETENIR DU FUTUR CONTRAT ET DE LA PROCEDURE DE CONSULTATION</a:t>
            </a:r>
            <a:endParaRPr lang="fr-FR" sz="4000" dirty="0"/>
          </a:p>
          <a:p>
            <a:pPr algn="ctr"/>
            <a:endParaRPr lang="fr-FR" sz="2000" dirty="0"/>
          </a:p>
        </p:txBody>
      </p:sp>
    </p:spTree>
    <p:extLst>
      <p:ext uri="{BB962C8B-B14F-4D97-AF65-F5344CB8AC3E}">
        <p14:creationId xmlns:p14="http://schemas.microsoft.com/office/powerpoint/2010/main" val="29862687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718560" y="2946400"/>
            <a:ext cx="2428240" cy="37338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fr-FR" sz="1400" u="sng" dirty="0">
                <a:solidFill>
                  <a:schemeClr val="tx1"/>
                </a:solidFill>
              </a:rPr>
              <a:t>Contenu de l’offre :</a:t>
            </a:r>
          </a:p>
          <a:p>
            <a:endParaRPr lang="fr-FR" sz="1200" dirty="0">
              <a:solidFill>
                <a:schemeClr val="tx1"/>
              </a:solidFill>
            </a:endParaRPr>
          </a:p>
          <a:p>
            <a:pPr marL="285750" indent="-285750">
              <a:buFont typeface="Arial" panose="020B0604020202020204" pitchFamily="34" charset="0"/>
              <a:buChar char="•"/>
            </a:pPr>
            <a:r>
              <a:rPr lang="fr-FR" sz="1200" b="1" dirty="0">
                <a:solidFill>
                  <a:schemeClr val="tx1"/>
                </a:solidFill>
              </a:rPr>
              <a:t>Note d’intention</a:t>
            </a:r>
          </a:p>
          <a:p>
            <a:pPr marL="285750" indent="-285750">
              <a:buFont typeface="Arial" panose="020B0604020202020204" pitchFamily="34" charset="0"/>
              <a:buChar char="•"/>
            </a:pPr>
            <a:r>
              <a:rPr lang="fr-FR" sz="1200" dirty="0">
                <a:solidFill>
                  <a:schemeClr val="tx1"/>
                </a:solidFill>
              </a:rPr>
              <a:t>Note de </a:t>
            </a:r>
            <a:r>
              <a:rPr lang="fr-FR" sz="1200" b="1" dirty="0">
                <a:solidFill>
                  <a:schemeClr val="tx1"/>
                </a:solidFill>
              </a:rPr>
              <a:t>méthodologie</a:t>
            </a:r>
            <a:r>
              <a:rPr lang="fr-FR" sz="1200" dirty="0">
                <a:solidFill>
                  <a:schemeClr val="tx1"/>
                </a:solidFill>
              </a:rPr>
              <a:t> de travail (collaboration)</a:t>
            </a:r>
          </a:p>
          <a:p>
            <a:pPr marL="285750" indent="-285750">
              <a:buFont typeface="Arial" panose="020B0604020202020204" pitchFamily="34" charset="0"/>
              <a:buChar char="•"/>
            </a:pPr>
            <a:r>
              <a:rPr lang="fr-FR" sz="1200" b="1" dirty="0">
                <a:solidFill>
                  <a:schemeClr val="tx1"/>
                </a:solidFill>
              </a:rPr>
              <a:t>Moyens humains </a:t>
            </a:r>
            <a:r>
              <a:rPr lang="fr-FR" sz="1200" dirty="0">
                <a:solidFill>
                  <a:schemeClr val="tx1"/>
                </a:solidFill>
              </a:rPr>
              <a:t>pour chaque composante de la mission (conception ET réalisation)</a:t>
            </a:r>
          </a:p>
          <a:p>
            <a:pPr marL="285750" indent="-285750">
              <a:buFont typeface="Arial" panose="020B0604020202020204" pitchFamily="34" charset="0"/>
              <a:buChar char="•"/>
            </a:pPr>
            <a:r>
              <a:rPr lang="fr-FR" sz="1200" b="1" dirty="0">
                <a:solidFill>
                  <a:schemeClr val="tx1"/>
                </a:solidFill>
              </a:rPr>
              <a:t>Moyens techniques</a:t>
            </a:r>
          </a:p>
          <a:p>
            <a:pPr marL="285750" indent="-285750">
              <a:buFont typeface="Arial" panose="020B0604020202020204" pitchFamily="34" charset="0"/>
              <a:buChar char="•"/>
            </a:pPr>
            <a:endParaRPr lang="fr-FR" sz="1200" b="1" dirty="0">
              <a:solidFill>
                <a:schemeClr val="tx1"/>
              </a:solidFill>
            </a:endParaRPr>
          </a:p>
          <a:p>
            <a:pPr marL="285750" indent="-285750">
              <a:buFont typeface="Arial" panose="020B0604020202020204" pitchFamily="34" charset="0"/>
              <a:buChar char="•"/>
            </a:pPr>
            <a:r>
              <a:rPr lang="fr-FR" sz="1200" u="sng" dirty="0">
                <a:solidFill>
                  <a:schemeClr val="tx1"/>
                </a:solidFill>
              </a:rPr>
              <a:t>Offre financière : </a:t>
            </a:r>
            <a:r>
              <a:rPr lang="fr-FR" sz="1200" b="1" u="sng" dirty="0">
                <a:solidFill>
                  <a:schemeClr val="tx1"/>
                </a:solidFill>
              </a:rPr>
              <a:t>honoraires de conception de scénographie </a:t>
            </a:r>
            <a:r>
              <a:rPr lang="fr-FR" sz="1200" b="1" dirty="0">
                <a:solidFill>
                  <a:schemeClr val="tx1"/>
                </a:solidFill>
              </a:rPr>
              <a:t>uniquement </a:t>
            </a:r>
            <a:r>
              <a:rPr lang="fr-FR" sz="1200" dirty="0">
                <a:solidFill>
                  <a:schemeClr val="tx1"/>
                </a:solidFill>
              </a:rPr>
              <a:t>(phases 0 à 5 de la DPGF)</a:t>
            </a:r>
          </a:p>
        </p:txBody>
      </p:sp>
      <p:sp>
        <p:nvSpPr>
          <p:cNvPr id="12" name="Rectangle 11"/>
          <p:cNvSpPr/>
          <p:nvPr/>
        </p:nvSpPr>
        <p:spPr>
          <a:xfrm>
            <a:off x="1290320" y="2946400"/>
            <a:ext cx="2428240" cy="373380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fr-FR" sz="1400" u="sng" dirty="0">
                <a:solidFill>
                  <a:schemeClr val="tx1"/>
                </a:solidFill>
              </a:rPr>
              <a:t>Eléments transmis par le Mucem :</a:t>
            </a:r>
          </a:p>
          <a:p>
            <a:endParaRPr lang="fr-FR" sz="1400" u="sng" dirty="0">
              <a:solidFill>
                <a:schemeClr val="tx1"/>
              </a:solidFill>
            </a:endParaRPr>
          </a:p>
          <a:p>
            <a:pPr marL="171450" indent="-171450">
              <a:buFont typeface="Arial" panose="020B0604020202020204" pitchFamily="34" charset="0"/>
              <a:buChar char="•"/>
            </a:pPr>
            <a:r>
              <a:rPr lang="fr-FR" sz="1400" dirty="0">
                <a:solidFill>
                  <a:schemeClr val="tx1"/>
                </a:solidFill>
              </a:rPr>
              <a:t>Programme de l’exposition</a:t>
            </a:r>
          </a:p>
          <a:p>
            <a:pPr marL="171450" indent="-171450">
              <a:buFont typeface="Arial" panose="020B0604020202020204" pitchFamily="34" charset="0"/>
              <a:buChar char="•"/>
            </a:pPr>
            <a:r>
              <a:rPr lang="fr-FR" sz="1400" dirty="0">
                <a:solidFill>
                  <a:schemeClr val="tx1"/>
                </a:solidFill>
              </a:rPr>
              <a:t>Projet de contrat</a:t>
            </a:r>
          </a:p>
          <a:p>
            <a:pPr marL="171450" indent="-171450">
              <a:buFont typeface="Arial" panose="020B0604020202020204" pitchFamily="34" charset="0"/>
              <a:buChar char="•"/>
            </a:pPr>
            <a:r>
              <a:rPr lang="fr-FR" sz="1400" dirty="0">
                <a:solidFill>
                  <a:schemeClr val="tx1"/>
                </a:solidFill>
              </a:rPr>
              <a:t>Planning prévisionnel</a:t>
            </a:r>
          </a:p>
          <a:p>
            <a:pPr marL="171450" indent="-171450">
              <a:buFont typeface="Arial" panose="020B0604020202020204" pitchFamily="34" charset="0"/>
              <a:buChar char="•"/>
            </a:pPr>
            <a:r>
              <a:rPr lang="fr-FR" sz="1400" dirty="0">
                <a:solidFill>
                  <a:schemeClr val="tx1"/>
                </a:solidFill>
              </a:rPr>
              <a:t>Plan des espaces</a:t>
            </a:r>
          </a:p>
          <a:p>
            <a:pPr marL="171450" indent="-171450">
              <a:buFont typeface="Arial" panose="020B0604020202020204" pitchFamily="34" charset="0"/>
              <a:buChar char="•"/>
            </a:pPr>
            <a:r>
              <a:rPr lang="fr-FR" sz="1400" dirty="0">
                <a:solidFill>
                  <a:schemeClr val="tx1"/>
                </a:solidFill>
              </a:rPr>
              <a:t>Liste des matériels audiovisuels du Mucem</a:t>
            </a:r>
          </a:p>
          <a:p>
            <a:pPr marL="171450" indent="-171450">
              <a:buFont typeface="Arial" panose="020B0604020202020204" pitchFamily="34" charset="0"/>
              <a:buChar char="•"/>
            </a:pPr>
            <a:r>
              <a:rPr lang="fr-FR" sz="1400" dirty="0">
                <a:solidFill>
                  <a:schemeClr val="tx1"/>
                </a:solidFill>
              </a:rPr>
              <a:t>Liste des matériels d’éclairage du Mucem</a:t>
            </a:r>
          </a:p>
          <a:p>
            <a:pPr marL="171450" indent="-171450">
              <a:buFont typeface="Arial" panose="020B0604020202020204" pitchFamily="34" charset="0"/>
              <a:buChar char="•"/>
            </a:pPr>
            <a:r>
              <a:rPr lang="fr-FR" sz="1400" dirty="0">
                <a:solidFill>
                  <a:schemeClr val="tx1"/>
                </a:solidFill>
              </a:rPr>
              <a:t>Préconisations de soclage</a:t>
            </a:r>
          </a:p>
          <a:p>
            <a:pPr marL="171450" indent="-171450">
              <a:buFont typeface="Arial" panose="020B0604020202020204" pitchFamily="34" charset="0"/>
              <a:buChar char="•"/>
            </a:pPr>
            <a:r>
              <a:rPr lang="fr-FR" sz="1400" dirty="0">
                <a:solidFill>
                  <a:schemeClr val="tx1"/>
                </a:solidFill>
              </a:rPr>
              <a:t>Note signalétique</a:t>
            </a:r>
          </a:p>
          <a:p>
            <a:pPr marL="171450" indent="-171450">
              <a:buFont typeface="Arial" panose="020B0604020202020204" pitchFamily="34" charset="0"/>
              <a:buChar char="•"/>
            </a:pPr>
            <a:endParaRPr lang="fr-FR" sz="1200" dirty="0">
              <a:solidFill>
                <a:schemeClr val="tx1"/>
              </a:solidFill>
            </a:endParaRPr>
          </a:p>
          <a:p>
            <a:endParaRPr lang="fr-FR" sz="1200" dirty="0">
              <a:solidFill>
                <a:schemeClr val="tx1"/>
              </a:solidFill>
            </a:endParaRPr>
          </a:p>
        </p:txBody>
      </p:sp>
      <p:sp>
        <p:nvSpPr>
          <p:cNvPr id="2" name="Titre 1"/>
          <p:cNvSpPr>
            <a:spLocks noGrp="1"/>
          </p:cNvSpPr>
          <p:nvPr>
            <p:ph type="title"/>
          </p:nvPr>
        </p:nvSpPr>
        <p:spPr>
          <a:xfrm>
            <a:off x="1173480" y="101600"/>
            <a:ext cx="10058400" cy="600365"/>
          </a:xfrm>
        </p:spPr>
        <p:txBody>
          <a:bodyPr>
            <a:normAutofit/>
          </a:bodyPr>
          <a:lstStyle/>
          <a:p>
            <a:pPr algn="just"/>
            <a:r>
              <a:rPr lang="fr-FR" sz="1800" b="1" dirty="0">
                <a:solidFill>
                  <a:schemeClr val="accent1">
                    <a:lumMod val="75000"/>
                  </a:schemeClr>
                </a:solidFill>
              </a:rPr>
              <a:t>Une procédure de consultation en deux étapes</a:t>
            </a:r>
          </a:p>
        </p:txBody>
      </p:sp>
      <p:sp>
        <p:nvSpPr>
          <p:cNvPr id="6" name="Chevron 5"/>
          <p:cNvSpPr/>
          <p:nvPr/>
        </p:nvSpPr>
        <p:spPr>
          <a:xfrm>
            <a:off x="6888480" y="1442720"/>
            <a:ext cx="4856480" cy="152400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OFFRE 2 </a:t>
            </a:r>
            <a:r>
              <a:rPr lang="fr-FR" sz="1600" b="1" dirty="0">
                <a:solidFill>
                  <a:schemeClr val="tx1"/>
                </a:solidFill>
              </a:rPr>
              <a:t>: </a:t>
            </a:r>
            <a:r>
              <a:rPr lang="fr-FR" b="1" dirty="0">
                <a:solidFill>
                  <a:schemeClr val="tx1"/>
                </a:solidFill>
              </a:rPr>
              <a:t>écrite + soutenance</a:t>
            </a:r>
            <a:endParaRPr lang="fr-FR" dirty="0">
              <a:solidFill>
                <a:schemeClr val="tx1"/>
              </a:solidFill>
            </a:endParaRPr>
          </a:p>
          <a:p>
            <a:pPr algn="ctr"/>
            <a:r>
              <a:rPr lang="fr-FR" sz="1400" i="1" dirty="0">
                <a:solidFill>
                  <a:schemeClr val="tx1"/>
                </a:solidFill>
              </a:rPr>
              <a:t>(par les 3 candidats sélectionnés qui bénéficient d’une </a:t>
            </a:r>
            <a:r>
              <a:rPr lang="fr-FR" sz="1400" b="1" i="1" dirty="0">
                <a:solidFill>
                  <a:srgbClr val="0070C0"/>
                </a:solidFill>
              </a:rPr>
              <a:t>prime de 3 000 €HT</a:t>
            </a:r>
            <a:r>
              <a:rPr lang="fr-FR" sz="1400" i="1" dirty="0">
                <a:solidFill>
                  <a:schemeClr val="tx1"/>
                </a:solidFill>
              </a:rPr>
              <a:t>)</a:t>
            </a:r>
          </a:p>
        </p:txBody>
      </p:sp>
      <p:sp>
        <p:nvSpPr>
          <p:cNvPr id="13" name="Rectangle 12"/>
          <p:cNvSpPr/>
          <p:nvPr/>
        </p:nvSpPr>
        <p:spPr>
          <a:xfrm>
            <a:off x="9316720" y="3007360"/>
            <a:ext cx="2428240" cy="373380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fr-FR" sz="1400" u="sng" dirty="0">
                <a:solidFill>
                  <a:schemeClr val="tx1"/>
                </a:solidFill>
              </a:rPr>
              <a:t>Contenu de l’offre :</a:t>
            </a:r>
          </a:p>
          <a:p>
            <a:endParaRPr lang="fr-FR" sz="1200" dirty="0">
              <a:solidFill>
                <a:schemeClr val="tx1"/>
              </a:solidFill>
            </a:endParaRPr>
          </a:p>
          <a:p>
            <a:pPr marL="285750" indent="-285750">
              <a:buFont typeface="Arial" panose="020B0604020202020204" pitchFamily="34" charset="0"/>
              <a:buChar char="•"/>
            </a:pPr>
            <a:r>
              <a:rPr lang="fr-FR" sz="1200" dirty="0">
                <a:solidFill>
                  <a:schemeClr val="tx1"/>
                </a:solidFill>
              </a:rPr>
              <a:t>Notice de présentation du </a:t>
            </a:r>
            <a:r>
              <a:rPr lang="fr-FR" sz="1200" b="1" dirty="0">
                <a:solidFill>
                  <a:schemeClr val="tx1"/>
                </a:solidFill>
              </a:rPr>
              <a:t>parti proposé</a:t>
            </a:r>
          </a:p>
          <a:p>
            <a:pPr marL="285750" indent="-285750">
              <a:buFont typeface="Arial" panose="020B0604020202020204" pitchFamily="34" charset="0"/>
              <a:buChar char="•"/>
            </a:pPr>
            <a:r>
              <a:rPr lang="fr-FR" sz="1200" dirty="0">
                <a:solidFill>
                  <a:schemeClr val="tx1"/>
                </a:solidFill>
              </a:rPr>
              <a:t>Note sur les </a:t>
            </a:r>
            <a:r>
              <a:rPr lang="fr-FR" sz="1200" b="1" dirty="0">
                <a:solidFill>
                  <a:schemeClr val="tx1"/>
                </a:solidFill>
              </a:rPr>
              <a:t>pistes prévues en termes de pratiques durables </a:t>
            </a:r>
            <a:r>
              <a:rPr lang="fr-FR" sz="1200" dirty="0">
                <a:solidFill>
                  <a:schemeClr val="tx1"/>
                </a:solidFill>
              </a:rPr>
              <a:t>: niveau de reprise de l’existant envisagé, prise en compte des ressources du stock, conception de nouveaux éléments, matériaux envisagés, …)</a:t>
            </a:r>
          </a:p>
          <a:p>
            <a:pPr marL="285750" indent="-285750">
              <a:buFont typeface="Arial" panose="020B0604020202020204" pitchFamily="34" charset="0"/>
              <a:buChar char="•"/>
            </a:pPr>
            <a:r>
              <a:rPr lang="fr-FR" sz="1200" b="1" dirty="0">
                <a:solidFill>
                  <a:schemeClr val="tx1"/>
                </a:solidFill>
              </a:rPr>
              <a:t>Dossier graphique </a:t>
            </a:r>
            <a:r>
              <a:rPr lang="fr-FR" sz="1200" dirty="0">
                <a:solidFill>
                  <a:schemeClr val="tx1"/>
                </a:solidFill>
              </a:rPr>
              <a:t>(esquisse)</a:t>
            </a:r>
          </a:p>
          <a:p>
            <a:pPr marL="285750" indent="-285750">
              <a:buFont typeface="Arial" panose="020B0604020202020204" pitchFamily="34" charset="0"/>
              <a:buChar char="•"/>
            </a:pPr>
            <a:r>
              <a:rPr lang="fr-FR" sz="1200" b="1" dirty="0">
                <a:solidFill>
                  <a:schemeClr val="tx1"/>
                </a:solidFill>
              </a:rPr>
              <a:t>Offre financière </a:t>
            </a:r>
            <a:r>
              <a:rPr lang="fr-FR" sz="1200" dirty="0">
                <a:solidFill>
                  <a:schemeClr val="tx1"/>
                </a:solidFill>
              </a:rPr>
              <a:t>: conception </a:t>
            </a:r>
            <a:r>
              <a:rPr lang="fr-FR" sz="1200" dirty="0" err="1">
                <a:solidFill>
                  <a:schemeClr val="tx1"/>
                </a:solidFill>
              </a:rPr>
              <a:t>scéno</a:t>
            </a:r>
            <a:r>
              <a:rPr lang="fr-FR" sz="1200" dirty="0">
                <a:solidFill>
                  <a:schemeClr val="tx1"/>
                </a:solidFill>
              </a:rPr>
              <a:t> </a:t>
            </a:r>
            <a:r>
              <a:rPr lang="fr-FR" sz="1200" u="sng" dirty="0">
                <a:solidFill>
                  <a:schemeClr val="tx1"/>
                </a:solidFill>
              </a:rPr>
              <a:t>+ aménagement général</a:t>
            </a:r>
          </a:p>
          <a:p>
            <a:pPr marL="285750" indent="-285750">
              <a:buFont typeface="Arial" panose="020B0604020202020204" pitchFamily="34" charset="0"/>
              <a:buChar char="•"/>
            </a:pPr>
            <a:r>
              <a:rPr lang="fr-FR" sz="1200" b="1" dirty="0">
                <a:solidFill>
                  <a:schemeClr val="tx1"/>
                </a:solidFill>
              </a:rPr>
              <a:t>Budget prévisionnel </a:t>
            </a:r>
            <a:r>
              <a:rPr lang="fr-FR" sz="1200" dirty="0">
                <a:solidFill>
                  <a:schemeClr val="tx1"/>
                </a:solidFill>
              </a:rPr>
              <a:t>pour les autres lots</a:t>
            </a:r>
          </a:p>
        </p:txBody>
      </p:sp>
      <p:sp>
        <p:nvSpPr>
          <p:cNvPr id="14" name="Rectangle 13"/>
          <p:cNvSpPr/>
          <p:nvPr/>
        </p:nvSpPr>
        <p:spPr>
          <a:xfrm>
            <a:off x="6888480" y="3007360"/>
            <a:ext cx="2428240" cy="3733800"/>
          </a:xfrm>
          <a:prstGeom prst="rect">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fr-FR" sz="1400" u="sng" dirty="0">
                <a:solidFill>
                  <a:schemeClr val="tx1"/>
                </a:solidFill>
              </a:rPr>
              <a:t>Eléments transmis par le Mucem :</a:t>
            </a:r>
          </a:p>
          <a:p>
            <a:endParaRPr lang="fr-FR" sz="1400" u="sng" dirty="0">
              <a:solidFill>
                <a:schemeClr val="tx1"/>
              </a:solidFill>
            </a:endParaRPr>
          </a:p>
          <a:p>
            <a:pPr marL="171450" indent="-171450">
              <a:buFont typeface="Arial" panose="020B0604020202020204" pitchFamily="34" charset="0"/>
              <a:buChar char="•"/>
            </a:pPr>
            <a:r>
              <a:rPr lang="fr-FR" sz="1400" dirty="0">
                <a:solidFill>
                  <a:schemeClr val="tx1"/>
                </a:solidFill>
              </a:rPr>
              <a:t>Liste d’œuvres</a:t>
            </a:r>
          </a:p>
          <a:p>
            <a:pPr marL="171450" indent="-171450">
              <a:buFont typeface="Arial" panose="020B0604020202020204" pitchFamily="34" charset="0"/>
              <a:buChar char="•"/>
            </a:pPr>
            <a:r>
              <a:rPr lang="fr-FR" sz="1400" dirty="0">
                <a:solidFill>
                  <a:schemeClr val="tx1"/>
                </a:solidFill>
              </a:rPr>
              <a:t>Plan des espaces</a:t>
            </a:r>
          </a:p>
          <a:p>
            <a:pPr marL="171450" indent="-171450">
              <a:buFont typeface="Arial" panose="020B0604020202020204" pitchFamily="34" charset="0"/>
              <a:buChar char="•"/>
            </a:pPr>
            <a:r>
              <a:rPr lang="fr-FR" sz="1400" dirty="0">
                <a:solidFill>
                  <a:schemeClr val="tx1"/>
                </a:solidFill>
              </a:rPr>
              <a:t>Liste du mobilier scénographique en stock au Mucem</a:t>
            </a:r>
          </a:p>
          <a:p>
            <a:pPr marL="171450" indent="-171450">
              <a:buFont typeface="Arial" panose="020B0604020202020204" pitchFamily="34" charset="0"/>
              <a:buChar char="•"/>
            </a:pPr>
            <a:r>
              <a:rPr lang="fr-FR" sz="1400" dirty="0">
                <a:solidFill>
                  <a:schemeClr val="tx1"/>
                </a:solidFill>
              </a:rPr>
              <a:t>Liste des éléments scénographiques de l’exposition précédente et / ou APD - plans de l’exposition précédente</a:t>
            </a:r>
          </a:p>
          <a:p>
            <a:pPr marL="171450" indent="-171450">
              <a:buFont typeface="Arial" panose="020B0604020202020204" pitchFamily="34" charset="0"/>
              <a:buChar char="•"/>
            </a:pPr>
            <a:endParaRPr lang="fr-FR" sz="1200" dirty="0">
              <a:solidFill>
                <a:schemeClr val="tx1"/>
              </a:solidFill>
            </a:endParaRPr>
          </a:p>
          <a:p>
            <a:endParaRPr lang="fr-FR" sz="1200" dirty="0">
              <a:solidFill>
                <a:schemeClr val="tx1"/>
              </a:solidFill>
            </a:endParaRPr>
          </a:p>
        </p:txBody>
      </p:sp>
      <p:sp>
        <p:nvSpPr>
          <p:cNvPr id="5" name="Pentagone 4"/>
          <p:cNvSpPr/>
          <p:nvPr/>
        </p:nvSpPr>
        <p:spPr>
          <a:xfrm>
            <a:off x="1290320" y="1452880"/>
            <a:ext cx="4988560" cy="1463040"/>
          </a:xfrm>
          <a:prstGeom prst="homePlat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solidFill>
              </a:rPr>
              <a:t>OFFRE 1 : </a:t>
            </a:r>
            <a:r>
              <a:rPr lang="fr-FR" b="1" dirty="0">
                <a:solidFill>
                  <a:schemeClr val="tx1"/>
                </a:solidFill>
              </a:rPr>
              <a:t>écrite uniquement</a:t>
            </a:r>
          </a:p>
          <a:p>
            <a:pPr algn="ctr"/>
            <a:r>
              <a:rPr lang="fr-FR" sz="1400" i="1" dirty="0">
                <a:solidFill>
                  <a:schemeClr val="tx1"/>
                </a:solidFill>
              </a:rPr>
              <a:t>(par tout candidat seul ou en groupement)</a:t>
            </a:r>
          </a:p>
        </p:txBody>
      </p:sp>
      <p:sp>
        <p:nvSpPr>
          <p:cNvPr id="16" name="Rectangle à coins arrondis 15"/>
          <p:cNvSpPr/>
          <p:nvPr/>
        </p:nvSpPr>
        <p:spPr>
          <a:xfrm>
            <a:off x="2113280" y="741680"/>
            <a:ext cx="8514080" cy="518160"/>
          </a:xfrm>
          <a:prstGeom prst="round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MAPA SERVICES SPECIFIQUES (service aux musées) publié sur la PLACE AVEC CLAUSE DE NEGOCIATION</a:t>
            </a:r>
          </a:p>
        </p:txBody>
      </p:sp>
      <p:sp>
        <p:nvSpPr>
          <p:cNvPr id="11" name="Ellipse 10"/>
          <p:cNvSpPr/>
          <p:nvPr/>
        </p:nvSpPr>
        <p:spPr>
          <a:xfrm>
            <a:off x="5969000" y="1727200"/>
            <a:ext cx="1742440" cy="924560"/>
          </a:xfrm>
          <a:prstGeom prst="ellipse">
            <a:avLst/>
          </a:prstGeom>
          <a:solidFill>
            <a:schemeClr val="bg1">
              <a:lumMod val="65000"/>
              <a:alpha val="4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Sélection de 3 candidats</a:t>
            </a:r>
          </a:p>
        </p:txBody>
      </p:sp>
      <p:sp>
        <p:nvSpPr>
          <p:cNvPr id="4" name="Espace réservé du numéro de diapositive 3"/>
          <p:cNvSpPr>
            <a:spLocks noGrp="1"/>
          </p:cNvSpPr>
          <p:nvPr>
            <p:ph type="sldNum" sz="quarter" idx="12"/>
          </p:nvPr>
        </p:nvSpPr>
        <p:spPr/>
        <p:txBody>
          <a:bodyPr/>
          <a:lstStyle/>
          <a:p>
            <a:fld id="{F1A50FD3-E738-4818-B7BC-86E6E67DB3E1}" type="slidenum">
              <a:rPr lang="fr-FR" smtClean="0"/>
              <a:t>10</a:t>
            </a:fld>
            <a:endParaRPr lang="fr-FR" dirty="0"/>
          </a:p>
        </p:txBody>
      </p:sp>
    </p:spTree>
    <p:extLst>
      <p:ext uri="{BB962C8B-B14F-4D97-AF65-F5344CB8AC3E}">
        <p14:creationId xmlns:p14="http://schemas.microsoft.com/office/powerpoint/2010/main" val="1267568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5440" y="149443"/>
            <a:ext cx="10058400" cy="456949"/>
          </a:xfrm>
        </p:spPr>
        <p:txBody>
          <a:bodyPr>
            <a:noAutofit/>
          </a:bodyPr>
          <a:lstStyle/>
          <a:p>
            <a:pPr algn="just"/>
            <a:r>
              <a:rPr lang="fr-FR" sz="1800" b="1" dirty="0">
                <a:solidFill>
                  <a:schemeClr val="accent1">
                    <a:lumMod val="75000"/>
                  </a:schemeClr>
                </a:solidFill>
              </a:rPr>
              <a:t>Les critères d’évaluation AVANT NEGOCIATION (OFFRES V1)</a:t>
            </a:r>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11</a:t>
            </a:fld>
            <a:endParaRPr lang="fr-FR" dirty="0"/>
          </a:p>
        </p:txBody>
      </p:sp>
      <p:graphicFrame>
        <p:nvGraphicFramePr>
          <p:cNvPr id="6" name="Tableau 5">
            <a:extLst>
              <a:ext uri="{FF2B5EF4-FFF2-40B4-BE49-F238E27FC236}">
                <a16:creationId xmlns:a16="http://schemas.microsoft.com/office/drawing/2014/main" id="{402672FF-9F24-4DEE-A44F-06D0CEA48938}"/>
              </a:ext>
            </a:extLst>
          </p:cNvPr>
          <p:cNvGraphicFramePr>
            <a:graphicFrameLocks noGrp="1"/>
          </p:cNvGraphicFramePr>
          <p:nvPr>
            <p:extLst>
              <p:ext uri="{D42A27DB-BD31-4B8C-83A1-F6EECF244321}">
                <p14:modId xmlns:p14="http://schemas.microsoft.com/office/powerpoint/2010/main" val="3686713906"/>
              </p:ext>
            </p:extLst>
          </p:nvPr>
        </p:nvGraphicFramePr>
        <p:xfrm>
          <a:off x="1615440" y="1070957"/>
          <a:ext cx="10168020" cy="5448578"/>
        </p:xfrm>
        <a:graphic>
          <a:graphicData uri="http://schemas.openxmlformats.org/drawingml/2006/table">
            <a:tbl>
              <a:tblPr firstRow="1" firstCol="1" bandRow="1">
                <a:tableStyleId>{5C22544A-7EE6-4342-B048-85BDC9FD1C3A}</a:tableStyleId>
              </a:tblPr>
              <a:tblGrid>
                <a:gridCol w="3402046">
                  <a:extLst>
                    <a:ext uri="{9D8B030D-6E8A-4147-A177-3AD203B41FA5}">
                      <a16:colId xmlns:a16="http://schemas.microsoft.com/office/drawing/2014/main" val="20000"/>
                    </a:ext>
                  </a:extLst>
                </a:gridCol>
                <a:gridCol w="3278162">
                  <a:extLst>
                    <a:ext uri="{9D8B030D-6E8A-4147-A177-3AD203B41FA5}">
                      <a16:colId xmlns:a16="http://schemas.microsoft.com/office/drawing/2014/main" val="20001"/>
                    </a:ext>
                  </a:extLst>
                </a:gridCol>
                <a:gridCol w="806466">
                  <a:extLst>
                    <a:ext uri="{9D8B030D-6E8A-4147-A177-3AD203B41FA5}">
                      <a16:colId xmlns:a16="http://schemas.microsoft.com/office/drawing/2014/main" val="20002"/>
                    </a:ext>
                  </a:extLst>
                </a:gridCol>
                <a:gridCol w="1937347">
                  <a:extLst>
                    <a:ext uri="{9D8B030D-6E8A-4147-A177-3AD203B41FA5}">
                      <a16:colId xmlns:a16="http://schemas.microsoft.com/office/drawing/2014/main" val="20003"/>
                    </a:ext>
                  </a:extLst>
                </a:gridCol>
                <a:gridCol w="743999">
                  <a:extLst>
                    <a:ext uri="{9D8B030D-6E8A-4147-A177-3AD203B41FA5}">
                      <a16:colId xmlns:a16="http://schemas.microsoft.com/office/drawing/2014/main" val="20004"/>
                    </a:ext>
                  </a:extLst>
                </a:gridCol>
              </a:tblGrid>
              <a:tr h="280867">
                <a:tc>
                  <a:txBody>
                    <a:bodyPr/>
                    <a:lstStyle/>
                    <a:p>
                      <a:pPr algn="ctr">
                        <a:spcBef>
                          <a:spcPts val="565"/>
                        </a:spcBef>
                        <a:spcAft>
                          <a:spcPts val="0"/>
                        </a:spcAft>
                      </a:pPr>
                      <a:r>
                        <a:rPr lang="fr-FR" sz="1000" dirty="0">
                          <a:solidFill>
                            <a:schemeClr val="tx1"/>
                          </a:solidFill>
                          <a:effectLst/>
                        </a:rPr>
                        <a:t>CRITERE</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a:txBody>
                    <a:bodyPr/>
                    <a:lstStyle/>
                    <a:p>
                      <a:pPr algn="ctr">
                        <a:spcBef>
                          <a:spcPts val="565"/>
                        </a:spcBef>
                        <a:spcAft>
                          <a:spcPts val="0"/>
                        </a:spcAft>
                      </a:pPr>
                      <a:r>
                        <a:rPr lang="fr-FR" sz="1000" dirty="0">
                          <a:solidFill>
                            <a:schemeClr val="tx1"/>
                          </a:solidFill>
                          <a:effectLst/>
                        </a:rPr>
                        <a:t>SOUS-CRITERE</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gridSpan="2">
                  <a:txBody>
                    <a:bodyPr/>
                    <a:lstStyle/>
                    <a:p>
                      <a:pPr algn="ctr">
                        <a:spcBef>
                          <a:spcPts val="565"/>
                        </a:spcBef>
                        <a:spcAft>
                          <a:spcPts val="0"/>
                        </a:spcAft>
                      </a:pPr>
                      <a:r>
                        <a:rPr lang="fr-FR" sz="1000" dirty="0">
                          <a:solidFill>
                            <a:schemeClr val="tx1"/>
                          </a:solidFill>
                          <a:effectLst/>
                        </a:rPr>
                        <a:t>BASE D'EVALUATION</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hMerge="1">
                  <a:txBody>
                    <a:bodyPr/>
                    <a:lstStyle/>
                    <a:p>
                      <a:pPr algn="ctr">
                        <a:spcBef>
                          <a:spcPts val="565"/>
                        </a:spcBef>
                        <a:spcAft>
                          <a:spcPts val="0"/>
                        </a:spcAft>
                      </a:pPr>
                      <a:endParaRPr lang="fr-FR" sz="90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a:txBody>
                    <a:bodyPr/>
                    <a:lstStyle/>
                    <a:p>
                      <a:pPr algn="ctr">
                        <a:spcBef>
                          <a:spcPts val="565"/>
                        </a:spcBef>
                        <a:spcAft>
                          <a:spcPts val="0"/>
                        </a:spcAft>
                      </a:pPr>
                      <a:r>
                        <a:rPr lang="fr-FR" sz="1000" dirty="0">
                          <a:solidFill>
                            <a:schemeClr val="tx1"/>
                          </a:solidFill>
                          <a:effectLst/>
                        </a:rPr>
                        <a:t>Note max pondérée</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extLst>
                  <a:ext uri="{0D108BD9-81ED-4DB2-BD59-A6C34878D82A}">
                    <a16:rowId xmlns:a16="http://schemas.microsoft.com/office/drawing/2014/main" val="10000"/>
                  </a:ext>
                </a:extLst>
              </a:tr>
              <a:tr h="140433">
                <a:tc>
                  <a:txBody>
                    <a:bodyPr/>
                    <a:lstStyle/>
                    <a:p>
                      <a:pPr algn="l">
                        <a:spcBef>
                          <a:spcPts val="565"/>
                        </a:spcBef>
                        <a:spcAft>
                          <a:spcPts val="0"/>
                        </a:spcAft>
                      </a:pPr>
                      <a:r>
                        <a:rPr lang="fr-FR" sz="1000" b="1" dirty="0">
                          <a:solidFill>
                            <a:schemeClr val="tx1"/>
                          </a:solidFill>
                          <a:effectLst/>
                        </a:rPr>
                        <a:t>VALEUR TECHNIQUE</a:t>
                      </a:r>
                      <a:endParaRPr lang="fr-FR" sz="10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65000"/>
                      </a:schemeClr>
                    </a:solidFill>
                  </a:tcPr>
                </a:tc>
                <a:tc>
                  <a:txBody>
                    <a:bodyPr/>
                    <a:lstStyle/>
                    <a:p>
                      <a:pPr algn="l">
                        <a:spcBef>
                          <a:spcPts val="565"/>
                        </a:spcBef>
                        <a:spcAft>
                          <a:spcPts val="0"/>
                        </a:spcAft>
                      </a:pPr>
                      <a:r>
                        <a:rPr lang="fr-FR" sz="1000" dirty="0">
                          <a:effectLst/>
                        </a:rPr>
                        <a:t> </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65000"/>
                      </a:schemeClr>
                    </a:solidFill>
                  </a:tcPr>
                </a:tc>
                <a:tc gridSpan="2">
                  <a:txBody>
                    <a:bodyPr/>
                    <a:lstStyle/>
                    <a:p>
                      <a:pPr algn="just">
                        <a:spcBef>
                          <a:spcPts val="565"/>
                        </a:spcBef>
                        <a:spcAft>
                          <a:spcPts val="0"/>
                        </a:spcAft>
                      </a:pPr>
                      <a:r>
                        <a:rPr lang="fr-FR" sz="1000" dirty="0">
                          <a:effectLst/>
                        </a:rPr>
                        <a:t> </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65000"/>
                      </a:schemeClr>
                    </a:solidFill>
                  </a:tcPr>
                </a:tc>
                <a:tc hMerge="1">
                  <a:txBody>
                    <a:bodyPr/>
                    <a:lstStyle/>
                    <a:p>
                      <a:pPr algn="just">
                        <a:spcBef>
                          <a:spcPts val="565"/>
                        </a:spcBef>
                        <a:spcAft>
                          <a:spcPts val="0"/>
                        </a:spcAft>
                      </a:pPr>
                      <a:endParaRPr lang="fr-FR" sz="90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a:txBody>
                    <a:bodyPr/>
                    <a:lstStyle/>
                    <a:p>
                      <a:pPr algn="ctr">
                        <a:spcBef>
                          <a:spcPts val="565"/>
                        </a:spcBef>
                        <a:spcAft>
                          <a:spcPts val="0"/>
                        </a:spcAft>
                      </a:pPr>
                      <a:r>
                        <a:rPr lang="fr-FR" sz="1000" dirty="0">
                          <a:effectLst/>
                        </a:rPr>
                        <a:t> </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extLst>
                  <a:ext uri="{0D108BD9-81ED-4DB2-BD59-A6C34878D82A}">
                    <a16:rowId xmlns:a16="http://schemas.microsoft.com/office/drawing/2014/main" val="10001"/>
                  </a:ext>
                </a:extLst>
              </a:tr>
              <a:tr h="1263901">
                <a:tc>
                  <a:txBody>
                    <a:bodyPr/>
                    <a:lstStyle/>
                    <a:p>
                      <a:pPr algn="ctr">
                        <a:spcBef>
                          <a:spcPts val="565"/>
                        </a:spcBef>
                        <a:spcAft>
                          <a:spcPts val="0"/>
                        </a:spcAft>
                      </a:pPr>
                      <a:r>
                        <a:rPr lang="fr-FR" sz="1000" dirty="0">
                          <a:solidFill>
                            <a:schemeClr val="tx1"/>
                          </a:solidFill>
                          <a:effectLst/>
                        </a:rPr>
                        <a:t>PRESTATIONS DE CONCEPTION, SUPERVISION, SUIVI SCENOGRAPHIQUE ET DE REALISATION DE L'AMENAGEMENT GENERAL :</a:t>
                      </a:r>
                      <a:br>
                        <a:rPr lang="fr-FR" sz="1000" dirty="0">
                          <a:solidFill>
                            <a:schemeClr val="tx1"/>
                          </a:solidFill>
                          <a:effectLst/>
                        </a:rPr>
                      </a:br>
                      <a:r>
                        <a:rPr lang="fr-FR" sz="1000" dirty="0">
                          <a:solidFill>
                            <a:schemeClr val="tx1"/>
                          </a:solidFill>
                          <a:effectLst/>
                        </a:rPr>
                        <a:t>Méthode de travail pour la collaboration</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85000"/>
                      </a:schemeClr>
                    </a:solidFill>
                  </a:tcPr>
                </a:tc>
                <a:tc>
                  <a:txBody>
                    <a:bodyPr/>
                    <a:lstStyle/>
                    <a:p>
                      <a:pPr algn="l">
                        <a:spcBef>
                          <a:spcPts val="565"/>
                        </a:spcBef>
                        <a:spcAft>
                          <a:spcPts val="0"/>
                        </a:spcAft>
                      </a:pPr>
                      <a:r>
                        <a:rPr lang="fr-FR" sz="1000" dirty="0">
                          <a:effectLst/>
                        </a:rPr>
                        <a:t>Qualité de la méthode de travail pour assurer la collaboration entre les différentes personnes dédiées à chacune des phases des prestations ainsi que les échanges avec les équipes du Mucem et le commissariat</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gridSpan="2">
                  <a:txBody>
                    <a:bodyPr/>
                    <a:lstStyle/>
                    <a:p>
                      <a:pPr algn="ctr">
                        <a:spcBef>
                          <a:spcPts val="565"/>
                        </a:spcBef>
                        <a:spcAft>
                          <a:spcPts val="0"/>
                        </a:spcAft>
                      </a:pPr>
                      <a:r>
                        <a:rPr lang="fr-FR" sz="1000" dirty="0">
                          <a:effectLst/>
                        </a:rPr>
                        <a:t>Méthode de travail décrite dans le mémoire</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hMerge="1">
                  <a:txBody>
                    <a:bodyPr/>
                    <a:lstStyle/>
                    <a:p>
                      <a:pPr algn="ctr">
                        <a:spcBef>
                          <a:spcPts val="565"/>
                        </a:spcBef>
                        <a:spcAft>
                          <a:spcPts val="0"/>
                        </a:spcAft>
                      </a:pPr>
                      <a:endParaRPr lang="fr-F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a:txBody>
                    <a:bodyPr/>
                    <a:lstStyle/>
                    <a:p>
                      <a:pPr algn="ctr">
                        <a:spcBef>
                          <a:spcPts val="565"/>
                        </a:spcBef>
                        <a:spcAft>
                          <a:spcPts val="0"/>
                        </a:spcAft>
                      </a:pPr>
                      <a:r>
                        <a:rPr lang="fr-FR" sz="1000" dirty="0">
                          <a:effectLst/>
                        </a:rPr>
                        <a:t>10</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extLst>
                  <a:ext uri="{0D108BD9-81ED-4DB2-BD59-A6C34878D82A}">
                    <a16:rowId xmlns:a16="http://schemas.microsoft.com/office/drawing/2014/main" val="10002"/>
                  </a:ext>
                </a:extLst>
              </a:tr>
              <a:tr h="477474">
                <a:tc>
                  <a:txBody>
                    <a:bodyPr/>
                    <a:lstStyle/>
                    <a:p>
                      <a:pPr algn="ctr">
                        <a:spcBef>
                          <a:spcPts val="565"/>
                        </a:spcBef>
                        <a:spcAft>
                          <a:spcPts val="0"/>
                        </a:spcAft>
                      </a:pPr>
                      <a:r>
                        <a:rPr lang="fr-FR" sz="1000" dirty="0">
                          <a:solidFill>
                            <a:schemeClr val="tx1"/>
                          </a:solidFill>
                          <a:effectLst/>
                        </a:rPr>
                        <a:t>PRESTATIONS DE CONCEPTION SCENOGRAPHIQUE :</a:t>
                      </a:r>
                      <a:br>
                        <a:rPr lang="fr-FR" sz="1000" dirty="0">
                          <a:solidFill>
                            <a:schemeClr val="tx1"/>
                          </a:solidFill>
                          <a:effectLst/>
                        </a:rPr>
                      </a:br>
                      <a:r>
                        <a:rPr lang="fr-FR" sz="1000" dirty="0">
                          <a:solidFill>
                            <a:schemeClr val="tx1"/>
                          </a:solidFill>
                          <a:effectLst/>
                        </a:rPr>
                        <a:t>Compréhension de la thématique, pertinence et faisabilité de la proposition pour l’exposition</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85000"/>
                      </a:schemeClr>
                    </a:solidFill>
                  </a:tcPr>
                </a:tc>
                <a:tc>
                  <a:txBody>
                    <a:bodyPr/>
                    <a:lstStyle/>
                    <a:p>
                      <a:pPr algn="l">
                        <a:spcBef>
                          <a:spcPts val="565"/>
                        </a:spcBef>
                        <a:spcAft>
                          <a:spcPts val="0"/>
                        </a:spcAft>
                      </a:pPr>
                      <a:r>
                        <a:rPr lang="fr-FR" sz="1000" dirty="0">
                          <a:effectLst/>
                        </a:rPr>
                        <a:t>Qualité de l'appropriation du sujet et des pistes proposées au regard des points fondamentaux de l'exposition</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gridSpan="2">
                  <a:txBody>
                    <a:bodyPr/>
                    <a:lstStyle/>
                    <a:p>
                      <a:pPr algn="ctr">
                        <a:spcBef>
                          <a:spcPts val="565"/>
                        </a:spcBef>
                        <a:spcAft>
                          <a:spcPts val="0"/>
                        </a:spcAft>
                      </a:pPr>
                      <a:r>
                        <a:rPr lang="fr-FR" sz="1000" dirty="0">
                          <a:effectLst/>
                        </a:rPr>
                        <a:t>Note d'intention concise (contenant des éléments de réflexion écrits et/ou graphiques)</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hMerge="1">
                  <a:txBody>
                    <a:bodyPr/>
                    <a:lstStyle/>
                    <a:p>
                      <a:pPr algn="ctr">
                        <a:spcBef>
                          <a:spcPts val="565"/>
                        </a:spcBef>
                        <a:spcAft>
                          <a:spcPts val="0"/>
                        </a:spcAft>
                      </a:pPr>
                      <a:endParaRPr lang="fr-FR" sz="90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a:txBody>
                    <a:bodyPr/>
                    <a:lstStyle/>
                    <a:p>
                      <a:pPr algn="ctr">
                        <a:spcBef>
                          <a:spcPts val="565"/>
                        </a:spcBef>
                        <a:spcAft>
                          <a:spcPts val="0"/>
                        </a:spcAft>
                      </a:pPr>
                      <a:r>
                        <a:rPr lang="fr-FR" sz="1000" dirty="0">
                          <a:effectLst/>
                        </a:rPr>
                        <a:t>20</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extLst>
                  <a:ext uri="{0D108BD9-81ED-4DB2-BD59-A6C34878D82A}">
                    <a16:rowId xmlns:a16="http://schemas.microsoft.com/office/drawing/2014/main" val="10004"/>
                  </a:ext>
                </a:extLst>
              </a:tr>
              <a:tr h="349007">
                <a:tc rowSpan="3">
                  <a:txBody>
                    <a:bodyPr/>
                    <a:lstStyle/>
                    <a:p>
                      <a:pPr algn="ctr">
                        <a:spcBef>
                          <a:spcPts val="565"/>
                        </a:spcBef>
                        <a:spcAft>
                          <a:spcPts val="0"/>
                        </a:spcAft>
                      </a:pPr>
                      <a:r>
                        <a:rPr lang="fr-FR" sz="1000" dirty="0">
                          <a:solidFill>
                            <a:schemeClr val="tx1"/>
                          </a:solidFill>
                          <a:effectLst/>
                        </a:rPr>
                        <a:t>PRESTATIONS DE CONCEPTION, SUPERVISION, SUIVI SCENOGRAPHIQUE :</a:t>
                      </a:r>
                      <a:br>
                        <a:rPr lang="fr-FR" sz="1000" dirty="0">
                          <a:solidFill>
                            <a:schemeClr val="tx1"/>
                          </a:solidFill>
                          <a:effectLst/>
                        </a:rPr>
                      </a:br>
                      <a:r>
                        <a:rPr lang="fr-FR" sz="1000" dirty="0">
                          <a:solidFill>
                            <a:schemeClr val="tx1"/>
                          </a:solidFill>
                          <a:effectLst/>
                        </a:rPr>
                        <a:t>Compétence et expérience de l'équipe dédiée à la réalisation des prestations pour chaque domaine d'intervention </a:t>
                      </a:r>
                      <a:r>
                        <a:rPr lang="fr-FR" sz="1000" b="0" dirty="0">
                          <a:solidFill>
                            <a:schemeClr val="tx1"/>
                          </a:solidFill>
                          <a:effectLst/>
                        </a:rPr>
                        <a:t>(conception scénographie, conception graphique, conception éclairage, conseil son et audiovisuel et </a:t>
                      </a:r>
                      <a:r>
                        <a:rPr lang="fr-FR" sz="1000" b="0" dirty="0" err="1">
                          <a:solidFill>
                            <a:schemeClr val="tx1"/>
                          </a:solidFill>
                          <a:effectLst/>
                        </a:rPr>
                        <a:t>soclage</a:t>
                      </a:r>
                      <a:r>
                        <a:rPr lang="fr-FR" sz="1000" b="0" dirty="0">
                          <a:solidFill>
                            <a:schemeClr val="tx1"/>
                          </a:solidFill>
                          <a:effectLst/>
                        </a:rPr>
                        <a:t>)</a:t>
                      </a:r>
                      <a:endParaRPr lang="fr-FR" sz="1000" b="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85000"/>
                      </a:schemeClr>
                    </a:solidFill>
                  </a:tcPr>
                </a:tc>
                <a:tc>
                  <a:txBody>
                    <a:bodyPr/>
                    <a:lstStyle/>
                    <a:p>
                      <a:pPr algn="l">
                        <a:spcBef>
                          <a:spcPts val="565"/>
                        </a:spcBef>
                        <a:spcAft>
                          <a:spcPts val="0"/>
                        </a:spcAft>
                      </a:pPr>
                      <a:r>
                        <a:rPr lang="fr-FR" sz="1000" dirty="0">
                          <a:effectLst/>
                        </a:rPr>
                        <a:t>Compétence et expérience du/des intervenant(s) dédiés à la conception de la scénographie</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rowSpan="3" gridSpan="2">
                  <a:txBody>
                    <a:bodyPr/>
                    <a:lstStyle/>
                    <a:p>
                      <a:pPr algn="ctr">
                        <a:spcBef>
                          <a:spcPts val="565"/>
                        </a:spcBef>
                        <a:spcAft>
                          <a:spcPts val="0"/>
                        </a:spcAft>
                      </a:pPr>
                      <a:r>
                        <a:rPr lang="fr-FR" sz="1000" dirty="0">
                          <a:effectLst/>
                        </a:rPr>
                        <a:t>Organigramme et description de l'équipe dédiée dont CV fournis par membre de l'équipe + références</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rowSpan="3" hMerge="1">
                  <a:txBody>
                    <a:bodyPr/>
                    <a:lstStyle/>
                    <a:p>
                      <a:pPr algn="ctr">
                        <a:spcBef>
                          <a:spcPts val="565"/>
                        </a:spcBef>
                        <a:spcAft>
                          <a:spcPts val="0"/>
                        </a:spcAft>
                      </a:pPr>
                      <a:endParaRPr lang="fr-FR" sz="90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a:txBody>
                    <a:bodyPr/>
                    <a:lstStyle/>
                    <a:p>
                      <a:pPr algn="ctr">
                        <a:spcBef>
                          <a:spcPts val="565"/>
                        </a:spcBef>
                        <a:spcAft>
                          <a:spcPts val="0"/>
                        </a:spcAft>
                      </a:pPr>
                      <a:r>
                        <a:rPr lang="fr-FR" sz="1000" dirty="0">
                          <a:effectLst/>
                        </a:rPr>
                        <a:t>10</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extLst>
                  <a:ext uri="{0D108BD9-81ED-4DB2-BD59-A6C34878D82A}">
                    <a16:rowId xmlns:a16="http://schemas.microsoft.com/office/drawing/2014/main" val="10005"/>
                  </a:ext>
                </a:extLst>
              </a:tr>
              <a:tr h="306145">
                <a:tc vMerge="1">
                  <a:txBody>
                    <a:bodyPr/>
                    <a:lstStyle/>
                    <a:p>
                      <a:endParaRPr lang="fr-FR"/>
                    </a:p>
                  </a:txBody>
                  <a:tcPr/>
                </a:tc>
                <a:tc>
                  <a:txBody>
                    <a:bodyPr/>
                    <a:lstStyle/>
                    <a:p>
                      <a:pPr algn="l">
                        <a:spcBef>
                          <a:spcPts val="565"/>
                        </a:spcBef>
                        <a:spcAft>
                          <a:spcPts val="0"/>
                        </a:spcAft>
                      </a:pPr>
                      <a:r>
                        <a:rPr lang="fr-FR" sz="1000" dirty="0">
                          <a:effectLst/>
                        </a:rPr>
                        <a:t>Compétence et expérience du/des intervenant(s) dédiés au graphisme</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gridSpan="2" vMerge="1">
                  <a:txBody>
                    <a:bodyPr/>
                    <a:lstStyle/>
                    <a:p>
                      <a:endParaRPr lang="fr-FR"/>
                    </a:p>
                  </a:txBody>
                  <a:tcPr/>
                </a:tc>
                <a:tc hMerge="1" vMerge="1">
                  <a:txBody>
                    <a:bodyPr/>
                    <a:lstStyle/>
                    <a:p>
                      <a:endParaRPr lang="fr-FR"/>
                    </a:p>
                  </a:txBody>
                  <a:tcPr/>
                </a:tc>
                <a:tc>
                  <a:txBody>
                    <a:bodyPr/>
                    <a:lstStyle/>
                    <a:p>
                      <a:pPr algn="ctr">
                        <a:spcBef>
                          <a:spcPts val="565"/>
                        </a:spcBef>
                        <a:spcAft>
                          <a:spcPts val="0"/>
                        </a:spcAft>
                      </a:pPr>
                      <a:r>
                        <a:rPr lang="fr-FR" sz="1000" dirty="0">
                          <a:effectLst/>
                        </a:rPr>
                        <a:t>5</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extLst>
                  <a:ext uri="{0D108BD9-81ED-4DB2-BD59-A6C34878D82A}">
                    <a16:rowId xmlns:a16="http://schemas.microsoft.com/office/drawing/2014/main" val="10006"/>
                  </a:ext>
                </a:extLst>
              </a:tr>
              <a:tr h="332564">
                <a:tc vMerge="1">
                  <a:txBody>
                    <a:bodyPr/>
                    <a:lstStyle/>
                    <a:p>
                      <a:endParaRPr lang="fr-FR"/>
                    </a:p>
                  </a:txBody>
                  <a:tcPr/>
                </a:tc>
                <a:tc>
                  <a:txBody>
                    <a:bodyPr/>
                    <a:lstStyle/>
                    <a:p>
                      <a:pPr algn="l">
                        <a:spcBef>
                          <a:spcPts val="565"/>
                        </a:spcBef>
                        <a:spcAft>
                          <a:spcPts val="0"/>
                        </a:spcAft>
                      </a:pPr>
                      <a:r>
                        <a:rPr lang="fr-FR" sz="1000" dirty="0">
                          <a:effectLst/>
                        </a:rPr>
                        <a:t>Compétence et expérience du/des intervenant(s) dédiés à l'éclairage, son, audiovisuel, conseils en </a:t>
                      </a:r>
                      <a:r>
                        <a:rPr lang="fr-FR" sz="1000" dirty="0" err="1">
                          <a:effectLst/>
                        </a:rPr>
                        <a:t>soclage</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gridSpan="2" vMerge="1">
                  <a:txBody>
                    <a:bodyPr/>
                    <a:lstStyle/>
                    <a:p>
                      <a:endParaRPr lang="fr-FR"/>
                    </a:p>
                  </a:txBody>
                  <a:tcPr/>
                </a:tc>
                <a:tc hMerge="1" vMerge="1">
                  <a:txBody>
                    <a:bodyPr/>
                    <a:lstStyle/>
                    <a:p>
                      <a:endParaRPr lang="fr-FR"/>
                    </a:p>
                  </a:txBody>
                  <a:tcPr/>
                </a:tc>
                <a:tc>
                  <a:txBody>
                    <a:bodyPr/>
                    <a:lstStyle/>
                    <a:p>
                      <a:pPr algn="ctr">
                        <a:spcBef>
                          <a:spcPts val="565"/>
                        </a:spcBef>
                        <a:spcAft>
                          <a:spcPts val="0"/>
                        </a:spcAft>
                      </a:pPr>
                      <a:r>
                        <a:rPr lang="fr-FR" sz="1000" dirty="0">
                          <a:effectLst/>
                        </a:rPr>
                        <a:t>5</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extLst>
                  <a:ext uri="{0D108BD9-81ED-4DB2-BD59-A6C34878D82A}">
                    <a16:rowId xmlns:a16="http://schemas.microsoft.com/office/drawing/2014/main" val="10007"/>
                  </a:ext>
                </a:extLst>
              </a:tr>
              <a:tr h="428603">
                <a:tc gridSpan="2">
                  <a:txBody>
                    <a:bodyPr/>
                    <a:lstStyle/>
                    <a:p>
                      <a:pPr algn="ctr">
                        <a:spcBef>
                          <a:spcPts val="565"/>
                        </a:spcBef>
                        <a:spcAft>
                          <a:spcPts val="0"/>
                        </a:spcAft>
                      </a:pPr>
                      <a:r>
                        <a:rPr lang="fr-FR" sz="1000" dirty="0">
                          <a:solidFill>
                            <a:schemeClr val="tx1"/>
                          </a:solidFill>
                          <a:effectLst/>
                        </a:rPr>
                        <a:t>PRESTATION DE REALISATION DE L'AMENAGEMENT GENERAL :</a:t>
                      </a:r>
                      <a:br>
                        <a:rPr lang="fr-FR" sz="1000" dirty="0">
                          <a:solidFill>
                            <a:schemeClr val="tx1"/>
                          </a:solidFill>
                          <a:effectLst/>
                        </a:rPr>
                      </a:br>
                      <a:r>
                        <a:rPr lang="fr-FR" sz="1000" dirty="0">
                          <a:solidFill>
                            <a:schemeClr val="tx1"/>
                          </a:solidFill>
                          <a:effectLst/>
                        </a:rPr>
                        <a:t>Compétence et expérience des moyens humains qui seront dédiés à la réalisation de la prestation</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85000"/>
                      </a:schemeClr>
                    </a:solidFill>
                  </a:tcPr>
                </a:tc>
                <a:tc hMerge="1">
                  <a:txBody>
                    <a:bodyPr/>
                    <a:lstStyle/>
                    <a:p>
                      <a:endParaRPr lang="fr-FR"/>
                    </a:p>
                  </a:txBody>
                  <a:tcPr/>
                </a:tc>
                <a:tc gridSpan="2">
                  <a:txBody>
                    <a:bodyPr/>
                    <a:lstStyle/>
                    <a:p>
                      <a:pPr algn="l">
                        <a:spcBef>
                          <a:spcPts val="565"/>
                        </a:spcBef>
                        <a:spcAft>
                          <a:spcPts val="0"/>
                        </a:spcAft>
                      </a:pPr>
                      <a:r>
                        <a:rPr lang="fr-FR" sz="1000" dirty="0">
                          <a:effectLst/>
                        </a:rPr>
                        <a:t>Description de l'équipe dédiée et CV fournis par membre de l'équipe + références (dont le CV du chef de projet)</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hMerge="1">
                  <a:txBody>
                    <a:bodyPr/>
                    <a:lstStyle/>
                    <a:p>
                      <a:pPr algn="l">
                        <a:spcBef>
                          <a:spcPts val="565"/>
                        </a:spcBef>
                        <a:spcAft>
                          <a:spcPts val="0"/>
                        </a:spcAft>
                      </a:pPr>
                      <a:endParaRPr lang="fr-FR" sz="90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a:txBody>
                    <a:bodyPr/>
                    <a:lstStyle/>
                    <a:p>
                      <a:pPr algn="ctr">
                        <a:spcBef>
                          <a:spcPts val="565"/>
                        </a:spcBef>
                        <a:spcAft>
                          <a:spcPts val="0"/>
                        </a:spcAft>
                      </a:pPr>
                      <a:r>
                        <a:rPr lang="fr-FR" sz="1000" dirty="0">
                          <a:effectLst/>
                        </a:rPr>
                        <a:t>10</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extLst>
                  <a:ext uri="{0D108BD9-81ED-4DB2-BD59-A6C34878D82A}">
                    <a16:rowId xmlns:a16="http://schemas.microsoft.com/office/drawing/2014/main" val="10008"/>
                  </a:ext>
                </a:extLst>
              </a:tr>
              <a:tr h="508201">
                <a:tc gridSpan="2">
                  <a:txBody>
                    <a:bodyPr/>
                    <a:lstStyle/>
                    <a:p>
                      <a:pPr algn="ctr">
                        <a:spcBef>
                          <a:spcPts val="565"/>
                        </a:spcBef>
                        <a:spcAft>
                          <a:spcPts val="0"/>
                        </a:spcAft>
                      </a:pPr>
                      <a:r>
                        <a:rPr lang="fr-FR" sz="1000" dirty="0">
                          <a:solidFill>
                            <a:schemeClr val="tx1"/>
                          </a:solidFill>
                          <a:effectLst/>
                        </a:rPr>
                        <a:t>PRESTATION DE REALISATION DE L'AMENAGEMENT GENERAL :</a:t>
                      </a:r>
                      <a:br>
                        <a:rPr lang="fr-FR" sz="1000" dirty="0">
                          <a:solidFill>
                            <a:schemeClr val="tx1"/>
                          </a:solidFill>
                          <a:effectLst/>
                        </a:rPr>
                      </a:br>
                      <a:r>
                        <a:rPr lang="fr-FR" sz="1000" dirty="0">
                          <a:solidFill>
                            <a:schemeClr val="tx1"/>
                          </a:solidFill>
                          <a:effectLst/>
                        </a:rPr>
                        <a:t>Qualité des moyens techniques qui seront mobilisés</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85000"/>
                      </a:schemeClr>
                    </a:solidFill>
                  </a:tcPr>
                </a:tc>
                <a:tc hMerge="1">
                  <a:txBody>
                    <a:bodyPr/>
                    <a:lstStyle/>
                    <a:p>
                      <a:endParaRPr lang="fr-FR"/>
                    </a:p>
                  </a:txBody>
                  <a:tcPr/>
                </a:tc>
                <a:tc gridSpan="2">
                  <a:txBody>
                    <a:bodyPr/>
                    <a:lstStyle/>
                    <a:p>
                      <a:pPr algn="l">
                        <a:spcBef>
                          <a:spcPts val="565"/>
                        </a:spcBef>
                        <a:spcAft>
                          <a:spcPts val="0"/>
                        </a:spcAft>
                      </a:pPr>
                      <a:r>
                        <a:rPr lang="fr-FR" sz="1000" dirty="0">
                          <a:effectLst/>
                        </a:rPr>
                        <a:t>Description des moyens techniques de l'entreprise mobilisables pour la prestation (ateliers, outils, machines spécifiques,…)</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hMerge="1">
                  <a:txBody>
                    <a:bodyPr/>
                    <a:lstStyle/>
                    <a:p>
                      <a:pPr algn="l">
                        <a:spcBef>
                          <a:spcPts val="565"/>
                        </a:spcBef>
                        <a:spcAft>
                          <a:spcPts val="0"/>
                        </a:spcAft>
                      </a:pPr>
                      <a:endParaRPr lang="fr-FR" sz="90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a:txBody>
                    <a:bodyPr/>
                    <a:lstStyle/>
                    <a:p>
                      <a:pPr algn="ctr">
                        <a:spcBef>
                          <a:spcPts val="565"/>
                        </a:spcBef>
                        <a:spcAft>
                          <a:spcPts val="0"/>
                        </a:spcAft>
                      </a:pPr>
                      <a:r>
                        <a:rPr lang="fr-FR" sz="1000" dirty="0">
                          <a:effectLst/>
                        </a:rPr>
                        <a:t>10</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extLst>
                  <a:ext uri="{0D108BD9-81ED-4DB2-BD59-A6C34878D82A}">
                    <a16:rowId xmlns:a16="http://schemas.microsoft.com/office/drawing/2014/main" val="10009"/>
                  </a:ext>
                </a:extLst>
              </a:tr>
              <a:tr h="224263">
                <a:tc gridSpan="4">
                  <a:txBody>
                    <a:bodyPr/>
                    <a:lstStyle/>
                    <a:p>
                      <a:pPr algn="r">
                        <a:spcBef>
                          <a:spcPts val="565"/>
                        </a:spcBef>
                        <a:spcAft>
                          <a:spcPts val="0"/>
                        </a:spcAft>
                      </a:pPr>
                      <a:r>
                        <a:rPr lang="fr-FR" sz="1000" dirty="0">
                          <a:solidFill>
                            <a:schemeClr val="tx1"/>
                          </a:solidFill>
                          <a:effectLst/>
                        </a:rPr>
                        <a:t>TOTAL NOTE TECHNIQUE / 70</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a:spcBef>
                          <a:spcPts val="565"/>
                        </a:spcBef>
                        <a:spcAft>
                          <a:spcPts val="0"/>
                        </a:spcAft>
                      </a:pPr>
                      <a:r>
                        <a:rPr lang="fr-FR" sz="1000" dirty="0">
                          <a:effectLst/>
                          <a:latin typeface="Arial" panose="020B0604020202020204" pitchFamily="34" charset="0"/>
                          <a:ea typeface="Times New Roman" panose="02020603050405020304" pitchFamily="18" charset="0"/>
                          <a:cs typeface="Times New Roman" panose="02020603050405020304" pitchFamily="18" charset="0"/>
                        </a:rPr>
                        <a:t>70</a:t>
                      </a:r>
                    </a:p>
                  </a:txBody>
                  <a:tcPr marL="21501" marR="21501" marT="0" marB="0" anchor="ctr"/>
                </a:tc>
                <a:extLst>
                  <a:ext uri="{0D108BD9-81ED-4DB2-BD59-A6C34878D82A}">
                    <a16:rowId xmlns:a16="http://schemas.microsoft.com/office/drawing/2014/main" val="10010"/>
                  </a:ext>
                </a:extLst>
              </a:tr>
              <a:tr h="140433">
                <a:tc gridSpan="3">
                  <a:txBody>
                    <a:bodyPr/>
                    <a:lstStyle/>
                    <a:p>
                      <a:pPr algn="l">
                        <a:spcBef>
                          <a:spcPts val="565"/>
                        </a:spcBef>
                        <a:spcAft>
                          <a:spcPts val="0"/>
                        </a:spcAft>
                      </a:pPr>
                      <a:r>
                        <a:rPr lang="fr-FR" sz="1000" dirty="0">
                          <a:solidFill>
                            <a:schemeClr val="tx1"/>
                          </a:solidFill>
                          <a:effectLst/>
                        </a:rPr>
                        <a:t>CRITERE FINANCIER</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65000"/>
                      </a:schemeClr>
                    </a:solidFill>
                  </a:tcPr>
                </a:tc>
                <a:tc hMerge="1">
                  <a:txBody>
                    <a:bodyPr/>
                    <a:lstStyle/>
                    <a:p>
                      <a:endParaRPr lang="fr-FR"/>
                    </a:p>
                  </a:txBody>
                  <a:tcPr/>
                </a:tc>
                <a:tc hMerge="1">
                  <a:txBody>
                    <a:bodyPr/>
                    <a:lstStyle/>
                    <a:p>
                      <a:endParaRPr lang="fr-FR"/>
                    </a:p>
                  </a:txBody>
                  <a:tcPr/>
                </a:tc>
                <a:tc>
                  <a:txBody>
                    <a:bodyPr/>
                    <a:lstStyle/>
                    <a:p>
                      <a:pPr algn="just">
                        <a:spcBef>
                          <a:spcPts val="565"/>
                        </a:spcBef>
                        <a:spcAft>
                          <a:spcPts val="0"/>
                        </a:spcAft>
                      </a:pPr>
                      <a:r>
                        <a:rPr lang="fr-FR" sz="1000" dirty="0">
                          <a:effectLst/>
                        </a:rPr>
                        <a:t> </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65000"/>
                      </a:schemeClr>
                    </a:solidFill>
                  </a:tcPr>
                </a:tc>
                <a:tc>
                  <a:txBody>
                    <a:bodyPr/>
                    <a:lstStyle/>
                    <a:p>
                      <a:pPr algn="just">
                        <a:spcBef>
                          <a:spcPts val="565"/>
                        </a:spcBef>
                        <a:spcAft>
                          <a:spcPts val="0"/>
                        </a:spcAft>
                      </a:pPr>
                      <a:r>
                        <a:rPr lang="fr-FR" sz="1000" dirty="0">
                          <a:effectLst/>
                        </a:rPr>
                        <a:t> </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extLst>
                  <a:ext uri="{0D108BD9-81ED-4DB2-BD59-A6C34878D82A}">
                    <a16:rowId xmlns:a16="http://schemas.microsoft.com/office/drawing/2014/main" val="10011"/>
                  </a:ext>
                </a:extLst>
              </a:tr>
              <a:tr h="266093">
                <a:tc gridSpan="4">
                  <a:txBody>
                    <a:bodyPr/>
                    <a:lstStyle/>
                    <a:p>
                      <a:pPr algn="l">
                        <a:spcBef>
                          <a:spcPts val="565"/>
                        </a:spcBef>
                        <a:spcAft>
                          <a:spcPts val="0"/>
                        </a:spcAft>
                      </a:pPr>
                      <a:r>
                        <a:rPr lang="fr-FR" sz="1000" dirty="0">
                          <a:solidFill>
                            <a:schemeClr val="tx1"/>
                          </a:solidFill>
                          <a:effectLst/>
                        </a:rPr>
                        <a:t>Montant total forfaitaire des phases 0 à 5 (honoraires conception et suivi + livrables)</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endParaRPr lang="fr-FR" sz="1000" dirty="0">
                        <a:effectLst/>
                        <a:latin typeface="Times New Roman" panose="02020603050405020304" pitchFamily="18" charset="0"/>
                      </a:endParaRPr>
                    </a:p>
                  </a:txBody>
                  <a:tcPr marL="21501" marR="21501" marT="0" marB="0" anchor="ctr"/>
                </a:tc>
                <a:extLst>
                  <a:ext uri="{0D108BD9-81ED-4DB2-BD59-A6C34878D82A}">
                    <a16:rowId xmlns:a16="http://schemas.microsoft.com/office/drawing/2014/main" val="10012"/>
                  </a:ext>
                </a:extLst>
              </a:tr>
              <a:tr h="224694">
                <a:tc gridSpan="4">
                  <a:txBody>
                    <a:bodyPr/>
                    <a:lstStyle/>
                    <a:p>
                      <a:pPr algn="r">
                        <a:spcBef>
                          <a:spcPts val="565"/>
                        </a:spcBef>
                        <a:spcAft>
                          <a:spcPts val="0"/>
                        </a:spcAft>
                      </a:pPr>
                      <a:r>
                        <a:rPr lang="fr-FR" sz="1000" dirty="0">
                          <a:solidFill>
                            <a:schemeClr val="tx1"/>
                          </a:solidFill>
                          <a:effectLst/>
                        </a:rPr>
                        <a:t>TOTAL NOTE FINANCIERE / 30</a:t>
                      </a:r>
                      <a:endParaRPr lang="fr-FR" sz="10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pPr algn="ctr">
                        <a:spcBef>
                          <a:spcPts val="565"/>
                        </a:spcBef>
                        <a:spcAft>
                          <a:spcPts val="0"/>
                        </a:spcAft>
                      </a:pPr>
                      <a:endParaRPr lang="fr-FR" sz="9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tc>
                  <a:txBody>
                    <a:bodyPr/>
                    <a:lstStyle/>
                    <a:p>
                      <a:pPr algn="ctr">
                        <a:spcBef>
                          <a:spcPts val="565"/>
                        </a:spcBef>
                        <a:spcAft>
                          <a:spcPts val="0"/>
                        </a:spcAft>
                      </a:pPr>
                      <a:r>
                        <a:rPr lang="fr-FR" sz="1000" dirty="0">
                          <a:effectLst/>
                        </a:rPr>
                        <a:t>30</a:t>
                      </a:r>
                      <a:endParaRPr lang="fr-FR" sz="10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tc>
                <a:extLst>
                  <a:ext uri="{0D108BD9-81ED-4DB2-BD59-A6C34878D82A}">
                    <a16:rowId xmlns:a16="http://schemas.microsoft.com/office/drawing/2014/main" val="10013"/>
                  </a:ext>
                </a:extLst>
              </a:tr>
              <a:tr h="140433">
                <a:tc gridSpan="5">
                  <a:txBody>
                    <a:bodyPr/>
                    <a:lstStyle/>
                    <a:p>
                      <a:endParaRPr lang="fr-FR" sz="1000" dirty="0">
                        <a:solidFill>
                          <a:schemeClr val="tx1"/>
                        </a:solidFill>
                        <a:effectLst/>
                        <a:latin typeface="Times New Roman" panose="02020603050405020304" pitchFamily="18" charset="0"/>
                      </a:endParaRPr>
                    </a:p>
                  </a:txBody>
                  <a:tcPr marL="21501" marR="21501" marT="0" marB="0" anchor="ctr">
                    <a:solidFill>
                      <a:schemeClr val="bg1">
                        <a:lumMod val="8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0014"/>
                  </a:ext>
                </a:extLst>
              </a:tr>
              <a:tr h="151032">
                <a:tc gridSpan="4">
                  <a:txBody>
                    <a:bodyPr/>
                    <a:lstStyle/>
                    <a:p>
                      <a:pPr algn="ctr">
                        <a:spcBef>
                          <a:spcPts val="565"/>
                        </a:spcBef>
                        <a:spcAft>
                          <a:spcPts val="0"/>
                        </a:spcAft>
                      </a:pPr>
                      <a:r>
                        <a:rPr lang="fr-FR" sz="1000" b="1" dirty="0">
                          <a:solidFill>
                            <a:schemeClr val="tx1"/>
                          </a:solidFill>
                          <a:effectLst/>
                        </a:rPr>
                        <a:t>NOTE TOTALE</a:t>
                      </a:r>
                      <a:endParaRPr lang="fr-FR" sz="10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65000"/>
                      </a:schemeClr>
                    </a:solidFill>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gn="ctr">
                        <a:spcBef>
                          <a:spcPts val="565"/>
                        </a:spcBef>
                        <a:spcAft>
                          <a:spcPts val="0"/>
                        </a:spcAft>
                      </a:pPr>
                      <a:r>
                        <a:rPr lang="fr-FR" sz="1000" b="1" dirty="0">
                          <a:effectLst/>
                        </a:rPr>
                        <a:t>100</a:t>
                      </a:r>
                      <a:endParaRPr lang="fr-FR" sz="10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21501" marR="21501" marT="0" marB="0" anchor="ctr">
                    <a:solidFill>
                      <a:schemeClr val="bg1">
                        <a:lumMod val="65000"/>
                      </a:schemeClr>
                    </a:solidFill>
                  </a:tcPr>
                </a:tc>
                <a:extLst>
                  <a:ext uri="{0D108BD9-81ED-4DB2-BD59-A6C34878D82A}">
                    <a16:rowId xmlns:a16="http://schemas.microsoft.com/office/drawing/2014/main" val="10015"/>
                  </a:ext>
                </a:extLst>
              </a:tr>
            </a:tbl>
          </a:graphicData>
        </a:graphic>
      </p:graphicFrame>
    </p:spTree>
    <p:extLst>
      <p:ext uri="{BB962C8B-B14F-4D97-AF65-F5344CB8AC3E}">
        <p14:creationId xmlns:p14="http://schemas.microsoft.com/office/powerpoint/2010/main" val="10834413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15440" y="149443"/>
            <a:ext cx="10058400" cy="775117"/>
          </a:xfrm>
        </p:spPr>
        <p:txBody>
          <a:bodyPr>
            <a:noAutofit/>
          </a:bodyPr>
          <a:lstStyle/>
          <a:p>
            <a:r>
              <a:rPr lang="fr-FR" sz="1800" b="1" dirty="0">
                <a:solidFill>
                  <a:schemeClr val="accent1">
                    <a:lumMod val="75000"/>
                  </a:schemeClr>
                </a:solidFill>
              </a:rPr>
              <a:t>Les critères d’évaluation APRES NEGOCIATION (OFFRES V2) à confirmer dans la lettre de négociation </a:t>
            </a:r>
            <a:r>
              <a:rPr lang="fr-FR" sz="1400" dirty="0">
                <a:solidFill>
                  <a:schemeClr val="accent1">
                    <a:lumMod val="75000"/>
                  </a:schemeClr>
                </a:solidFill>
              </a:rPr>
              <a:t>(les critères ci-dessous peuvent être modifiés par le Mucem avant envoi de la lettre)</a:t>
            </a:r>
            <a:endParaRPr lang="fr-FR" sz="1800" b="1" dirty="0">
              <a:solidFill>
                <a:schemeClr val="accent1">
                  <a:lumMod val="75000"/>
                </a:schemeClr>
              </a:solidFill>
            </a:endParaRPr>
          </a:p>
        </p:txBody>
      </p:sp>
      <p:graphicFrame>
        <p:nvGraphicFramePr>
          <p:cNvPr id="3" name="Tableau 2"/>
          <p:cNvGraphicFramePr>
            <a:graphicFrameLocks noGrp="1"/>
          </p:cNvGraphicFramePr>
          <p:nvPr>
            <p:extLst>
              <p:ext uri="{D42A27DB-BD31-4B8C-83A1-F6EECF244321}">
                <p14:modId xmlns:p14="http://schemas.microsoft.com/office/powerpoint/2010/main" val="1590690958"/>
              </p:ext>
            </p:extLst>
          </p:nvPr>
        </p:nvGraphicFramePr>
        <p:xfrm>
          <a:off x="2156058" y="815211"/>
          <a:ext cx="8268101" cy="5957973"/>
        </p:xfrm>
        <a:graphic>
          <a:graphicData uri="http://schemas.openxmlformats.org/drawingml/2006/table">
            <a:tbl>
              <a:tblPr>
                <a:tableStyleId>{5C22544A-7EE6-4342-B048-85BDC9FD1C3A}</a:tableStyleId>
              </a:tblPr>
              <a:tblGrid>
                <a:gridCol w="3098728">
                  <a:extLst>
                    <a:ext uri="{9D8B030D-6E8A-4147-A177-3AD203B41FA5}">
                      <a16:colId xmlns:a16="http://schemas.microsoft.com/office/drawing/2014/main" val="20000"/>
                    </a:ext>
                  </a:extLst>
                </a:gridCol>
                <a:gridCol w="2490567">
                  <a:extLst>
                    <a:ext uri="{9D8B030D-6E8A-4147-A177-3AD203B41FA5}">
                      <a16:colId xmlns:a16="http://schemas.microsoft.com/office/drawing/2014/main" val="20001"/>
                    </a:ext>
                  </a:extLst>
                </a:gridCol>
                <a:gridCol w="1534883">
                  <a:extLst>
                    <a:ext uri="{9D8B030D-6E8A-4147-A177-3AD203B41FA5}">
                      <a16:colId xmlns:a16="http://schemas.microsoft.com/office/drawing/2014/main" val="20002"/>
                    </a:ext>
                  </a:extLst>
                </a:gridCol>
                <a:gridCol w="1143923">
                  <a:extLst>
                    <a:ext uri="{9D8B030D-6E8A-4147-A177-3AD203B41FA5}">
                      <a16:colId xmlns:a16="http://schemas.microsoft.com/office/drawing/2014/main" val="20003"/>
                    </a:ext>
                  </a:extLst>
                </a:gridCol>
              </a:tblGrid>
              <a:tr h="347935">
                <a:tc>
                  <a:txBody>
                    <a:bodyPr/>
                    <a:lstStyle/>
                    <a:p>
                      <a:pPr algn="ctr" fontAlgn="ctr"/>
                      <a:r>
                        <a:rPr lang="fr-FR" sz="1050" b="1" u="none" strike="noStrike" dirty="0">
                          <a:solidFill>
                            <a:schemeClr val="bg1"/>
                          </a:solidFill>
                          <a:effectLst/>
                        </a:rPr>
                        <a:t>CRITERE</a:t>
                      </a:r>
                      <a:endParaRPr lang="fr-FR" sz="1050" b="1" i="0" u="none" strike="noStrike" dirty="0">
                        <a:solidFill>
                          <a:schemeClr val="bg1"/>
                        </a:solidFill>
                        <a:effectLst/>
                        <a:latin typeface="Calibri" panose="020F0502020204030204" pitchFamily="34" charset="0"/>
                      </a:endParaRPr>
                    </a:p>
                  </a:txBody>
                  <a:tcPr marL="0" marR="0" marT="0" marB="0" anchor="ctr">
                    <a:solidFill>
                      <a:schemeClr val="accent1">
                        <a:lumMod val="75000"/>
                      </a:schemeClr>
                    </a:solidFill>
                  </a:tcPr>
                </a:tc>
                <a:tc gridSpan="2">
                  <a:txBody>
                    <a:bodyPr/>
                    <a:lstStyle/>
                    <a:p>
                      <a:pPr algn="ctr" fontAlgn="ctr"/>
                      <a:r>
                        <a:rPr lang="fr-FR" sz="1050" b="1" u="none" strike="noStrike" dirty="0">
                          <a:solidFill>
                            <a:schemeClr val="bg1"/>
                          </a:solidFill>
                          <a:effectLst/>
                        </a:rPr>
                        <a:t>SOUS-CRITERE OU DETAIL DU CRITERE</a:t>
                      </a:r>
                      <a:endParaRPr lang="fr-FR" sz="1050" b="1" i="0" u="none" strike="noStrike" dirty="0">
                        <a:solidFill>
                          <a:schemeClr val="bg1"/>
                        </a:solidFill>
                        <a:effectLst/>
                        <a:latin typeface="Calibri" panose="020F0502020204030204" pitchFamily="34" charset="0"/>
                      </a:endParaRPr>
                    </a:p>
                  </a:txBody>
                  <a:tcPr marL="0" marR="0" marT="0" marB="0" anchor="ctr">
                    <a:solidFill>
                      <a:schemeClr val="accent1">
                        <a:lumMod val="75000"/>
                      </a:schemeClr>
                    </a:solidFill>
                  </a:tcPr>
                </a:tc>
                <a:tc hMerge="1">
                  <a:txBody>
                    <a:bodyPr/>
                    <a:lstStyle/>
                    <a:p>
                      <a:endParaRPr lang="fr-FR"/>
                    </a:p>
                  </a:txBody>
                  <a:tcPr/>
                </a:tc>
                <a:tc>
                  <a:txBody>
                    <a:bodyPr/>
                    <a:lstStyle/>
                    <a:p>
                      <a:pPr algn="ctr" fontAlgn="ctr"/>
                      <a:r>
                        <a:rPr lang="fr-FR" sz="1000" b="1" u="none" strike="noStrike" dirty="0">
                          <a:solidFill>
                            <a:schemeClr val="bg1"/>
                          </a:solidFill>
                          <a:effectLst/>
                        </a:rPr>
                        <a:t>Note max pondérée</a:t>
                      </a:r>
                      <a:endParaRPr lang="fr-FR" sz="1000" b="1" i="0" u="none" strike="noStrike" dirty="0">
                        <a:solidFill>
                          <a:schemeClr val="bg1"/>
                        </a:solidFill>
                        <a:effectLst/>
                        <a:latin typeface="Calibri" panose="020F0502020204030204" pitchFamily="34" charset="0"/>
                      </a:endParaRPr>
                    </a:p>
                  </a:txBody>
                  <a:tcPr marL="0" marR="0" marT="0" marB="0" anchor="ctr">
                    <a:solidFill>
                      <a:schemeClr val="accent1">
                        <a:lumMod val="75000"/>
                      </a:schemeClr>
                    </a:solidFill>
                  </a:tcPr>
                </a:tc>
                <a:extLst>
                  <a:ext uri="{0D108BD9-81ED-4DB2-BD59-A6C34878D82A}">
                    <a16:rowId xmlns:a16="http://schemas.microsoft.com/office/drawing/2014/main" val="10000"/>
                  </a:ext>
                </a:extLst>
              </a:tr>
              <a:tr h="338935">
                <a:tc>
                  <a:txBody>
                    <a:bodyPr/>
                    <a:lstStyle/>
                    <a:p>
                      <a:pPr algn="l" fontAlgn="ctr"/>
                      <a:r>
                        <a:rPr lang="fr-FR" sz="1050" b="1" u="none" strike="noStrike" dirty="0">
                          <a:effectLst/>
                        </a:rPr>
                        <a:t>VALEUR TECHNIQUE</a:t>
                      </a:r>
                      <a:endParaRPr lang="fr-FR" sz="1050" b="1"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l" fontAlgn="ctr"/>
                      <a:r>
                        <a:rPr lang="fr-FR" sz="1050" b="1" u="none" strike="noStrike" dirty="0">
                          <a:effectLst/>
                        </a:rPr>
                        <a:t> </a:t>
                      </a:r>
                      <a:endParaRPr lang="fr-FR" sz="1050" b="1"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just" fontAlgn="ctr"/>
                      <a:r>
                        <a:rPr lang="fr-FR" sz="1050" b="1" u="none" strike="noStrike" dirty="0">
                          <a:effectLst/>
                        </a:rPr>
                        <a:t> </a:t>
                      </a:r>
                      <a:endParaRPr lang="fr-FR" sz="1050" b="1"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ctr" fontAlgn="ctr"/>
                      <a:r>
                        <a:rPr lang="fr-FR" sz="1050" b="1" u="none" strike="noStrike" dirty="0">
                          <a:effectLst/>
                        </a:rPr>
                        <a:t> </a:t>
                      </a:r>
                      <a:endParaRPr lang="fr-FR" sz="1050" b="1"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extLst>
                  <a:ext uri="{0D108BD9-81ED-4DB2-BD59-A6C34878D82A}">
                    <a16:rowId xmlns:a16="http://schemas.microsoft.com/office/drawing/2014/main" val="10001"/>
                  </a:ext>
                </a:extLst>
              </a:tr>
              <a:tr h="565658">
                <a:tc>
                  <a:txBody>
                    <a:bodyPr/>
                    <a:lstStyle/>
                    <a:p>
                      <a:pPr algn="ctr" fontAlgn="ctr"/>
                      <a:r>
                        <a:rPr lang="fr-FR" sz="1100" b="1" u="none" strike="noStrike" dirty="0">
                          <a:effectLst/>
                        </a:rPr>
                        <a:t>Adéquation de la scénographie avec le discours scientifique</a:t>
                      </a:r>
                      <a:endParaRPr lang="fr-FR" sz="1100" b="1" i="0" u="none" strike="noStrike" dirty="0">
                        <a:solidFill>
                          <a:srgbClr val="000000"/>
                        </a:solidFill>
                        <a:effectLst/>
                        <a:latin typeface="Arial" panose="020B0604020202020204" pitchFamily="34" charset="0"/>
                      </a:endParaRPr>
                    </a:p>
                  </a:txBody>
                  <a:tcPr marL="0" marR="0" marT="0" marB="0" anchor="ctr">
                    <a:solidFill>
                      <a:schemeClr val="bg1">
                        <a:lumMod val="95000"/>
                      </a:schemeClr>
                    </a:solidFill>
                  </a:tcPr>
                </a:tc>
                <a:tc gridSpan="2">
                  <a:txBody>
                    <a:bodyPr/>
                    <a:lstStyle/>
                    <a:p>
                      <a:pPr algn="ctr" fontAlgn="ctr"/>
                      <a:r>
                        <a:rPr lang="fr-FR" sz="1050" u="none" strike="noStrike" dirty="0">
                          <a:effectLst/>
                        </a:rPr>
                        <a:t>Traduction des éléments du programme dans l'esquisse rendue</a:t>
                      </a:r>
                      <a:endParaRPr lang="fr-FR" sz="1050" b="0" i="0" u="none" strike="noStrike" dirty="0">
                        <a:solidFill>
                          <a:srgbClr val="000000"/>
                        </a:solidFill>
                        <a:effectLst/>
                        <a:latin typeface="Arial" panose="020B0604020202020204" pitchFamily="34" charset="0"/>
                      </a:endParaRPr>
                    </a:p>
                  </a:txBody>
                  <a:tcPr marL="0" marR="0" marT="0" marB="0" anchor="ctr"/>
                </a:tc>
                <a:tc hMerge="1">
                  <a:txBody>
                    <a:bodyPr/>
                    <a:lstStyle/>
                    <a:p>
                      <a:endParaRPr lang="fr-FR"/>
                    </a:p>
                  </a:txBody>
                  <a:tcPr/>
                </a:tc>
                <a:tc>
                  <a:txBody>
                    <a:bodyPr/>
                    <a:lstStyle/>
                    <a:p>
                      <a:pPr algn="ctr" fontAlgn="ctr"/>
                      <a:r>
                        <a:rPr lang="fr-FR" sz="1050" u="none" strike="noStrike" dirty="0">
                          <a:effectLst/>
                        </a:rPr>
                        <a:t>15</a:t>
                      </a:r>
                      <a:endParaRPr lang="fr-FR" sz="105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0002"/>
                  </a:ext>
                </a:extLst>
              </a:tr>
              <a:tr h="480016">
                <a:tc rowSpan="5">
                  <a:txBody>
                    <a:bodyPr/>
                    <a:lstStyle/>
                    <a:p>
                      <a:pPr algn="ctr" fontAlgn="ctr"/>
                      <a:r>
                        <a:rPr lang="fr-FR" sz="1100" b="1" u="none" strike="noStrike" dirty="0">
                          <a:effectLst/>
                        </a:rPr>
                        <a:t>Organisation spatiale de la scénographie</a:t>
                      </a:r>
                      <a:endParaRPr lang="fr-FR" sz="1100" b="1" i="0" u="none" strike="noStrike" dirty="0">
                        <a:solidFill>
                          <a:srgbClr val="000000"/>
                        </a:solidFill>
                        <a:effectLst/>
                        <a:latin typeface="Arial" panose="020B0604020202020204" pitchFamily="34" charset="0"/>
                      </a:endParaRPr>
                    </a:p>
                  </a:txBody>
                  <a:tcPr marL="0" marR="0" marT="0" marB="0" anchor="ctr">
                    <a:solidFill>
                      <a:schemeClr val="bg1">
                        <a:lumMod val="95000"/>
                      </a:schemeClr>
                    </a:solidFill>
                  </a:tcPr>
                </a:tc>
                <a:tc gridSpan="2">
                  <a:txBody>
                    <a:bodyPr/>
                    <a:lstStyle/>
                    <a:p>
                      <a:pPr algn="ctr" fontAlgn="ctr"/>
                      <a:r>
                        <a:rPr lang="fr-FR" sz="1050" u="none" strike="noStrike" dirty="0">
                          <a:effectLst/>
                        </a:rPr>
                        <a:t>Valeur esthétique et de créativité de la scénographie</a:t>
                      </a:r>
                      <a:endParaRPr lang="fr-FR" sz="1050" b="0" i="0" u="none" strike="noStrike" dirty="0">
                        <a:solidFill>
                          <a:srgbClr val="000000"/>
                        </a:solidFill>
                        <a:effectLst/>
                        <a:latin typeface="Arial" panose="020B0604020202020204" pitchFamily="34" charset="0"/>
                      </a:endParaRPr>
                    </a:p>
                  </a:txBody>
                  <a:tcPr marL="0" marR="0" marT="0" marB="0" anchor="ctr">
                    <a:solidFill>
                      <a:schemeClr val="accent2">
                        <a:lumMod val="20000"/>
                        <a:lumOff val="80000"/>
                      </a:schemeClr>
                    </a:solidFill>
                  </a:tcPr>
                </a:tc>
                <a:tc hMerge="1">
                  <a:txBody>
                    <a:bodyPr/>
                    <a:lstStyle/>
                    <a:p>
                      <a:endParaRPr lang="fr-FR"/>
                    </a:p>
                  </a:txBody>
                  <a:tcPr/>
                </a:tc>
                <a:tc>
                  <a:txBody>
                    <a:bodyPr/>
                    <a:lstStyle/>
                    <a:p>
                      <a:pPr algn="ctr" fontAlgn="ctr"/>
                      <a:r>
                        <a:rPr lang="fr-FR" sz="1050" u="none" strike="noStrike" dirty="0">
                          <a:effectLst/>
                        </a:rPr>
                        <a:t>10</a:t>
                      </a:r>
                      <a:endParaRPr lang="fr-FR" sz="1050" b="0" i="0" u="none" strike="noStrike" dirty="0">
                        <a:solidFill>
                          <a:srgbClr val="000000"/>
                        </a:solidFill>
                        <a:effectLst/>
                        <a:latin typeface="Arial" panose="020B0604020202020204" pitchFamily="34" charset="0"/>
                      </a:endParaRPr>
                    </a:p>
                  </a:txBody>
                  <a:tcPr marL="0" marR="0" marT="0" marB="0" anchor="ctr">
                    <a:solidFill>
                      <a:schemeClr val="accent2">
                        <a:lumMod val="20000"/>
                        <a:lumOff val="80000"/>
                      </a:schemeClr>
                    </a:solidFill>
                  </a:tcPr>
                </a:tc>
                <a:extLst>
                  <a:ext uri="{0D108BD9-81ED-4DB2-BD59-A6C34878D82A}">
                    <a16:rowId xmlns:a16="http://schemas.microsoft.com/office/drawing/2014/main" val="10003"/>
                  </a:ext>
                </a:extLst>
              </a:tr>
              <a:tr h="460014">
                <a:tc vMerge="1">
                  <a:txBody>
                    <a:bodyPr/>
                    <a:lstStyle/>
                    <a:p>
                      <a:endParaRPr lang="fr-FR"/>
                    </a:p>
                  </a:txBody>
                  <a:tcPr/>
                </a:tc>
                <a:tc gridSpan="2">
                  <a:txBody>
                    <a:bodyPr/>
                    <a:lstStyle/>
                    <a:p>
                      <a:pPr algn="ctr" fontAlgn="ctr"/>
                      <a:r>
                        <a:rPr lang="fr-FR" sz="1050" u="none" strike="noStrike" dirty="0">
                          <a:effectLst/>
                        </a:rPr>
                        <a:t>Faisabilité au regard des contraintes techniques de l'espace et de la liste d'œuvres</a:t>
                      </a:r>
                      <a:endParaRPr lang="fr-FR" sz="1050" b="0" i="0" u="none" strike="noStrike" dirty="0">
                        <a:solidFill>
                          <a:srgbClr val="000000"/>
                        </a:solidFill>
                        <a:effectLst/>
                        <a:latin typeface="Arial" panose="020B0604020202020204" pitchFamily="34" charset="0"/>
                      </a:endParaRPr>
                    </a:p>
                  </a:txBody>
                  <a:tcPr marL="0" marR="0" marT="0" marB="0" anchor="ctr"/>
                </a:tc>
                <a:tc hMerge="1">
                  <a:txBody>
                    <a:bodyPr/>
                    <a:lstStyle/>
                    <a:p>
                      <a:endParaRPr lang="fr-FR"/>
                    </a:p>
                  </a:txBody>
                  <a:tcPr/>
                </a:tc>
                <a:tc>
                  <a:txBody>
                    <a:bodyPr/>
                    <a:lstStyle/>
                    <a:p>
                      <a:pPr algn="ctr" fontAlgn="ctr"/>
                      <a:r>
                        <a:rPr lang="fr-FR" sz="1050" u="none" strike="noStrike" dirty="0">
                          <a:effectLst/>
                        </a:rPr>
                        <a:t>15</a:t>
                      </a:r>
                      <a:endParaRPr lang="fr-FR" sz="105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0004"/>
                  </a:ext>
                </a:extLst>
              </a:tr>
              <a:tr h="290011">
                <a:tc vMerge="1">
                  <a:txBody>
                    <a:bodyPr/>
                    <a:lstStyle/>
                    <a:p>
                      <a:endParaRPr lang="fr-FR"/>
                    </a:p>
                  </a:txBody>
                  <a:tcPr/>
                </a:tc>
                <a:tc gridSpan="2">
                  <a:txBody>
                    <a:bodyPr/>
                    <a:lstStyle/>
                    <a:p>
                      <a:pPr algn="ctr" fontAlgn="ctr"/>
                      <a:r>
                        <a:rPr lang="fr-FR" sz="1050" u="none" strike="noStrike" dirty="0">
                          <a:effectLst/>
                        </a:rPr>
                        <a:t>Confort de visite (circulation, lisibilité)</a:t>
                      </a:r>
                      <a:endParaRPr lang="fr-FR" sz="1050" b="0" i="0" u="none" strike="noStrike" dirty="0">
                        <a:solidFill>
                          <a:srgbClr val="000000"/>
                        </a:solidFill>
                        <a:effectLst/>
                        <a:latin typeface="Arial" panose="020B0604020202020204" pitchFamily="34" charset="0"/>
                      </a:endParaRPr>
                    </a:p>
                  </a:txBody>
                  <a:tcPr marL="0" marR="0" marT="0" marB="0" anchor="ctr">
                    <a:solidFill>
                      <a:schemeClr val="accent2">
                        <a:lumMod val="20000"/>
                        <a:lumOff val="80000"/>
                      </a:schemeClr>
                    </a:solidFill>
                  </a:tcPr>
                </a:tc>
                <a:tc hMerge="1">
                  <a:txBody>
                    <a:bodyPr/>
                    <a:lstStyle/>
                    <a:p>
                      <a:endParaRPr lang="fr-FR"/>
                    </a:p>
                  </a:txBody>
                  <a:tcPr/>
                </a:tc>
                <a:tc>
                  <a:txBody>
                    <a:bodyPr/>
                    <a:lstStyle/>
                    <a:p>
                      <a:pPr algn="ctr" fontAlgn="ctr"/>
                      <a:r>
                        <a:rPr lang="fr-FR" sz="1050" u="none" strike="noStrike" dirty="0">
                          <a:effectLst/>
                        </a:rPr>
                        <a:t>10</a:t>
                      </a:r>
                      <a:endParaRPr lang="fr-FR" sz="1050" b="0" i="0" u="none" strike="noStrike" dirty="0">
                        <a:solidFill>
                          <a:srgbClr val="000000"/>
                        </a:solidFill>
                        <a:effectLst/>
                        <a:latin typeface="Arial" panose="020B0604020202020204" pitchFamily="34" charset="0"/>
                      </a:endParaRPr>
                    </a:p>
                  </a:txBody>
                  <a:tcPr marL="0" marR="0" marT="0" marB="0" anchor="ctr">
                    <a:solidFill>
                      <a:schemeClr val="accent2">
                        <a:lumMod val="20000"/>
                        <a:lumOff val="80000"/>
                      </a:schemeClr>
                    </a:solidFill>
                  </a:tcPr>
                </a:tc>
                <a:extLst>
                  <a:ext uri="{0D108BD9-81ED-4DB2-BD59-A6C34878D82A}">
                    <a16:rowId xmlns:a16="http://schemas.microsoft.com/office/drawing/2014/main" val="10005"/>
                  </a:ext>
                </a:extLst>
              </a:tr>
              <a:tr h="290011">
                <a:tc vMerge="1">
                  <a:txBody>
                    <a:bodyPr/>
                    <a:lstStyle/>
                    <a:p>
                      <a:endParaRPr lang="fr-FR"/>
                    </a:p>
                  </a:txBody>
                  <a:tcPr/>
                </a:tc>
                <a:tc gridSpan="2">
                  <a:txBody>
                    <a:bodyPr/>
                    <a:lstStyle/>
                    <a:p>
                      <a:pPr algn="ctr" fontAlgn="ctr"/>
                      <a:r>
                        <a:rPr lang="fr-FR" sz="1050" u="none" strike="noStrike" dirty="0">
                          <a:effectLst/>
                        </a:rPr>
                        <a:t>Qualité de la proposition graphique</a:t>
                      </a:r>
                      <a:endParaRPr lang="fr-FR" sz="1050" b="0" i="0" u="none" strike="noStrike" dirty="0">
                        <a:solidFill>
                          <a:srgbClr val="000000"/>
                        </a:solidFill>
                        <a:effectLst/>
                        <a:latin typeface="Arial" panose="020B0604020202020204" pitchFamily="34" charset="0"/>
                      </a:endParaRPr>
                    </a:p>
                  </a:txBody>
                  <a:tcPr marL="0" marR="0" marT="0" marB="0" anchor="ctr"/>
                </a:tc>
                <a:tc hMerge="1">
                  <a:txBody>
                    <a:bodyPr/>
                    <a:lstStyle/>
                    <a:p>
                      <a:endParaRPr lang="fr-FR"/>
                    </a:p>
                  </a:txBody>
                  <a:tcPr/>
                </a:tc>
                <a:tc>
                  <a:txBody>
                    <a:bodyPr/>
                    <a:lstStyle/>
                    <a:p>
                      <a:pPr algn="ctr" fontAlgn="ctr"/>
                      <a:r>
                        <a:rPr lang="fr-FR" sz="1050" u="none" strike="noStrike" dirty="0">
                          <a:effectLst/>
                        </a:rPr>
                        <a:t>5</a:t>
                      </a:r>
                      <a:endParaRPr lang="fr-FR" sz="1050" b="0" i="0" u="none" strike="noStrike" dirty="0">
                        <a:solidFill>
                          <a:srgbClr val="000000"/>
                        </a:solidFill>
                        <a:effectLst/>
                        <a:latin typeface="Arial" panose="020B0604020202020204" pitchFamily="34" charset="0"/>
                      </a:endParaRPr>
                    </a:p>
                  </a:txBody>
                  <a:tcPr marL="0" marR="0" marT="0" marB="0" anchor="ctr"/>
                </a:tc>
                <a:extLst>
                  <a:ext uri="{0D108BD9-81ED-4DB2-BD59-A6C34878D82A}">
                    <a16:rowId xmlns:a16="http://schemas.microsoft.com/office/drawing/2014/main" val="10006"/>
                  </a:ext>
                </a:extLst>
              </a:tr>
              <a:tr h="290011">
                <a:tc vMerge="1">
                  <a:txBody>
                    <a:bodyPr/>
                    <a:lstStyle/>
                    <a:p>
                      <a:endParaRPr lang="fr-FR"/>
                    </a:p>
                  </a:txBody>
                  <a:tcPr/>
                </a:tc>
                <a:tc gridSpan="2">
                  <a:txBody>
                    <a:bodyPr/>
                    <a:lstStyle/>
                    <a:p>
                      <a:pPr algn="ctr" fontAlgn="ctr"/>
                      <a:r>
                        <a:rPr lang="fr-FR" sz="1050" u="none" strike="noStrike" dirty="0">
                          <a:effectLst/>
                        </a:rPr>
                        <a:t>Pertinence de la notice explicative d'éclairage</a:t>
                      </a:r>
                      <a:endParaRPr lang="fr-FR" sz="1050" b="0" i="0" u="none" strike="noStrike" dirty="0">
                        <a:solidFill>
                          <a:srgbClr val="000000"/>
                        </a:solidFill>
                        <a:effectLst/>
                        <a:latin typeface="Arial" panose="020B0604020202020204" pitchFamily="34" charset="0"/>
                      </a:endParaRPr>
                    </a:p>
                  </a:txBody>
                  <a:tcPr marL="0" marR="0" marT="0" marB="0" anchor="ctr">
                    <a:solidFill>
                      <a:schemeClr val="accent2">
                        <a:lumMod val="20000"/>
                        <a:lumOff val="80000"/>
                      </a:schemeClr>
                    </a:solidFill>
                  </a:tcPr>
                </a:tc>
                <a:tc hMerge="1">
                  <a:txBody>
                    <a:bodyPr/>
                    <a:lstStyle/>
                    <a:p>
                      <a:endParaRPr lang="fr-FR"/>
                    </a:p>
                  </a:txBody>
                  <a:tcPr/>
                </a:tc>
                <a:tc>
                  <a:txBody>
                    <a:bodyPr/>
                    <a:lstStyle/>
                    <a:p>
                      <a:pPr algn="ctr" fontAlgn="ctr"/>
                      <a:r>
                        <a:rPr lang="fr-FR" sz="1050" u="none" strike="noStrike" dirty="0">
                          <a:effectLst/>
                        </a:rPr>
                        <a:t>5</a:t>
                      </a:r>
                      <a:endParaRPr lang="fr-FR" sz="1050" b="0" i="0" u="none" strike="noStrike" dirty="0">
                        <a:solidFill>
                          <a:srgbClr val="000000"/>
                        </a:solidFill>
                        <a:effectLst/>
                        <a:latin typeface="Arial" panose="020B0604020202020204" pitchFamily="34" charset="0"/>
                      </a:endParaRPr>
                    </a:p>
                  </a:txBody>
                  <a:tcPr marL="0" marR="0" marT="0" marB="0" anchor="ctr">
                    <a:solidFill>
                      <a:schemeClr val="accent2">
                        <a:lumMod val="20000"/>
                        <a:lumOff val="80000"/>
                      </a:schemeClr>
                    </a:solidFill>
                  </a:tcPr>
                </a:tc>
                <a:extLst>
                  <a:ext uri="{0D108BD9-81ED-4DB2-BD59-A6C34878D82A}">
                    <a16:rowId xmlns:a16="http://schemas.microsoft.com/office/drawing/2014/main" val="10007"/>
                  </a:ext>
                </a:extLst>
              </a:tr>
              <a:tr h="860028">
                <a:tc>
                  <a:txBody>
                    <a:bodyPr/>
                    <a:lstStyle/>
                    <a:p>
                      <a:pPr algn="ctr" fontAlgn="ctr"/>
                      <a:r>
                        <a:rPr lang="fr-FR" sz="1100" b="1" u="none" strike="noStrike" dirty="0">
                          <a:effectLst/>
                        </a:rPr>
                        <a:t>Qualité et faisabilité des pistes de pratiques durables pour le projet</a:t>
                      </a:r>
                      <a:endParaRPr lang="fr-FR" sz="1100" b="1" i="0" u="none" strike="noStrike" dirty="0">
                        <a:solidFill>
                          <a:srgbClr val="000000"/>
                        </a:solidFill>
                        <a:effectLst/>
                        <a:latin typeface="Arial" panose="020B0604020202020204" pitchFamily="34" charset="0"/>
                      </a:endParaRPr>
                    </a:p>
                  </a:txBody>
                  <a:tcPr marL="0" marR="0" marT="0" marB="0" anchor="ctr">
                    <a:solidFill>
                      <a:schemeClr val="bg1">
                        <a:lumMod val="95000"/>
                      </a:schemeClr>
                    </a:solidFill>
                  </a:tcPr>
                </a:tc>
                <a:tc gridSpan="2">
                  <a:txBody>
                    <a:bodyPr/>
                    <a:lstStyle/>
                    <a:p>
                      <a:pPr algn="ctr" fontAlgn="ctr"/>
                      <a:r>
                        <a:rPr lang="fr-FR" sz="1050" u="none" strike="noStrike" dirty="0">
                          <a:effectLst/>
                        </a:rPr>
                        <a:t>Niveau de durabilité du projet et faisabilité des propositions</a:t>
                      </a:r>
                      <a:endParaRPr lang="fr-FR" sz="1050" b="0" i="1" u="none" strike="noStrike" dirty="0">
                        <a:solidFill>
                          <a:srgbClr val="000000"/>
                        </a:solidFill>
                        <a:effectLst/>
                        <a:latin typeface="Arial" panose="020B0604020202020204" pitchFamily="34" charset="0"/>
                      </a:endParaRPr>
                    </a:p>
                  </a:txBody>
                  <a:tcPr marL="0" marR="0" marT="0" marB="0" anchor="ctr"/>
                </a:tc>
                <a:tc hMerge="1">
                  <a:txBody>
                    <a:bodyPr/>
                    <a:lstStyle/>
                    <a:p>
                      <a:endParaRPr lang="fr-FR"/>
                    </a:p>
                  </a:txBody>
                  <a:tcPr/>
                </a:tc>
                <a:tc>
                  <a:txBody>
                    <a:bodyPr/>
                    <a:lstStyle/>
                    <a:p>
                      <a:pPr algn="ctr" fontAlgn="ctr"/>
                      <a:r>
                        <a:rPr lang="fr-FR" sz="1050" u="none" strike="noStrike" dirty="0">
                          <a:effectLst/>
                        </a:rPr>
                        <a:t>10</a:t>
                      </a:r>
                      <a:endParaRPr lang="fr-FR" sz="105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0008"/>
                  </a:ext>
                </a:extLst>
              </a:tr>
              <a:tr h="330011">
                <a:tc gridSpan="3">
                  <a:txBody>
                    <a:bodyPr/>
                    <a:lstStyle/>
                    <a:p>
                      <a:pPr algn="r" fontAlgn="ctr"/>
                      <a:r>
                        <a:rPr lang="fr-FR" sz="1100" b="1" u="none" strike="noStrike" dirty="0">
                          <a:effectLst/>
                        </a:rPr>
                        <a:t>TOTAL NOTE TECHNIQUE / 70</a:t>
                      </a:r>
                      <a:endParaRPr lang="fr-FR" sz="1100" b="1"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hMerge="1">
                  <a:txBody>
                    <a:bodyPr/>
                    <a:lstStyle/>
                    <a:p>
                      <a:endParaRPr lang="fr-FR"/>
                    </a:p>
                  </a:txBody>
                  <a:tcPr/>
                </a:tc>
                <a:tc hMerge="1">
                  <a:txBody>
                    <a:bodyPr/>
                    <a:lstStyle/>
                    <a:p>
                      <a:endParaRPr lang="fr-FR"/>
                    </a:p>
                  </a:txBody>
                  <a:tcPr/>
                </a:tc>
                <a:tc>
                  <a:txBody>
                    <a:bodyPr/>
                    <a:lstStyle/>
                    <a:p>
                      <a:pPr algn="ctr" fontAlgn="ctr"/>
                      <a:r>
                        <a:rPr lang="fr-FR" sz="1050" b="1" u="none" strike="noStrike" dirty="0">
                          <a:effectLst/>
                        </a:rPr>
                        <a:t>70</a:t>
                      </a:r>
                      <a:endParaRPr lang="fr-FR" sz="1050" b="1"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extLst>
                  <a:ext uri="{0D108BD9-81ED-4DB2-BD59-A6C34878D82A}">
                    <a16:rowId xmlns:a16="http://schemas.microsoft.com/office/drawing/2014/main" val="10009"/>
                  </a:ext>
                </a:extLst>
              </a:tr>
              <a:tr h="182665">
                <a:tc>
                  <a:txBody>
                    <a:bodyPr/>
                    <a:lstStyle/>
                    <a:p>
                      <a:pPr algn="l" fontAlgn="ctr"/>
                      <a:endParaRPr lang="fr-FR" sz="1050" b="0" i="0" u="none" strike="noStrike" dirty="0">
                        <a:solidFill>
                          <a:srgbClr val="FF0000"/>
                        </a:solidFill>
                        <a:effectLst/>
                        <a:latin typeface="Calibri" panose="020F0502020204030204" pitchFamily="34" charset="0"/>
                      </a:endParaRPr>
                    </a:p>
                  </a:txBody>
                  <a:tcPr marL="0" marR="0" marT="0" marB="0" anchor="ctr"/>
                </a:tc>
                <a:tc>
                  <a:txBody>
                    <a:bodyPr/>
                    <a:lstStyle/>
                    <a:p>
                      <a:pPr algn="l" fontAlgn="ctr"/>
                      <a:endParaRPr lang="fr-FR" sz="1050" b="0" i="0" u="none" strike="noStrike" dirty="0">
                        <a:solidFill>
                          <a:srgbClr val="FF0000"/>
                        </a:solidFill>
                        <a:effectLst/>
                        <a:latin typeface="Calibri" panose="020F0502020204030204" pitchFamily="34" charset="0"/>
                      </a:endParaRPr>
                    </a:p>
                  </a:txBody>
                  <a:tcPr marL="0" marR="0" marT="0" marB="0" anchor="ctr"/>
                </a:tc>
                <a:tc>
                  <a:txBody>
                    <a:bodyPr/>
                    <a:lstStyle/>
                    <a:p>
                      <a:pPr algn="l" fontAlgn="ctr"/>
                      <a:endParaRPr lang="fr-FR" sz="1050" b="0" i="0" u="none" strike="noStrike" dirty="0">
                        <a:solidFill>
                          <a:srgbClr val="FF0000"/>
                        </a:solidFill>
                        <a:effectLst/>
                        <a:latin typeface="Calibri" panose="020F0502020204030204" pitchFamily="34" charset="0"/>
                      </a:endParaRPr>
                    </a:p>
                  </a:txBody>
                  <a:tcPr marL="0" marR="0" marT="0" marB="0" anchor="ctr"/>
                </a:tc>
                <a:tc>
                  <a:txBody>
                    <a:bodyPr/>
                    <a:lstStyle/>
                    <a:p>
                      <a:pPr algn="ctr" fontAlgn="ctr"/>
                      <a:endParaRPr lang="fr-FR" sz="105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0010"/>
                  </a:ext>
                </a:extLst>
              </a:tr>
              <a:tr h="281887">
                <a:tc gridSpan="2">
                  <a:txBody>
                    <a:bodyPr/>
                    <a:lstStyle/>
                    <a:p>
                      <a:pPr algn="l" fontAlgn="ctr"/>
                      <a:r>
                        <a:rPr lang="fr-FR" sz="1050" b="1" u="none" strike="noStrike" dirty="0">
                          <a:effectLst/>
                        </a:rPr>
                        <a:t>CRITERE FINANCIER</a:t>
                      </a:r>
                      <a:endParaRPr lang="fr-FR" sz="1050" b="1"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hMerge="1">
                  <a:txBody>
                    <a:bodyPr/>
                    <a:lstStyle/>
                    <a:p>
                      <a:endParaRPr lang="fr-FR"/>
                    </a:p>
                  </a:txBody>
                  <a:tcPr/>
                </a:tc>
                <a:tc>
                  <a:txBody>
                    <a:bodyPr/>
                    <a:lstStyle/>
                    <a:p>
                      <a:pPr algn="just" fontAlgn="ctr"/>
                      <a:r>
                        <a:rPr lang="fr-FR" sz="1050" b="1" u="none" strike="noStrike" dirty="0">
                          <a:effectLst/>
                        </a:rPr>
                        <a:t> </a:t>
                      </a:r>
                      <a:endParaRPr lang="fr-FR" sz="1050" b="1"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a:txBody>
                    <a:bodyPr/>
                    <a:lstStyle/>
                    <a:p>
                      <a:pPr algn="just" fontAlgn="ctr"/>
                      <a:r>
                        <a:rPr lang="fr-FR" sz="1050" b="1" u="none" strike="noStrike" dirty="0">
                          <a:effectLst/>
                        </a:rPr>
                        <a:t> </a:t>
                      </a:r>
                      <a:endParaRPr lang="fr-FR" sz="1050" b="1"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extLst>
                  <a:ext uri="{0D108BD9-81ED-4DB2-BD59-A6C34878D82A}">
                    <a16:rowId xmlns:a16="http://schemas.microsoft.com/office/drawing/2014/main" val="10011"/>
                  </a:ext>
                </a:extLst>
              </a:tr>
              <a:tr h="598113">
                <a:tc gridSpan="3">
                  <a:txBody>
                    <a:bodyPr/>
                    <a:lstStyle/>
                    <a:p>
                      <a:pPr algn="l" fontAlgn="ctr"/>
                      <a:r>
                        <a:rPr lang="fr-FR" sz="1100" u="none" strike="noStrike" dirty="0">
                          <a:effectLst/>
                        </a:rPr>
                        <a:t>Crédibilité de la proposition financière concernant l'aménagement général (phases 6 à 9 de la DPGF) et de l'estimation des autres lots pilotés et budgétés par le titulaire</a:t>
                      </a:r>
                      <a:endParaRPr lang="fr-FR" sz="1100" b="1" i="0" u="none" strike="noStrike" dirty="0">
                        <a:solidFill>
                          <a:srgbClr val="000000"/>
                        </a:solidFill>
                        <a:effectLst/>
                        <a:latin typeface="Calibri" panose="020F0502020204030204" pitchFamily="34" charset="0"/>
                      </a:endParaRPr>
                    </a:p>
                  </a:txBody>
                  <a:tcPr marL="0" marR="0" marT="0" marB="0" anchor="ctr"/>
                </a:tc>
                <a:tc hMerge="1">
                  <a:txBody>
                    <a:bodyPr/>
                    <a:lstStyle/>
                    <a:p>
                      <a:endParaRPr lang="fr-FR"/>
                    </a:p>
                  </a:txBody>
                  <a:tcPr/>
                </a:tc>
                <a:tc hMerge="1">
                  <a:txBody>
                    <a:bodyPr/>
                    <a:lstStyle/>
                    <a:p>
                      <a:endParaRPr lang="fr-FR"/>
                    </a:p>
                  </a:txBody>
                  <a:tcPr/>
                </a:tc>
                <a:tc>
                  <a:txBody>
                    <a:bodyPr/>
                    <a:lstStyle/>
                    <a:p>
                      <a:pPr algn="ctr" fontAlgn="ctr"/>
                      <a:r>
                        <a:rPr lang="fr-FR" sz="1050" u="none" strike="noStrike" dirty="0">
                          <a:effectLst/>
                        </a:rPr>
                        <a:t>30</a:t>
                      </a:r>
                      <a:endParaRPr lang="fr-FR" sz="105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0012"/>
                  </a:ext>
                </a:extLst>
              </a:tr>
              <a:tr h="213338">
                <a:tc gridSpan="3">
                  <a:txBody>
                    <a:bodyPr/>
                    <a:lstStyle/>
                    <a:p>
                      <a:pPr algn="r" fontAlgn="ctr"/>
                      <a:r>
                        <a:rPr lang="fr-FR" sz="1100" b="1" u="none" strike="noStrike" dirty="0">
                          <a:effectLst/>
                        </a:rPr>
                        <a:t>TOTAL NOTE FINANCIERE / 30</a:t>
                      </a:r>
                      <a:endParaRPr lang="fr-FR" sz="1100" b="1"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tc hMerge="1">
                  <a:txBody>
                    <a:bodyPr/>
                    <a:lstStyle/>
                    <a:p>
                      <a:endParaRPr lang="fr-FR"/>
                    </a:p>
                  </a:txBody>
                  <a:tcPr/>
                </a:tc>
                <a:tc hMerge="1">
                  <a:txBody>
                    <a:bodyPr/>
                    <a:lstStyle/>
                    <a:p>
                      <a:endParaRPr lang="fr-FR"/>
                    </a:p>
                  </a:txBody>
                  <a:tcPr/>
                </a:tc>
                <a:tc>
                  <a:txBody>
                    <a:bodyPr/>
                    <a:lstStyle/>
                    <a:p>
                      <a:pPr algn="ctr" fontAlgn="ctr"/>
                      <a:r>
                        <a:rPr lang="fr-FR" sz="1050" b="1" u="none" strike="noStrike" dirty="0">
                          <a:effectLst/>
                        </a:rPr>
                        <a:t>30</a:t>
                      </a:r>
                      <a:endParaRPr lang="fr-FR" sz="1050" b="1" i="0" u="none" strike="noStrike" dirty="0">
                        <a:solidFill>
                          <a:srgbClr val="000000"/>
                        </a:solidFill>
                        <a:effectLst/>
                        <a:latin typeface="Calibri" panose="020F0502020204030204" pitchFamily="34" charset="0"/>
                      </a:endParaRPr>
                    </a:p>
                  </a:txBody>
                  <a:tcPr marL="0" marR="0" marT="0" marB="0" anchor="ctr">
                    <a:solidFill>
                      <a:schemeClr val="bg1">
                        <a:lumMod val="85000"/>
                      </a:schemeClr>
                    </a:solidFill>
                  </a:tcPr>
                </a:tc>
                <a:extLst>
                  <a:ext uri="{0D108BD9-81ED-4DB2-BD59-A6C34878D82A}">
                    <a16:rowId xmlns:a16="http://schemas.microsoft.com/office/drawing/2014/main" val="10013"/>
                  </a:ext>
                </a:extLst>
              </a:tr>
              <a:tr h="182665">
                <a:tc>
                  <a:txBody>
                    <a:bodyPr/>
                    <a:lstStyle/>
                    <a:p>
                      <a:pPr algn="l" fontAlgn="ctr"/>
                      <a:endParaRPr lang="fr-FR" sz="105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endParaRPr lang="fr-FR" sz="1050" b="0" i="0" u="none" strike="noStrike" dirty="0">
                        <a:solidFill>
                          <a:srgbClr val="000000"/>
                        </a:solidFill>
                        <a:effectLst/>
                        <a:latin typeface="Calibri" panose="020F0502020204030204" pitchFamily="34" charset="0"/>
                      </a:endParaRPr>
                    </a:p>
                  </a:txBody>
                  <a:tcPr marL="0" marR="0" marT="0" marB="0" anchor="ctr"/>
                </a:tc>
                <a:tc>
                  <a:txBody>
                    <a:bodyPr/>
                    <a:lstStyle/>
                    <a:p>
                      <a:pPr algn="l" fontAlgn="ctr"/>
                      <a:endParaRPr lang="fr-FR" sz="1050" b="0" i="0" u="none" strike="noStrike" dirty="0">
                        <a:solidFill>
                          <a:srgbClr val="000000"/>
                        </a:solidFill>
                        <a:effectLst/>
                        <a:latin typeface="Calibri" panose="020F0502020204030204" pitchFamily="34" charset="0"/>
                      </a:endParaRPr>
                    </a:p>
                  </a:txBody>
                  <a:tcPr marL="0" marR="0" marT="0" marB="0" anchor="ctr"/>
                </a:tc>
                <a:tc>
                  <a:txBody>
                    <a:bodyPr/>
                    <a:lstStyle/>
                    <a:p>
                      <a:pPr algn="ctr" fontAlgn="ctr"/>
                      <a:endParaRPr lang="fr-FR" sz="1050" b="0" i="0" u="none" strike="noStrike" dirty="0">
                        <a:solidFill>
                          <a:srgbClr val="000000"/>
                        </a:solidFill>
                        <a:effectLst/>
                        <a:latin typeface="Calibri" panose="020F0502020204030204" pitchFamily="34" charset="0"/>
                      </a:endParaRPr>
                    </a:p>
                  </a:txBody>
                  <a:tcPr marL="0" marR="0" marT="0" marB="0" anchor="ctr"/>
                </a:tc>
                <a:extLst>
                  <a:ext uri="{0D108BD9-81ED-4DB2-BD59-A6C34878D82A}">
                    <a16:rowId xmlns:a16="http://schemas.microsoft.com/office/drawing/2014/main" val="10014"/>
                  </a:ext>
                </a:extLst>
              </a:tr>
              <a:tr h="246675">
                <a:tc gridSpan="3">
                  <a:txBody>
                    <a:bodyPr/>
                    <a:lstStyle/>
                    <a:p>
                      <a:pPr algn="ctr" fontAlgn="ctr"/>
                      <a:r>
                        <a:rPr lang="fr-FR" sz="1200" b="1" u="none" strike="noStrike" dirty="0">
                          <a:effectLst/>
                        </a:rPr>
                        <a:t>NOTE TOTALE</a:t>
                      </a:r>
                      <a:endParaRPr lang="fr-FR" sz="1200" b="1" i="0" u="none" strike="noStrike" dirty="0">
                        <a:solidFill>
                          <a:srgbClr val="FFFFFF"/>
                        </a:solidFill>
                        <a:effectLst/>
                        <a:latin typeface="Calibri" panose="020F0502020204030204" pitchFamily="34" charset="0"/>
                      </a:endParaRPr>
                    </a:p>
                  </a:txBody>
                  <a:tcPr marL="0" marR="0" marT="0" marB="0" anchor="ctr">
                    <a:solidFill>
                      <a:schemeClr val="bg1">
                        <a:lumMod val="65000"/>
                      </a:schemeClr>
                    </a:solidFill>
                  </a:tcPr>
                </a:tc>
                <a:tc hMerge="1">
                  <a:txBody>
                    <a:bodyPr/>
                    <a:lstStyle/>
                    <a:p>
                      <a:endParaRPr lang="fr-FR"/>
                    </a:p>
                  </a:txBody>
                  <a:tcPr/>
                </a:tc>
                <a:tc hMerge="1">
                  <a:txBody>
                    <a:bodyPr/>
                    <a:lstStyle/>
                    <a:p>
                      <a:endParaRPr lang="fr-FR"/>
                    </a:p>
                  </a:txBody>
                  <a:tcPr/>
                </a:tc>
                <a:tc>
                  <a:txBody>
                    <a:bodyPr/>
                    <a:lstStyle/>
                    <a:p>
                      <a:pPr algn="ctr" fontAlgn="ctr"/>
                      <a:r>
                        <a:rPr lang="fr-FR" sz="1200" b="1" u="none" strike="noStrike" dirty="0">
                          <a:effectLst/>
                        </a:rPr>
                        <a:t>100</a:t>
                      </a:r>
                      <a:endParaRPr lang="fr-FR" sz="1200" b="1" i="0" u="none" strike="noStrike" dirty="0">
                        <a:solidFill>
                          <a:srgbClr val="FFFFFF"/>
                        </a:solidFill>
                        <a:effectLst/>
                        <a:latin typeface="Calibri" panose="020F0502020204030204" pitchFamily="34" charset="0"/>
                      </a:endParaRPr>
                    </a:p>
                  </a:txBody>
                  <a:tcPr marL="0" marR="0" marT="0" marB="0" anchor="ctr">
                    <a:solidFill>
                      <a:schemeClr val="bg1">
                        <a:lumMod val="65000"/>
                      </a:schemeClr>
                    </a:solidFill>
                  </a:tcPr>
                </a:tc>
                <a:extLst>
                  <a:ext uri="{0D108BD9-81ED-4DB2-BD59-A6C34878D82A}">
                    <a16:rowId xmlns:a16="http://schemas.microsoft.com/office/drawing/2014/main" val="10015"/>
                  </a:ext>
                </a:extLst>
              </a:tr>
            </a:tbl>
          </a:graphicData>
        </a:graphic>
      </p:graphicFrame>
      <p:sp>
        <p:nvSpPr>
          <p:cNvPr id="6" name="Espace réservé du numéro de diapositive 5"/>
          <p:cNvSpPr>
            <a:spLocks noGrp="1"/>
          </p:cNvSpPr>
          <p:nvPr>
            <p:ph type="sldNum" sz="quarter" idx="12"/>
          </p:nvPr>
        </p:nvSpPr>
        <p:spPr/>
        <p:txBody>
          <a:bodyPr/>
          <a:lstStyle/>
          <a:p>
            <a:fld id="{F1A50FD3-E738-4818-B7BC-86E6E67DB3E1}" type="slidenum">
              <a:rPr lang="fr-FR" smtClean="0"/>
              <a:t>12</a:t>
            </a:fld>
            <a:endParaRPr lang="fr-FR" dirty="0"/>
          </a:p>
        </p:txBody>
      </p:sp>
    </p:spTree>
    <p:extLst>
      <p:ext uri="{BB962C8B-B14F-4D97-AF65-F5344CB8AC3E}">
        <p14:creationId xmlns:p14="http://schemas.microsoft.com/office/powerpoint/2010/main" val="28531555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99032" y="1024128"/>
            <a:ext cx="10177272" cy="5596128"/>
          </a:xfrm>
        </p:spPr>
        <p:txBody>
          <a:bodyPr>
            <a:normAutofit/>
          </a:bodyPr>
          <a:lstStyle/>
          <a:p>
            <a:pPr algn="just"/>
            <a:r>
              <a:rPr lang="fr-FR" sz="2800" dirty="0"/>
              <a:t>Le montage contractuel pour une conception de scénographie et une réalisation durables</a:t>
            </a:r>
          </a:p>
          <a:p>
            <a:pPr algn="just"/>
            <a:r>
              <a:rPr lang="fr-FR" sz="2800" dirty="0"/>
              <a:t>Les objectifs de pratiques durables inscrits dans le CCTP</a:t>
            </a:r>
          </a:p>
          <a:p>
            <a:pPr algn="just"/>
            <a:r>
              <a:rPr lang="fr-FR" sz="2800" dirty="0"/>
              <a:t>Les points clés de la procédure de consultation</a:t>
            </a:r>
          </a:p>
          <a:p>
            <a:pPr algn="just"/>
            <a:r>
              <a:rPr lang="fr-FR" sz="2800" b="1" dirty="0"/>
              <a:t>L’étroite collaboration scénographe / aménageur sur les pratiques durables</a:t>
            </a:r>
          </a:p>
          <a:p>
            <a:pPr algn="just"/>
            <a:r>
              <a:rPr lang="fr-FR" sz="2800" dirty="0"/>
              <a:t>Le chiffrage du projet et la rémunération de la performance du titulaire sur les pratiques durables</a:t>
            </a:r>
          </a:p>
          <a:p>
            <a:pPr marL="0" indent="0" algn="just">
              <a:buNone/>
            </a:pPr>
            <a:endParaRPr lang="fr-FR" dirty="0"/>
          </a:p>
          <a:p>
            <a:pPr algn="just"/>
            <a:endParaRPr lang="fr-FR" dirty="0"/>
          </a:p>
          <a:p>
            <a:pPr algn="just"/>
            <a:endParaRPr lang="fr-FR" dirty="0"/>
          </a:p>
          <a:p>
            <a:pPr algn="just"/>
            <a:endParaRPr lang="fr-FR" dirty="0"/>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13</a:t>
            </a:fld>
            <a:endParaRPr lang="fr-FR" dirty="0"/>
          </a:p>
        </p:txBody>
      </p:sp>
      <p:sp>
        <p:nvSpPr>
          <p:cNvPr id="4" name="Rectangle 3"/>
          <p:cNvSpPr/>
          <p:nvPr/>
        </p:nvSpPr>
        <p:spPr>
          <a:xfrm>
            <a:off x="1780673" y="3103185"/>
            <a:ext cx="9728253" cy="1035677"/>
          </a:xfrm>
          <a:prstGeom prst="rect">
            <a:avLst/>
          </a:prstGeom>
          <a:solidFill>
            <a:schemeClr val="accent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12280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960" y="149443"/>
            <a:ext cx="10058400" cy="736081"/>
          </a:xfrm>
        </p:spPr>
        <p:txBody>
          <a:bodyPr>
            <a:noAutofit/>
          </a:bodyPr>
          <a:lstStyle/>
          <a:p>
            <a:pPr algn="just"/>
            <a:r>
              <a:rPr lang="fr-FR" sz="1800" b="1" dirty="0">
                <a:solidFill>
                  <a:schemeClr val="accent1">
                    <a:lumMod val="75000"/>
                  </a:schemeClr>
                </a:solidFill>
              </a:rPr>
              <a:t>Le Mucem attend une collaboration étroite entre le scénographe et l’aménageur sur les pratiques durables</a:t>
            </a:r>
          </a:p>
        </p:txBody>
      </p:sp>
      <p:sp>
        <p:nvSpPr>
          <p:cNvPr id="3" name="Espace réservé du contenu 2"/>
          <p:cNvSpPr>
            <a:spLocks noGrp="1"/>
          </p:cNvSpPr>
          <p:nvPr>
            <p:ph idx="1"/>
          </p:nvPr>
        </p:nvSpPr>
        <p:spPr>
          <a:xfrm>
            <a:off x="1261444" y="1152907"/>
            <a:ext cx="10381916" cy="5596128"/>
          </a:xfrm>
        </p:spPr>
        <p:txBody>
          <a:bodyPr>
            <a:normAutofit fontScale="92500" lnSpcReduction="10000"/>
          </a:bodyPr>
          <a:lstStyle/>
          <a:p>
            <a:pPr lvl="0" algn="just"/>
            <a:r>
              <a:rPr lang="fr-FR" sz="2400" dirty="0"/>
              <a:t>En offre V1 :</a:t>
            </a:r>
            <a:r>
              <a:rPr lang="fr-FR" sz="2400" b="1" dirty="0"/>
              <a:t> note de méthodologie de travail en vue d’assurer la collaboration</a:t>
            </a:r>
            <a:r>
              <a:rPr lang="fr-FR" sz="2400" dirty="0"/>
              <a:t> entre les différentes personnes dédiées aux différentes phases des prestations ainsi que les échanges avec les équipes du Mucem  :</a:t>
            </a:r>
          </a:p>
          <a:p>
            <a:pPr lvl="1" algn="just">
              <a:buFont typeface="Wingdings" panose="05000000000000000000" pitchFamily="2" charset="2"/>
              <a:buChar char="v"/>
            </a:pPr>
            <a:r>
              <a:rPr lang="fr-FR" sz="2000" dirty="0"/>
              <a:t>Organigramme des équipes / membres du groupement  / éventuels sous-traitants</a:t>
            </a:r>
          </a:p>
          <a:p>
            <a:pPr lvl="1" algn="just">
              <a:buFont typeface="Wingdings" panose="05000000000000000000" pitchFamily="2" charset="2"/>
              <a:buChar char="v"/>
            </a:pPr>
            <a:r>
              <a:rPr lang="fr-FR" sz="2000" dirty="0"/>
              <a:t>Rôles, interactions et partages des tâches entre les différentes équipes à toutes les phases</a:t>
            </a:r>
          </a:p>
          <a:p>
            <a:pPr lvl="1" algn="just">
              <a:buFont typeface="Wingdings" panose="05000000000000000000" pitchFamily="2" charset="2"/>
              <a:buChar char="v"/>
            </a:pPr>
            <a:r>
              <a:rPr lang="fr-FR" sz="2000" dirty="0"/>
              <a:t>Temps prévus en vue de la concertation entre les membres des équipes au stade de la conception</a:t>
            </a:r>
          </a:p>
          <a:p>
            <a:pPr lvl="1" algn="just">
              <a:buFont typeface="Wingdings" panose="05000000000000000000" pitchFamily="2" charset="2"/>
              <a:buChar char="v"/>
            </a:pPr>
            <a:endParaRPr lang="fr-FR" sz="2000" dirty="0"/>
          </a:p>
          <a:p>
            <a:pPr algn="just"/>
            <a:r>
              <a:rPr lang="fr-FR" sz="2400" b="1" dirty="0"/>
              <a:t>Participation </a:t>
            </a:r>
            <a:r>
              <a:rPr lang="fr-FR" sz="2400" b="1" u="sng" dirty="0"/>
              <a:t>du scénographe et d’un représentant de l’aménageur</a:t>
            </a:r>
            <a:r>
              <a:rPr lang="fr-FR" sz="2400" b="1" dirty="0"/>
              <a:t> :</a:t>
            </a:r>
          </a:p>
          <a:p>
            <a:pPr lvl="1" algn="just">
              <a:buFont typeface="Wingdings" panose="05000000000000000000" pitchFamily="2" charset="2"/>
              <a:buChar char="v"/>
            </a:pPr>
            <a:r>
              <a:rPr lang="fr-FR" sz="2200" dirty="0"/>
              <a:t>à la </a:t>
            </a:r>
            <a:r>
              <a:rPr lang="fr-FR" sz="2200" b="1" dirty="0"/>
              <a:t>visite des espaces</a:t>
            </a:r>
            <a:r>
              <a:rPr lang="fr-FR" sz="2200" dirty="0"/>
              <a:t> et à la rencontre des commissaires avant remise de l’offre V2</a:t>
            </a:r>
          </a:p>
          <a:p>
            <a:pPr lvl="1" algn="just">
              <a:buFont typeface="Wingdings" panose="05000000000000000000" pitchFamily="2" charset="2"/>
              <a:buChar char="v"/>
            </a:pPr>
            <a:r>
              <a:rPr lang="fr-FR" sz="2200" dirty="0"/>
              <a:t>à la </a:t>
            </a:r>
            <a:r>
              <a:rPr lang="fr-FR" sz="2200" b="1" dirty="0"/>
              <a:t>soutenance de l’esquisse </a:t>
            </a:r>
            <a:r>
              <a:rPr lang="fr-FR" sz="2200" dirty="0"/>
              <a:t>(possibilité de visioconférence pour l’aménageur si demandé)</a:t>
            </a:r>
          </a:p>
          <a:p>
            <a:pPr marL="0" indent="0" algn="just">
              <a:buNone/>
            </a:pPr>
            <a:endParaRPr lang="fr-FR" sz="2400" b="1" dirty="0"/>
          </a:p>
          <a:p>
            <a:pPr marL="0" indent="0" algn="just">
              <a:buNone/>
            </a:pPr>
            <a:endParaRPr lang="fr-FR" dirty="0"/>
          </a:p>
          <a:p>
            <a:pPr algn="just"/>
            <a:endParaRPr lang="fr-FR" dirty="0"/>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14</a:t>
            </a:fld>
            <a:endParaRPr lang="fr-FR" dirty="0"/>
          </a:p>
        </p:txBody>
      </p:sp>
    </p:spTree>
    <p:extLst>
      <p:ext uri="{BB962C8B-B14F-4D97-AF65-F5344CB8AC3E}">
        <p14:creationId xmlns:p14="http://schemas.microsoft.com/office/powerpoint/2010/main" val="17635945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99032" y="1024128"/>
            <a:ext cx="10177272" cy="5596128"/>
          </a:xfrm>
        </p:spPr>
        <p:txBody>
          <a:bodyPr>
            <a:normAutofit/>
          </a:bodyPr>
          <a:lstStyle/>
          <a:p>
            <a:pPr algn="just"/>
            <a:r>
              <a:rPr lang="fr-FR" sz="2800" dirty="0"/>
              <a:t>Le montage contractuel pour une conception de scénographie et une réalisation durables</a:t>
            </a:r>
          </a:p>
          <a:p>
            <a:pPr algn="just"/>
            <a:r>
              <a:rPr lang="fr-FR" sz="2800" dirty="0"/>
              <a:t>Les objectifs de pratiques durables inscrits dans le CCTP</a:t>
            </a:r>
          </a:p>
          <a:p>
            <a:pPr algn="just"/>
            <a:r>
              <a:rPr lang="fr-FR" sz="2800" dirty="0"/>
              <a:t>Les points clés de la procédure de consultation</a:t>
            </a:r>
          </a:p>
          <a:p>
            <a:pPr algn="just"/>
            <a:r>
              <a:rPr lang="fr-FR" sz="2800" dirty="0"/>
              <a:t>L’étroite collaboration scénographe / aménageur sur les pratiques durables</a:t>
            </a:r>
          </a:p>
          <a:p>
            <a:pPr algn="just"/>
            <a:r>
              <a:rPr lang="fr-FR" sz="2800" b="1" dirty="0"/>
              <a:t>Le chiffrage du projet et la rémunération de la performance du titulaire sur les pratiques durables</a:t>
            </a:r>
          </a:p>
          <a:p>
            <a:pPr marL="0" indent="0" algn="just">
              <a:buNone/>
            </a:pPr>
            <a:endParaRPr lang="fr-FR" dirty="0"/>
          </a:p>
          <a:p>
            <a:pPr algn="just"/>
            <a:endParaRPr lang="fr-FR" dirty="0"/>
          </a:p>
          <a:p>
            <a:pPr algn="just"/>
            <a:endParaRPr lang="fr-FR" dirty="0"/>
          </a:p>
          <a:p>
            <a:pPr algn="just"/>
            <a:endParaRPr lang="fr-FR" dirty="0"/>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15</a:t>
            </a:fld>
            <a:endParaRPr lang="fr-FR" dirty="0"/>
          </a:p>
        </p:txBody>
      </p:sp>
      <p:sp>
        <p:nvSpPr>
          <p:cNvPr id="4" name="Rectangle 3"/>
          <p:cNvSpPr/>
          <p:nvPr/>
        </p:nvSpPr>
        <p:spPr>
          <a:xfrm>
            <a:off x="1771048" y="4036835"/>
            <a:ext cx="9728253" cy="1035677"/>
          </a:xfrm>
          <a:prstGeom prst="rect">
            <a:avLst/>
          </a:prstGeom>
          <a:solidFill>
            <a:schemeClr val="accent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912825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97258" y="149443"/>
            <a:ext cx="10058400" cy="874685"/>
          </a:xfrm>
        </p:spPr>
        <p:txBody>
          <a:bodyPr>
            <a:normAutofit/>
          </a:bodyPr>
          <a:lstStyle/>
          <a:p>
            <a:pPr algn="just"/>
            <a:r>
              <a:rPr lang="fr-FR" sz="1800" b="1" dirty="0">
                <a:solidFill>
                  <a:schemeClr val="accent1">
                    <a:lumMod val="75000"/>
                  </a:schemeClr>
                </a:solidFill>
              </a:rPr>
              <a:t>Le chiffrage du projet par le candidat et son suivi en cours d’exécution du marché</a:t>
            </a:r>
          </a:p>
        </p:txBody>
      </p:sp>
      <p:sp>
        <p:nvSpPr>
          <p:cNvPr id="3" name="Espace réservé du contenu 2"/>
          <p:cNvSpPr>
            <a:spLocks noGrp="1"/>
          </p:cNvSpPr>
          <p:nvPr>
            <p:ph idx="1"/>
          </p:nvPr>
        </p:nvSpPr>
        <p:spPr>
          <a:xfrm>
            <a:off x="1399031" y="1024128"/>
            <a:ext cx="10468917" cy="5596128"/>
          </a:xfrm>
        </p:spPr>
        <p:txBody>
          <a:bodyPr>
            <a:normAutofit fontScale="92500" lnSpcReduction="10000"/>
          </a:bodyPr>
          <a:lstStyle/>
          <a:p>
            <a:pPr algn="just"/>
            <a:r>
              <a:rPr lang="fr-FR" sz="2000" dirty="0"/>
              <a:t>Le candidat élabore son offre financière en deux temps :</a:t>
            </a:r>
          </a:p>
          <a:p>
            <a:pPr lvl="1" algn="just">
              <a:buFont typeface="Wingdings" panose="05000000000000000000" pitchFamily="2" charset="2"/>
              <a:buChar char="v"/>
            </a:pPr>
            <a:r>
              <a:rPr lang="fr-FR" sz="1800" dirty="0"/>
              <a:t>Offre V1 : </a:t>
            </a:r>
            <a:r>
              <a:rPr lang="fr-FR" sz="1800" b="1" dirty="0"/>
              <a:t>honoraires de conception de la scénographie </a:t>
            </a:r>
            <a:r>
              <a:rPr lang="fr-FR" sz="1800" dirty="0"/>
              <a:t>+ </a:t>
            </a:r>
            <a:r>
              <a:rPr lang="fr-FR" sz="1800" b="1" dirty="0"/>
              <a:t>prix de cession</a:t>
            </a:r>
            <a:endParaRPr lang="fr-FR" sz="1800" dirty="0"/>
          </a:p>
          <a:p>
            <a:pPr marL="457200" lvl="1" indent="0" algn="just">
              <a:buNone/>
            </a:pPr>
            <a:endParaRPr lang="fr-FR" sz="1800" dirty="0"/>
          </a:p>
          <a:p>
            <a:pPr lvl="1" algn="just">
              <a:buFont typeface="Wingdings" panose="05000000000000000000" pitchFamily="2" charset="2"/>
              <a:buChar char="v"/>
            </a:pPr>
            <a:endParaRPr lang="fr-FR" sz="1800" dirty="0"/>
          </a:p>
          <a:p>
            <a:pPr lvl="1" algn="just">
              <a:buFont typeface="Wingdings" panose="05000000000000000000" pitchFamily="2" charset="2"/>
              <a:buChar char="v"/>
            </a:pPr>
            <a:endParaRPr lang="fr-FR" sz="1800" dirty="0"/>
          </a:p>
          <a:p>
            <a:pPr lvl="1" algn="just">
              <a:buFont typeface="Wingdings" panose="05000000000000000000" pitchFamily="2" charset="2"/>
              <a:buChar char="v"/>
            </a:pPr>
            <a:r>
              <a:rPr lang="fr-FR" sz="1800" dirty="0"/>
              <a:t>Offre V2 :</a:t>
            </a:r>
          </a:p>
          <a:p>
            <a:pPr lvl="2" algn="just">
              <a:buFont typeface="Arial" panose="020B0604020202020204" pitchFamily="34" charset="0"/>
              <a:buChar char="•"/>
            </a:pPr>
            <a:r>
              <a:rPr lang="fr-FR" sz="1800" dirty="0"/>
              <a:t>Confirmation ou baisse des </a:t>
            </a:r>
            <a:r>
              <a:rPr lang="fr-FR" sz="1800" b="1" dirty="0"/>
              <a:t>honoraires de conception de la scénographie + prix de cession </a:t>
            </a:r>
            <a:r>
              <a:rPr lang="fr-FR" sz="1800" dirty="0"/>
              <a:t>(pas de hausse possible par rapport à l’offre V1)</a:t>
            </a:r>
          </a:p>
          <a:p>
            <a:pPr lvl="2" algn="just">
              <a:buFont typeface="Arial" panose="020B0604020202020204" pitchFamily="34" charset="0"/>
              <a:buChar char="•"/>
            </a:pPr>
            <a:r>
              <a:rPr lang="fr-FR" sz="1800" dirty="0"/>
              <a:t>Montant total de la réalisation de </a:t>
            </a:r>
            <a:r>
              <a:rPr lang="fr-FR" sz="1800" b="1" dirty="0"/>
              <a:t>l’aménagement général (phases 6 à 9)</a:t>
            </a:r>
          </a:p>
          <a:p>
            <a:pPr lvl="2" algn="just">
              <a:buFont typeface="Arial" panose="020B0604020202020204" pitchFamily="34" charset="0"/>
              <a:buChar char="•"/>
            </a:pPr>
            <a:r>
              <a:rPr lang="fr-FR" sz="1800" b="1" dirty="0"/>
              <a:t>Budget des autres lots </a:t>
            </a:r>
            <a:r>
              <a:rPr lang="fr-FR" sz="1800" dirty="0"/>
              <a:t>(électricité-éclairage, installation du matériel audiovisuel, signalétique et parfois </a:t>
            </a:r>
            <a:r>
              <a:rPr lang="fr-FR" sz="1800" dirty="0" err="1"/>
              <a:t>soclage</a:t>
            </a:r>
            <a:r>
              <a:rPr lang="fr-FR" sz="1800" dirty="0"/>
              <a:t>)</a:t>
            </a:r>
          </a:p>
          <a:p>
            <a:pPr algn="just"/>
            <a:endParaRPr lang="fr-FR" dirty="0"/>
          </a:p>
          <a:p>
            <a:pPr algn="just"/>
            <a:endParaRPr lang="fr-FR" dirty="0"/>
          </a:p>
          <a:p>
            <a:pPr algn="just"/>
            <a:r>
              <a:rPr lang="fr-FR" dirty="0"/>
              <a:t>Au cours de la conception (APS, APD, PRO), le titulaire doit :</a:t>
            </a:r>
          </a:p>
          <a:p>
            <a:pPr lvl="1" algn="just"/>
            <a:r>
              <a:rPr lang="fr-FR" b="1" dirty="0"/>
              <a:t>détailler son prix global de réalisation de l’aménagement général</a:t>
            </a:r>
          </a:p>
          <a:p>
            <a:pPr lvl="1" algn="just"/>
            <a:r>
              <a:rPr lang="fr-FR" dirty="0"/>
              <a:t>Rendre un </a:t>
            </a:r>
            <a:r>
              <a:rPr lang="fr-FR" b="1" dirty="0"/>
              <a:t>comparatif de coûts entre des matériaux classiques et des matériaux écoresponsables</a:t>
            </a:r>
            <a:endParaRPr lang="fr-FR" dirty="0"/>
          </a:p>
          <a:p>
            <a:pPr algn="just"/>
            <a:endParaRPr lang="fr-FR" dirty="0"/>
          </a:p>
          <a:p>
            <a:pPr algn="just"/>
            <a:endParaRPr lang="fr-FR" dirty="0"/>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16</a:t>
            </a:fld>
            <a:endParaRPr lang="fr-FR" dirty="0"/>
          </a:p>
        </p:txBody>
      </p:sp>
      <p:sp>
        <p:nvSpPr>
          <p:cNvPr id="4" name="Rectangle 3">
            <a:hlinkClick r:id="rId2" action="ppaction://hlinksldjump"/>
          </p:cNvPr>
          <p:cNvSpPr/>
          <p:nvPr/>
        </p:nvSpPr>
        <p:spPr>
          <a:xfrm>
            <a:off x="1013197" y="3456431"/>
            <a:ext cx="1162115" cy="487999"/>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DPGF</a:t>
            </a:r>
          </a:p>
        </p:txBody>
      </p:sp>
      <p:sp>
        <p:nvSpPr>
          <p:cNvPr id="6" name="Rectangle 5">
            <a:hlinkClick r:id="rId3" action="ppaction://hlinksldjump"/>
          </p:cNvPr>
          <p:cNvSpPr/>
          <p:nvPr/>
        </p:nvSpPr>
        <p:spPr>
          <a:xfrm>
            <a:off x="1013197" y="4090835"/>
            <a:ext cx="1162115" cy="846061"/>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chemeClr val="tx1"/>
                </a:solidFill>
              </a:rPr>
              <a:t>+ CADRE DE REPONSE</a:t>
            </a:r>
          </a:p>
        </p:txBody>
      </p:sp>
      <p:sp>
        <p:nvSpPr>
          <p:cNvPr id="7" name="Rectangle 6"/>
          <p:cNvSpPr/>
          <p:nvPr/>
        </p:nvSpPr>
        <p:spPr>
          <a:xfrm>
            <a:off x="2483960" y="1870667"/>
            <a:ext cx="9075340" cy="599976"/>
          </a:xfrm>
          <a:prstGeom prst="rect">
            <a:avLst/>
          </a:prstGeom>
          <a:no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3399FF"/>
                </a:solidFill>
              </a:rPr>
              <a:t>Ce montant ne doit pas dépasser celui des honoraires fixé pour l’exposition dans le RC  (y compris prime d’esquisse de 3 000 €HT)</a:t>
            </a:r>
          </a:p>
        </p:txBody>
      </p:sp>
      <p:sp>
        <p:nvSpPr>
          <p:cNvPr id="8" name="Rectangle 7"/>
          <p:cNvSpPr/>
          <p:nvPr/>
        </p:nvSpPr>
        <p:spPr>
          <a:xfrm>
            <a:off x="2483960" y="4936896"/>
            <a:ext cx="9075340" cy="587784"/>
          </a:xfrm>
          <a:prstGeom prst="rect">
            <a:avLst/>
          </a:prstGeom>
          <a:noFill/>
          <a:ln w="127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a:solidFill>
                  <a:srgbClr val="3399FF"/>
                </a:solidFill>
              </a:rPr>
              <a:t>Le montant total de réalisation</a:t>
            </a:r>
            <a:r>
              <a:rPr lang="fr-FR" sz="1600" dirty="0">
                <a:solidFill>
                  <a:srgbClr val="3399FF"/>
                </a:solidFill>
              </a:rPr>
              <a:t> (aménagement + autres lots budgétés et pilotés par le titulaire) </a:t>
            </a:r>
            <a:r>
              <a:rPr lang="fr-FR" sz="1600" b="1" dirty="0">
                <a:solidFill>
                  <a:srgbClr val="3399FF"/>
                </a:solidFill>
              </a:rPr>
              <a:t>ne doit pas dépasser celui fixé dans le CCTP pour l’exposition</a:t>
            </a:r>
          </a:p>
        </p:txBody>
      </p:sp>
      <p:sp>
        <p:nvSpPr>
          <p:cNvPr id="9" name="Rectangle 8">
            <a:hlinkClick r:id="rId2" action="ppaction://hlinksldjump"/>
          </p:cNvPr>
          <p:cNvSpPr/>
          <p:nvPr/>
        </p:nvSpPr>
        <p:spPr>
          <a:xfrm>
            <a:off x="1013196" y="1919476"/>
            <a:ext cx="1162115" cy="487999"/>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tx1"/>
                </a:solidFill>
              </a:rPr>
              <a:t>DPGF</a:t>
            </a:r>
          </a:p>
        </p:txBody>
      </p:sp>
    </p:spTree>
    <p:extLst>
      <p:ext uri="{BB962C8B-B14F-4D97-AF65-F5344CB8AC3E}">
        <p14:creationId xmlns:p14="http://schemas.microsoft.com/office/powerpoint/2010/main" val="1132464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149443"/>
            <a:ext cx="10058400" cy="600365"/>
          </a:xfrm>
        </p:spPr>
        <p:txBody>
          <a:bodyPr>
            <a:normAutofit/>
          </a:bodyPr>
          <a:lstStyle/>
          <a:p>
            <a:r>
              <a:rPr lang="fr-FR" sz="2400" b="1" dirty="0">
                <a:solidFill>
                  <a:schemeClr val="accent1">
                    <a:lumMod val="75000"/>
                  </a:schemeClr>
                </a:solidFill>
              </a:rPr>
              <a:t>DPGF : chiffrage du montant forfaitaire des prestations</a:t>
            </a:r>
          </a:p>
        </p:txBody>
      </p:sp>
      <p:sp>
        <p:nvSpPr>
          <p:cNvPr id="4" name="Espace réservé du numéro de diapositive 3"/>
          <p:cNvSpPr>
            <a:spLocks noGrp="1"/>
          </p:cNvSpPr>
          <p:nvPr>
            <p:ph type="sldNum" sz="quarter" idx="12"/>
          </p:nvPr>
        </p:nvSpPr>
        <p:spPr/>
        <p:txBody>
          <a:bodyPr/>
          <a:lstStyle/>
          <a:p>
            <a:fld id="{F1A50FD3-E738-4818-B7BC-86E6E67DB3E1}" type="slidenum">
              <a:rPr lang="fr-FR" smtClean="0"/>
              <a:t>17</a:t>
            </a:fld>
            <a:endParaRPr lang="fr-FR" dirty="0"/>
          </a:p>
        </p:txBody>
      </p:sp>
      <p:pic>
        <p:nvPicPr>
          <p:cNvPr id="5" name="Image 4"/>
          <p:cNvPicPr>
            <a:picLocks noChangeAspect="1"/>
          </p:cNvPicPr>
          <p:nvPr/>
        </p:nvPicPr>
        <p:blipFill>
          <a:blip r:embed="rId2"/>
          <a:stretch>
            <a:fillRect/>
          </a:stretch>
        </p:blipFill>
        <p:spPr>
          <a:xfrm>
            <a:off x="462251" y="856648"/>
            <a:ext cx="11684029" cy="5361272"/>
          </a:xfrm>
          <a:prstGeom prst="rect">
            <a:avLst/>
          </a:prstGeom>
        </p:spPr>
      </p:pic>
      <p:sp>
        <p:nvSpPr>
          <p:cNvPr id="3" name="Rectangle 2">
            <a:extLst>
              <a:ext uri="{FF2B5EF4-FFF2-40B4-BE49-F238E27FC236}">
                <a16:creationId xmlns:a16="http://schemas.microsoft.com/office/drawing/2014/main" id="{88075341-85F0-45F4-84C9-D138C7D5121E}"/>
              </a:ext>
            </a:extLst>
          </p:cNvPr>
          <p:cNvSpPr/>
          <p:nvPr/>
        </p:nvSpPr>
        <p:spPr>
          <a:xfrm>
            <a:off x="4488901" y="2958860"/>
            <a:ext cx="3398807" cy="9402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 titre d’exemple</a:t>
            </a:r>
          </a:p>
        </p:txBody>
      </p:sp>
    </p:spTree>
    <p:extLst>
      <p:ext uri="{BB962C8B-B14F-4D97-AF65-F5344CB8AC3E}">
        <p14:creationId xmlns:p14="http://schemas.microsoft.com/office/powerpoint/2010/main" val="2367264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149443"/>
            <a:ext cx="10058400" cy="600365"/>
          </a:xfrm>
        </p:spPr>
        <p:txBody>
          <a:bodyPr>
            <a:normAutofit/>
          </a:bodyPr>
          <a:lstStyle/>
          <a:p>
            <a:r>
              <a:rPr lang="fr-FR" sz="2400" b="1" dirty="0">
                <a:solidFill>
                  <a:schemeClr val="accent1">
                    <a:lumMod val="75000"/>
                  </a:schemeClr>
                </a:solidFill>
              </a:rPr>
              <a:t>CADRE DE REPONSE : CHIFFRAGE DU PROJET DE REALISATION (1/2)</a:t>
            </a:r>
          </a:p>
        </p:txBody>
      </p:sp>
      <p:sp>
        <p:nvSpPr>
          <p:cNvPr id="4" name="Espace réservé du numéro de diapositive 3"/>
          <p:cNvSpPr>
            <a:spLocks noGrp="1"/>
          </p:cNvSpPr>
          <p:nvPr>
            <p:ph type="sldNum" sz="quarter" idx="12"/>
          </p:nvPr>
        </p:nvSpPr>
        <p:spPr/>
        <p:txBody>
          <a:bodyPr/>
          <a:lstStyle/>
          <a:p>
            <a:fld id="{F1A50FD3-E738-4818-B7BC-86E6E67DB3E1}" type="slidenum">
              <a:rPr lang="fr-FR" smtClean="0"/>
              <a:t>18</a:t>
            </a:fld>
            <a:endParaRPr lang="fr-FR" dirty="0"/>
          </a:p>
        </p:txBody>
      </p:sp>
      <p:pic>
        <p:nvPicPr>
          <p:cNvPr id="3" name="Image 2">
            <a:hlinkClick r:id="rId2" action="ppaction://hlinksldjump"/>
          </p:cNvPr>
          <p:cNvPicPr>
            <a:picLocks noChangeAspect="1"/>
          </p:cNvPicPr>
          <p:nvPr/>
        </p:nvPicPr>
        <p:blipFill>
          <a:blip r:embed="rId3"/>
          <a:stretch>
            <a:fillRect/>
          </a:stretch>
        </p:blipFill>
        <p:spPr>
          <a:xfrm>
            <a:off x="2435192" y="660876"/>
            <a:ext cx="8470232" cy="5956492"/>
          </a:xfrm>
          <a:prstGeom prst="rect">
            <a:avLst/>
          </a:prstGeom>
        </p:spPr>
      </p:pic>
      <p:sp>
        <p:nvSpPr>
          <p:cNvPr id="6" name="Rectangle 5">
            <a:extLst>
              <a:ext uri="{FF2B5EF4-FFF2-40B4-BE49-F238E27FC236}">
                <a16:creationId xmlns:a16="http://schemas.microsoft.com/office/drawing/2014/main" id="{44986D6B-C0AD-44E8-A746-236EEFC772F5}"/>
              </a:ext>
            </a:extLst>
          </p:cNvPr>
          <p:cNvSpPr/>
          <p:nvPr/>
        </p:nvSpPr>
        <p:spPr>
          <a:xfrm>
            <a:off x="4488901" y="2958860"/>
            <a:ext cx="3398807" cy="9402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 titre d’exemple</a:t>
            </a:r>
          </a:p>
        </p:txBody>
      </p:sp>
    </p:spTree>
    <p:extLst>
      <p:ext uri="{BB962C8B-B14F-4D97-AF65-F5344CB8AC3E}">
        <p14:creationId xmlns:p14="http://schemas.microsoft.com/office/powerpoint/2010/main" val="1455415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149443"/>
            <a:ext cx="10058400" cy="600365"/>
          </a:xfrm>
        </p:spPr>
        <p:txBody>
          <a:bodyPr>
            <a:normAutofit/>
          </a:bodyPr>
          <a:lstStyle/>
          <a:p>
            <a:r>
              <a:rPr lang="fr-FR" sz="2400" b="1" dirty="0">
                <a:solidFill>
                  <a:schemeClr val="accent1">
                    <a:lumMod val="75000"/>
                  </a:schemeClr>
                </a:solidFill>
              </a:rPr>
              <a:t>CADRE DE REPONSE : CHIFFRAGE DU PROJET DE REALISATION (2/2)</a:t>
            </a:r>
          </a:p>
        </p:txBody>
      </p:sp>
      <p:sp>
        <p:nvSpPr>
          <p:cNvPr id="4" name="Espace réservé du numéro de diapositive 3"/>
          <p:cNvSpPr>
            <a:spLocks noGrp="1"/>
          </p:cNvSpPr>
          <p:nvPr>
            <p:ph type="sldNum" sz="quarter" idx="12"/>
          </p:nvPr>
        </p:nvSpPr>
        <p:spPr/>
        <p:txBody>
          <a:bodyPr/>
          <a:lstStyle/>
          <a:p>
            <a:fld id="{F1A50FD3-E738-4818-B7BC-86E6E67DB3E1}" type="slidenum">
              <a:rPr lang="fr-FR" smtClean="0"/>
              <a:t>19</a:t>
            </a:fld>
            <a:endParaRPr lang="fr-FR" dirty="0"/>
          </a:p>
        </p:txBody>
      </p:sp>
      <p:pic>
        <p:nvPicPr>
          <p:cNvPr id="6" name="Image 5"/>
          <p:cNvPicPr>
            <a:picLocks noChangeAspect="1"/>
          </p:cNvPicPr>
          <p:nvPr/>
        </p:nvPicPr>
        <p:blipFill>
          <a:blip r:embed="rId2"/>
          <a:stretch>
            <a:fillRect/>
          </a:stretch>
        </p:blipFill>
        <p:spPr>
          <a:xfrm>
            <a:off x="1097280" y="1410510"/>
            <a:ext cx="4653207" cy="4768500"/>
          </a:xfrm>
          <a:prstGeom prst="rect">
            <a:avLst/>
          </a:prstGeom>
        </p:spPr>
      </p:pic>
      <p:pic>
        <p:nvPicPr>
          <p:cNvPr id="7" name="Image 6">
            <a:hlinkClick r:id="rId3" action="ppaction://hlinksldjump"/>
          </p:cNvPr>
          <p:cNvPicPr>
            <a:picLocks noChangeAspect="1"/>
          </p:cNvPicPr>
          <p:nvPr/>
        </p:nvPicPr>
        <p:blipFill>
          <a:blip r:embed="rId4"/>
          <a:stretch>
            <a:fillRect/>
          </a:stretch>
        </p:blipFill>
        <p:spPr>
          <a:xfrm>
            <a:off x="6502473" y="1757010"/>
            <a:ext cx="4653207" cy="4422000"/>
          </a:xfrm>
          <a:prstGeom prst="rect">
            <a:avLst/>
          </a:prstGeom>
        </p:spPr>
      </p:pic>
      <p:sp>
        <p:nvSpPr>
          <p:cNvPr id="8" name="Rectangle 7">
            <a:extLst>
              <a:ext uri="{FF2B5EF4-FFF2-40B4-BE49-F238E27FC236}">
                <a16:creationId xmlns:a16="http://schemas.microsoft.com/office/drawing/2014/main" id="{93657106-DA60-44E8-AFA9-7CFF2AD5674E}"/>
              </a:ext>
            </a:extLst>
          </p:cNvPr>
          <p:cNvSpPr/>
          <p:nvPr/>
        </p:nvSpPr>
        <p:spPr>
          <a:xfrm>
            <a:off x="4488901" y="2958860"/>
            <a:ext cx="3398807" cy="9402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 titre d’exemple</a:t>
            </a:r>
          </a:p>
        </p:txBody>
      </p:sp>
    </p:spTree>
    <p:extLst>
      <p:ext uri="{BB962C8B-B14F-4D97-AF65-F5344CB8AC3E}">
        <p14:creationId xmlns:p14="http://schemas.microsoft.com/office/powerpoint/2010/main" val="411698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149443"/>
            <a:ext cx="10058400" cy="600365"/>
          </a:xfrm>
        </p:spPr>
        <p:txBody>
          <a:bodyPr>
            <a:normAutofit fontScale="90000"/>
          </a:bodyPr>
          <a:lstStyle/>
          <a:p>
            <a:r>
              <a:rPr lang="fr-FR" b="1" dirty="0">
                <a:solidFill>
                  <a:schemeClr val="accent1">
                    <a:lumMod val="75000"/>
                  </a:schemeClr>
                </a:solidFill>
              </a:rPr>
              <a:t>Sommaire</a:t>
            </a:r>
          </a:p>
        </p:txBody>
      </p:sp>
      <p:sp>
        <p:nvSpPr>
          <p:cNvPr id="3" name="Espace réservé du contenu 2"/>
          <p:cNvSpPr>
            <a:spLocks noGrp="1"/>
          </p:cNvSpPr>
          <p:nvPr>
            <p:ph idx="1"/>
          </p:nvPr>
        </p:nvSpPr>
        <p:spPr>
          <a:xfrm>
            <a:off x="1399032" y="1024128"/>
            <a:ext cx="10177272" cy="5596128"/>
          </a:xfrm>
        </p:spPr>
        <p:txBody>
          <a:bodyPr>
            <a:normAutofit/>
          </a:bodyPr>
          <a:lstStyle/>
          <a:p>
            <a:pPr algn="just"/>
            <a:r>
              <a:rPr lang="fr-FR" sz="2800" dirty="0"/>
              <a:t>Le montage contractuel pour une conception de scénographie et une réalisation durables</a:t>
            </a:r>
          </a:p>
          <a:p>
            <a:pPr algn="just"/>
            <a:r>
              <a:rPr lang="fr-FR" sz="2800" dirty="0"/>
              <a:t>Les objectifs de pratiques durables inscrits dans le CCTP</a:t>
            </a:r>
          </a:p>
          <a:p>
            <a:pPr algn="just"/>
            <a:r>
              <a:rPr lang="fr-FR" sz="2800" dirty="0"/>
              <a:t>Les points clés de la procédure de consultation</a:t>
            </a:r>
          </a:p>
          <a:p>
            <a:pPr algn="just"/>
            <a:r>
              <a:rPr lang="fr-FR" sz="2800" dirty="0"/>
              <a:t>L’étroite collaboration scénographe / aménageur sur les pratiques durables</a:t>
            </a:r>
          </a:p>
          <a:p>
            <a:pPr algn="just"/>
            <a:r>
              <a:rPr lang="fr-FR" sz="2800" dirty="0"/>
              <a:t>Le chiffrage du projet et la rémunération de la performance du titulaire sur les pratiques durables</a:t>
            </a:r>
          </a:p>
          <a:p>
            <a:pPr marL="0" indent="0">
              <a:buNone/>
            </a:pPr>
            <a:endParaRPr lang="fr-FR" dirty="0"/>
          </a:p>
          <a:p>
            <a:endParaRPr lang="fr-FR" dirty="0"/>
          </a:p>
          <a:p>
            <a:endParaRPr lang="fr-FR" dirty="0"/>
          </a:p>
          <a:p>
            <a:endParaRPr lang="fr-FR" dirty="0"/>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2</a:t>
            </a:fld>
            <a:endParaRPr lang="fr-FR" dirty="0"/>
          </a:p>
        </p:txBody>
      </p:sp>
    </p:spTree>
    <p:extLst>
      <p:ext uri="{BB962C8B-B14F-4D97-AF65-F5344CB8AC3E}">
        <p14:creationId xmlns:p14="http://schemas.microsoft.com/office/powerpoint/2010/main" val="14726914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452880" y="149443"/>
            <a:ext cx="10058400" cy="600365"/>
          </a:xfrm>
        </p:spPr>
        <p:txBody>
          <a:bodyPr>
            <a:noAutofit/>
          </a:bodyPr>
          <a:lstStyle/>
          <a:p>
            <a:pPr algn="just"/>
            <a:r>
              <a:rPr lang="fr-FR" sz="1800" b="1" dirty="0">
                <a:solidFill>
                  <a:schemeClr val="accent1">
                    <a:lumMod val="75000"/>
                  </a:schemeClr>
                </a:solidFill>
              </a:rPr>
              <a:t>Le chiffrage des livrables dans la DPGF pour rémunérer le travail effectué sur les pratiques durables</a:t>
            </a:r>
          </a:p>
        </p:txBody>
      </p:sp>
      <p:sp>
        <p:nvSpPr>
          <p:cNvPr id="3" name="Espace réservé du contenu 2"/>
          <p:cNvSpPr>
            <a:spLocks noGrp="1"/>
          </p:cNvSpPr>
          <p:nvPr>
            <p:ph idx="1"/>
          </p:nvPr>
        </p:nvSpPr>
        <p:spPr>
          <a:xfrm>
            <a:off x="1399031" y="1062628"/>
            <a:ext cx="10468917" cy="5596128"/>
          </a:xfrm>
        </p:spPr>
        <p:txBody>
          <a:bodyPr>
            <a:noAutofit/>
          </a:bodyPr>
          <a:lstStyle/>
          <a:p>
            <a:pPr marL="0" indent="0" algn="ctr">
              <a:buNone/>
            </a:pPr>
            <a:r>
              <a:rPr lang="fr-FR" sz="2400" dirty="0"/>
              <a:t>Une ligne de la DPGF permet de chiffrer le rendu des </a:t>
            </a:r>
            <a:r>
              <a:rPr lang="fr-FR" sz="2400" b="1" dirty="0"/>
              <a:t>livrables spécifiques liés aux objectifs de pratiques durables</a:t>
            </a:r>
            <a:endParaRPr lang="fr-FR" sz="2400" dirty="0"/>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20</a:t>
            </a:fld>
            <a:endParaRPr lang="fr-FR" dirty="0"/>
          </a:p>
        </p:txBody>
      </p:sp>
      <p:sp>
        <p:nvSpPr>
          <p:cNvPr id="10" name="Rectangle à coins arrondis 9"/>
          <p:cNvSpPr/>
          <p:nvPr/>
        </p:nvSpPr>
        <p:spPr>
          <a:xfrm>
            <a:off x="2399236" y="2207396"/>
            <a:ext cx="3481802" cy="195392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lumMod val="75000"/>
                    <a:lumOff val="25000"/>
                  </a:schemeClr>
                </a:solidFill>
              </a:rPr>
              <a:t>Présentation des pistes liées aux pratiques durables en phase APS, APD et PRO</a:t>
            </a:r>
          </a:p>
        </p:txBody>
      </p:sp>
      <p:sp>
        <p:nvSpPr>
          <p:cNvPr id="11" name="Rectangle à coins arrondis 10"/>
          <p:cNvSpPr/>
          <p:nvPr/>
        </p:nvSpPr>
        <p:spPr>
          <a:xfrm>
            <a:off x="7403512" y="2207396"/>
            <a:ext cx="3481802" cy="195392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lumMod val="75000"/>
                    <a:lumOff val="25000"/>
                  </a:schemeClr>
                </a:solidFill>
              </a:rPr>
              <a:t>Descriptif complet des matériaux préconisés pour la réalisation de l’aménagement général</a:t>
            </a:r>
          </a:p>
        </p:txBody>
      </p:sp>
      <p:sp>
        <p:nvSpPr>
          <p:cNvPr id="12" name="Rectangle à coins arrondis 11"/>
          <p:cNvSpPr/>
          <p:nvPr/>
        </p:nvSpPr>
        <p:spPr>
          <a:xfrm>
            <a:off x="2399236" y="4288698"/>
            <a:ext cx="3481802" cy="195392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lumMod val="75000"/>
                    <a:lumOff val="25000"/>
                  </a:schemeClr>
                </a:solidFill>
              </a:rPr>
              <a:t>Eventuels comparatifs de coûts entre des matériaux classiques et des matériaux écoresponsables</a:t>
            </a:r>
          </a:p>
        </p:txBody>
      </p:sp>
      <p:sp>
        <p:nvSpPr>
          <p:cNvPr id="13" name="Rectangle à coins arrondis 12"/>
          <p:cNvSpPr/>
          <p:nvPr/>
        </p:nvSpPr>
        <p:spPr>
          <a:xfrm>
            <a:off x="7403512" y="4288698"/>
            <a:ext cx="3481802" cy="195392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solidFill>
                  <a:schemeClr val="tx1">
                    <a:lumMod val="75000"/>
                    <a:lumOff val="25000"/>
                  </a:schemeClr>
                </a:solidFill>
              </a:rPr>
              <a:t>Notice précisant les directives en vue du montage et du démontage des éléments à fabriquer</a:t>
            </a:r>
          </a:p>
        </p:txBody>
      </p:sp>
    </p:spTree>
    <p:extLst>
      <p:ext uri="{BB962C8B-B14F-4D97-AF65-F5344CB8AC3E}">
        <p14:creationId xmlns:p14="http://schemas.microsoft.com/office/powerpoint/2010/main" val="27181750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4960" y="149443"/>
            <a:ext cx="10058400" cy="600365"/>
          </a:xfrm>
        </p:spPr>
        <p:txBody>
          <a:bodyPr>
            <a:noAutofit/>
          </a:bodyPr>
          <a:lstStyle/>
          <a:p>
            <a:pPr algn="just"/>
            <a:r>
              <a:rPr lang="fr-FR" sz="1800" b="1" dirty="0">
                <a:solidFill>
                  <a:schemeClr val="accent1">
                    <a:lumMod val="75000"/>
                  </a:schemeClr>
                </a:solidFill>
              </a:rPr>
              <a:t>Le Mucem rémunère la performance du titulaire sur les pratiques durables</a:t>
            </a:r>
          </a:p>
        </p:txBody>
      </p:sp>
      <p:sp>
        <p:nvSpPr>
          <p:cNvPr id="3" name="Espace réservé du contenu 2"/>
          <p:cNvSpPr>
            <a:spLocks noGrp="1"/>
          </p:cNvSpPr>
          <p:nvPr>
            <p:ph idx="1"/>
          </p:nvPr>
        </p:nvSpPr>
        <p:spPr>
          <a:xfrm>
            <a:off x="1351280" y="1024128"/>
            <a:ext cx="10708640" cy="5596128"/>
          </a:xfrm>
        </p:spPr>
        <p:txBody>
          <a:bodyPr>
            <a:normAutofit/>
          </a:bodyPr>
          <a:lstStyle/>
          <a:p>
            <a:r>
              <a:rPr lang="fr-FR" sz="2000" b="1" dirty="0"/>
              <a:t>Prime d’intéressement : </a:t>
            </a:r>
            <a:r>
              <a:rPr lang="fr-FR" sz="2000" dirty="0"/>
              <a:t>partage des économies entre le coût final et le budget global de réalisation (50 % des économies pour le titulaire à partager entre les éventuels membres du groupement)</a:t>
            </a:r>
          </a:p>
          <a:p>
            <a:endParaRPr lang="fr-FR" dirty="0"/>
          </a:p>
          <a:p>
            <a:endParaRPr lang="fr-FR" dirty="0"/>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21</a:t>
            </a:fld>
            <a:endParaRPr lang="fr-FR" dirty="0"/>
          </a:p>
        </p:txBody>
      </p:sp>
      <p:pic>
        <p:nvPicPr>
          <p:cNvPr id="4" name="Image 3">
            <a:extLst>
              <a:ext uri="{FF2B5EF4-FFF2-40B4-BE49-F238E27FC236}">
                <a16:creationId xmlns:a16="http://schemas.microsoft.com/office/drawing/2014/main" id="{6BA85775-EA40-4A56-8AAC-AE70F071E768}"/>
              </a:ext>
            </a:extLst>
          </p:cNvPr>
          <p:cNvPicPr>
            <a:picLocks noChangeAspect="1"/>
          </p:cNvPicPr>
          <p:nvPr/>
        </p:nvPicPr>
        <p:blipFill>
          <a:blip r:embed="rId2"/>
          <a:stretch>
            <a:fillRect/>
          </a:stretch>
        </p:blipFill>
        <p:spPr>
          <a:xfrm>
            <a:off x="2433008" y="2123035"/>
            <a:ext cx="7651271" cy="4585522"/>
          </a:xfrm>
          <a:prstGeom prst="rect">
            <a:avLst/>
          </a:prstGeom>
        </p:spPr>
      </p:pic>
      <p:sp>
        <p:nvSpPr>
          <p:cNvPr id="6" name="Rectangle 5">
            <a:extLst>
              <a:ext uri="{FF2B5EF4-FFF2-40B4-BE49-F238E27FC236}">
                <a16:creationId xmlns:a16="http://schemas.microsoft.com/office/drawing/2014/main" id="{6072B7A6-6E9E-4F3A-81F5-E84B48853B0C}"/>
              </a:ext>
            </a:extLst>
          </p:cNvPr>
          <p:cNvSpPr/>
          <p:nvPr/>
        </p:nvSpPr>
        <p:spPr>
          <a:xfrm>
            <a:off x="4488901" y="2958860"/>
            <a:ext cx="3398807" cy="94027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A titre d’exemple</a:t>
            </a:r>
          </a:p>
        </p:txBody>
      </p:sp>
    </p:spTree>
    <p:extLst>
      <p:ext uri="{BB962C8B-B14F-4D97-AF65-F5344CB8AC3E}">
        <p14:creationId xmlns:p14="http://schemas.microsoft.com/office/powerpoint/2010/main" val="6728149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99032" y="1024128"/>
            <a:ext cx="10177272" cy="5596128"/>
          </a:xfrm>
        </p:spPr>
        <p:txBody>
          <a:bodyPr>
            <a:normAutofit/>
          </a:bodyPr>
          <a:lstStyle/>
          <a:p>
            <a:pPr algn="just"/>
            <a:r>
              <a:rPr lang="fr-FR" sz="2800" b="1" dirty="0"/>
              <a:t>Le montage contractuel pour une conception de scénographie et une réalisation durables</a:t>
            </a:r>
          </a:p>
          <a:p>
            <a:pPr algn="just"/>
            <a:r>
              <a:rPr lang="fr-FR" sz="2800" dirty="0"/>
              <a:t>Les objectifs de pratiques durables inscrits dans le CCTP</a:t>
            </a:r>
          </a:p>
          <a:p>
            <a:pPr algn="just"/>
            <a:r>
              <a:rPr lang="fr-FR" sz="2800" dirty="0"/>
              <a:t>Les points clés de la procédure de consultation</a:t>
            </a:r>
          </a:p>
          <a:p>
            <a:pPr algn="just"/>
            <a:r>
              <a:rPr lang="fr-FR" sz="2800" dirty="0"/>
              <a:t>L’étroite collaboration scénographe / aménageur sur les pratiques durables</a:t>
            </a:r>
          </a:p>
          <a:p>
            <a:pPr algn="just"/>
            <a:r>
              <a:rPr lang="fr-FR" sz="2800" dirty="0"/>
              <a:t>Le chiffrage du projet et la rémunération de la performance du titulaire sur les pratiques durables</a:t>
            </a:r>
          </a:p>
          <a:p>
            <a:pPr marL="0" indent="0">
              <a:buNone/>
            </a:pPr>
            <a:endParaRPr lang="fr-FR" dirty="0"/>
          </a:p>
          <a:p>
            <a:endParaRPr lang="fr-FR" dirty="0"/>
          </a:p>
          <a:p>
            <a:endParaRPr lang="fr-FR" dirty="0"/>
          </a:p>
          <a:p>
            <a:endParaRPr lang="fr-FR" dirty="0"/>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3</a:t>
            </a:fld>
            <a:endParaRPr lang="fr-FR" dirty="0"/>
          </a:p>
        </p:txBody>
      </p:sp>
      <p:sp>
        <p:nvSpPr>
          <p:cNvPr id="4" name="Rectangle 3"/>
          <p:cNvSpPr/>
          <p:nvPr/>
        </p:nvSpPr>
        <p:spPr>
          <a:xfrm>
            <a:off x="1799924" y="1024128"/>
            <a:ext cx="9776380" cy="900925"/>
          </a:xfrm>
          <a:prstGeom prst="rect">
            <a:avLst/>
          </a:prstGeom>
          <a:solidFill>
            <a:schemeClr val="accent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5175941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22"/>
          <p:cNvSpPr/>
          <p:nvPr/>
        </p:nvSpPr>
        <p:spPr>
          <a:xfrm>
            <a:off x="2074015" y="3602990"/>
            <a:ext cx="9928688" cy="3223836"/>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100" dirty="0"/>
          </a:p>
        </p:txBody>
      </p:sp>
      <p:sp>
        <p:nvSpPr>
          <p:cNvPr id="21" name="Rectangle 20"/>
          <p:cNvSpPr/>
          <p:nvPr/>
        </p:nvSpPr>
        <p:spPr>
          <a:xfrm>
            <a:off x="2092960" y="731520"/>
            <a:ext cx="9923608" cy="4023360"/>
          </a:xfrm>
          <a:prstGeom prst="rect">
            <a:avLst/>
          </a:prstGeom>
          <a:solidFill>
            <a:schemeClr val="bg2">
              <a:lumMod val="90000"/>
              <a:alpha val="28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2" name="Rectangle 21"/>
          <p:cNvSpPr/>
          <p:nvPr/>
        </p:nvSpPr>
        <p:spPr>
          <a:xfrm>
            <a:off x="11611733" y="777240"/>
            <a:ext cx="260226" cy="2780030"/>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fr-FR" sz="1400" b="1" dirty="0">
                <a:solidFill>
                  <a:schemeClr val="tx1"/>
                </a:solidFill>
              </a:rPr>
              <a:t>CONCEPTION</a:t>
            </a:r>
          </a:p>
        </p:txBody>
      </p:sp>
      <p:sp>
        <p:nvSpPr>
          <p:cNvPr id="2" name="Titre 1"/>
          <p:cNvSpPr>
            <a:spLocks noGrp="1"/>
          </p:cNvSpPr>
          <p:nvPr>
            <p:ph type="title"/>
          </p:nvPr>
        </p:nvSpPr>
        <p:spPr>
          <a:xfrm>
            <a:off x="1300480" y="139283"/>
            <a:ext cx="10779760" cy="836077"/>
          </a:xfrm>
        </p:spPr>
        <p:txBody>
          <a:bodyPr>
            <a:noAutofit/>
          </a:bodyPr>
          <a:lstStyle/>
          <a:p>
            <a:pPr algn="just"/>
            <a:r>
              <a:rPr lang="fr-FR" sz="1800" b="1" dirty="0">
                <a:solidFill>
                  <a:schemeClr val="accent1">
                    <a:lumMod val="75000"/>
                  </a:schemeClr>
                </a:solidFill>
              </a:rPr>
              <a:t>Un contrat non alloti pour la conception scénographique et l’aménagement général et des contrats séparés pour </a:t>
            </a:r>
            <a:r>
              <a:rPr lang="fr-FR" sz="1800" b="1">
                <a:solidFill>
                  <a:schemeClr val="accent1">
                    <a:lumMod val="75000"/>
                  </a:schemeClr>
                </a:solidFill>
              </a:rPr>
              <a:t>les autres lots</a:t>
            </a:r>
            <a:endParaRPr lang="fr-FR" sz="1800" b="1" dirty="0">
              <a:solidFill>
                <a:schemeClr val="accent1">
                  <a:lumMod val="75000"/>
                </a:schemeClr>
              </a:solidFill>
            </a:endParaRPr>
          </a:p>
        </p:txBody>
      </p:sp>
      <p:sp>
        <p:nvSpPr>
          <p:cNvPr id="7" name="Parchemin vertical 6"/>
          <p:cNvSpPr/>
          <p:nvPr/>
        </p:nvSpPr>
        <p:spPr>
          <a:xfrm>
            <a:off x="8453120" y="5036150"/>
            <a:ext cx="1910080" cy="1361440"/>
          </a:xfrm>
          <a:prstGeom prst="verticalScroll">
            <a:avLst/>
          </a:prstGeom>
          <a:solidFill>
            <a:schemeClr val="accent5">
              <a:lumMod val="20000"/>
              <a:lumOff val="8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Installation matériel audiovisuel</a:t>
            </a:r>
          </a:p>
        </p:txBody>
      </p:sp>
      <p:sp>
        <p:nvSpPr>
          <p:cNvPr id="8" name="Parchemin vertical 7"/>
          <p:cNvSpPr/>
          <p:nvPr/>
        </p:nvSpPr>
        <p:spPr>
          <a:xfrm>
            <a:off x="2555240" y="809094"/>
            <a:ext cx="2738120" cy="3704994"/>
          </a:xfrm>
          <a:prstGeom prst="verticalScroll">
            <a:avLst/>
          </a:prstGeom>
          <a:solidFill>
            <a:schemeClr val="bg2"/>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solidFill>
                  <a:schemeClr val="tx1"/>
                </a:solidFill>
              </a:rPr>
              <a:t>Contrat de Prestations de </a:t>
            </a:r>
            <a:r>
              <a:rPr lang="fr-FR" b="1" dirty="0">
                <a:solidFill>
                  <a:schemeClr val="tx1"/>
                </a:solidFill>
              </a:rPr>
              <a:t>conception scénographique </a:t>
            </a:r>
            <a:r>
              <a:rPr lang="fr-FR" dirty="0">
                <a:solidFill>
                  <a:schemeClr val="tx1"/>
                </a:solidFill>
              </a:rPr>
              <a:t>et </a:t>
            </a:r>
            <a:r>
              <a:rPr lang="fr-FR" b="1" dirty="0">
                <a:solidFill>
                  <a:schemeClr val="tx1"/>
                </a:solidFill>
              </a:rPr>
              <a:t>de réalisation de l’aménagement général </a:t>
            </a:r>
          </a:p>
          <a:p>
            <a:pPr algn="ctr"/>
            <a:r>
              <a:rPr lang="fr-FR" sz="1600" b="1" dirty="0">
                <a:solidFill>
                  <a:schemeClr val="accent1">
                    <a:lumMod val="75000"/>
                  </a:schemeClr>
                </a:solidFill>
              </a:rPr>
              <a:t>avec objectifs de pratiques durables</a:t>
            </a:r>
          </a:p>
        </p:txBody>
      </p:sp>
      <p:sp>
        <p:nvSpPr>
          <p:cNvPr id="14" name="Flèche droite 13"/>
          <p:cNvSpPr/>
          <p:nvPr/>
        </p:nvSpPr>
        <p:spPr>
          <a:xfrm>
            <a:off x="1940560" y="1833880"/>
            <a:ext cx="751840" cy="467360"/>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5" name="Rectangle à coins arrondis 14"/>
          <p:cNvSpPr/>
          <p:nvPr/>
        </p:nvSpPr>
        <p:spPr>
          <a:xfrm>
            <a:off x="406400" y="1767840"/>
            <a:ext cx="1356360" cy="599440"/>
          </a:xfrm>
          <a:prstGeom prst="roundRect">
            <a:avLst/>
          </a:prstGeom>
          <a:solidFill>
            <a:srgbClr val="33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bg1"/>
                </a:solidFill>
              </a:rPr>
              <a:t>Mucem</a:t>
            </a:r>
          </a:p>
        </p:txBody>
      </p:sp>
      <p:sp>
        <p:nvSpPr>
          <p:cNvPr id="17" name="Flèche droite 16"/>
          <p:cNvSpPr/>
          <p:nvPr/>
        </p:nvSpPr>
        <p:spPr>
          <a:xfrm>
            <a:off x="1940560" y="5303520"/>
            <a:ext cx="751840" cy="467360"/>
          </a:xfrm>
          <a:prstGeom prst="rightArrow">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8" name="Rectangle à coins arrondis 17"/>
          <p:cNvSpPr/>
          <p:nvPr/>
        </p:nvSpPr>
        <p:spPr>
          <a:xfrm>
            <a:off x="467360" y="5242560"/>
            <a:ext cx="1356360" cy="599440"/>
          </a:xfrm>
          <a:prstGeom prst="roundRect">
            <a:avLst/>
          </a:prstGeom>
          <a:solidFill>
            <a:srgbClr val="33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bg1"/>
                </a:solidFill>
              </a:rPr>
              <a:t>Mucem</a:t>
            </a:r>
          </a:p>
        </p:txBody>
      </p:sp>
      <p:sp>
        <p:nvSpPr>
          <p:cNvPr id="19" name="Rectangle 18"/>
          <p:cNvSpPr/>
          <p:nvPr/>
        </p:nvSpPr>
        <p:spPr>
          <a:xfrm>
            <a:off x="4998720" y="1576754"/>
            <a:ext cx="6404732" cy="389128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fr-FR" b="1" dirty="0">
                <a:solidFill>
                  <a:schemeClr val="tx1"/>
                </a:solidFill>
              </a:rPr>
              <a:t>Missions du titulaire : </a:t>
            </a:r>
          </a:p>
          <a:p>
            <a:endParaRPr lang="fr-FR" sz="1050" b="1" dirty="0">
              <a:solidFill>
                <a:schemeClr val="tx1"/>
              </a:solidFill>
            </a:endParaRPr>
          </a:p>
          <a:p>
            <a:pPr marL="285750" indent="-285750">
              <a:buFontTx/>
              <a:buChar char="-"/>
            </a:pPr>
            <a:r>
              <a:rPr lang="fr-FR" dirty="0">
                <a:solidFill>
                  <a:schemeClr val="tx1"/>
                </a:solidFill>
              </a:rPr>
              <a:t>Esquisse, APS, APD, PRO</a:t>
            </a:r>
          </a:p>
          <a:p>
            <a:pPr marL="285750" indent="-285750">
              <a:buFontTx/>
              <a:buChar char="-"/>
            </a:pPr>
            <a:r>
              <a:rPr lang="fr-FR" dirty="0">
                <a:solidFill>
                  <a:schemeClr val="tx1"/>
                </a:solidFill>
              </a:rPr>
              <a:t>Etudes et plans d’exécution</a:t>
            </a:r>
          </a:p>
          <a:p>
            <a:pPr marL="285750" indent="-285750">
              <a:buFontTx/>
              <a:buChar char="-"/>
            </a:pPr>
            <a:r>
              <a:rPr lang="fr-FR" dirty="0">
                <a:solidFill>
                  <a:schemeClr val="tx1"/>
                </a:solidFill>
              </a:rPr>
              <a:t>Assistance à  la passation et à la réception des prestations des marchés des autres lots de réalisation </a:t>
            </a:r>
            <a:r>
              <a:rPr lang="fr-FR" u="sng" dirty="0">
                <a:solidFill>
                  <a:schemeClr val="tx1"/>
                </a:solidFill>
              </a:rPr>
              <a:t>(lots budgétés et pilotés par le titulaire)</a:t>
            </a:r>
            <a:r>
              <a:rPr lang="fr-FR" dirty="0">
                <a:solidFill>
                  <a:schemeClr val="tx1"/>
                </a:solidFill>
              </a:rPr>
              <a:t> </a:t>
            </a:r>
          </a:p>
          <a:p>
            <a:pPr marL="285750" indent="-285750">
              <a:buFontTx/>
              <a:buChar char="-"/>
            </a:pPr>
            <a:endParaRPr lang="fr-FR" dirty="0">
              <a:solidFill>
                <a:schemeClr val="tx1"/>
              </a:solidFill>
            </a:endParaRPr>
          </a:p>
          <a:p>
            <a:pPr marL="285750" indent="-285750">
              <a:buFontTx/>
              <a:buChar char="-"/>
            </a:pPr>
            <a:endParaRPr lang="fr-FR" sz="1200" dirty="0">
              <a:solidFill>
                <a:schemeClr val="tx1"/>
              </a:solidFill>
            </a:endParaRPr>
          </a:p>
          <a:p>
            <a:pPr marL="285750" indent="-285750">
              <a:buFontTx/>
              <a:buChar char="-"/>
            </a:pPr>
            <a:r>
              <a:rPr lang="fr-FR" dirty="0">
                <a:solidFill>
                  <a:schemeClr val="tx1"/>
                </a:solidFill>
              </a:rPr>
              <a:t>Réalisation de l’aménagement général par l’équipe d’aménageur du titulaire (équipe interne ou cotraitant ou sous-traitant)</a:t>
            </a:r>
          </a:p>
        </p:txBody>
      </p:sp>
      <p:sp>
        <p:nvSpPr>
          <p:cNvPr id="25" name="Parchemin vertical 24"/>
          <p:cNvSpPr/>
          <p:nvPr/>
        </p:nvSpPr>
        <p:spPr>
          <a:xfrm>
            <a:off x="2824480" y="5055935"/>
            <a:ext cx="1910080" cy="1361440"/>
          </a:xfrm>
          <a:prstGeom prst="verticalScroll">
            <a:avLst/>
          </a:prstGeom>
          <a:solidFill>
            <a:schemeClr val="accent5">
              <a:lumMod val="20000"/>
              <a:lumOff val="8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Electricité-éclairage</a:t>
            </a:r>
          </a:p>
        </p:txBody>
      </p:sp>
      <p:sp>
        <p:nvSpPr>
          <p:cNvPr id="26" name="Parchemin vertical 25"/>
          <p:cNvSpPr/>
          <p:nvPr/>
        </p:nvSpPr>
        <p:spPr>
          <a:xfrm>
            <a:off x="5638800" y="5055935"/>
            <a:ext cx="1910080" cy="1361440"/>
          </a:xfrm>
          <a:prstGeom prst="verticalScroll">
            <a:avLst/>
          </a:prstGeom>
          <a:solidFill>
            <a:schemeClr val="accent5">
              <a:lumMod val="20000"/>
              <a:lumOff val="8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Signalétique</a:t>
            </a:r>
          </a:p>
        </p:txBody>
      </p:sp>
      <p:sp>
        <p:nvSpPr>
          <p:cNvPr id="27" name="Rectangle 26"/>
          <p:cNvSpPr/>
          <p:nvPr/>
        </p:nvSpPr>
        <p:spPr>
          <a:xfrm>
            <a:off x="11611733" y="3602990"/>
            <a:ext cx="260226" cy="3031490"/>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chemeClr val="tx1"/>
                </a:solidFill>
              </a:rPr>
              <a:t>REALISATION</a:t>
            </a:r>
          </a:p>
        </p:txBody>
      </p:sp>
      <p:sp>
        <p:nvSpPr>
          <p:cNvPr id="16" name="Ellipse 15"/>
          <p:cNvSpPr/>
          <p:nvPr/>
        </p:nvSpPr>
        <p:spPr>
          <a:xfrm>
            <a:off x="5445760" y="742405"/>
            <a:ext cx="5527040" cy="845952"/>
          </a:xfrm>
          <a:prstGeom prst="ellipse">
            <a:avLst/>
          </a:prstGeom>
          <a:solidFill>
            <a:schemeClr val="bg1"/>
          </a:solidFill>
          <a:ln>
            <a:solidFill>
              <a:schemeClr val="tx1">
                <a:lumMod val="65000"/>
                <a:lumOff val="35000"/>
                <a:alpha val="24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400" b="1" dirty="0">
                <a:solidFill>
                  <a:srgbClr val="FF0000"/>
                </a:solidFill>
              </a:rPr>
              <a:t>Concertation entre le scénographe et l’aménageur sur les pratiques durables dès la genèse du projet</a:t>
            </a:r>
          </a:p>
        </p:txBody>
      </p:sp>
      <p:sp>
        <p:nvSpPr>
          <p:cNvPr id="4" name="Espace réservé du numéro de diapositive 3"/>
          <p:cNvSpPr>
            <a:spLocks noGrp="1"/>
          </p:cNvSpPr>
          <p:nvPr>
            <p:ph type="sldNum" sz="quarter" idx="12"/>
          </p:nvPr>
        </p:nvSpPr>
        <p:spPr/>
        <p:txBody>
          <a:bodyPr/>
          <a:lstStyle/>
          <a:p>
            <a:fld id="{F1A50FD3-E738-4818-B7BC-86E6E67DB3E1}" type="slidenum">
              <a:rPr lang="fr-FR" smtClean="0"/>
              <a:t>4</a:t>
            </a:fld>
            <a:endParaRPr lang="fr-FR" dirty="0"/>
          </a:p>
        </p:txBody>
      </p:sp>
      <p:sp>
        <p:nvSpPr>
          <p:cNvPr id="24" name="Rectangle 23"/>
          <p:cNvSpPr/>
          <p:nvPr/>
        </p:nvSpPr>
        <p:spPr>
          <a:xfrm>
            <a:off x="1227916" y="2790153"/>
            <a:ext cx="1572607" cy="54359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dirty="0">
                <a:solidFill>
                  <a:schemeClr val="tx1"/>
                </a:solidFill>
              </a:rPr>
              <a:t>Un seul contrat pour la conception et l’aménagement</a:t>
            </a:r>
          </a:p>
        </p:txBody>
      </p:sp>
      <p:sp>
        <p:nvSpPr>
          <p:cNvPr id="5" name="Rectangle 4"/>
          <p:cNvSpPr/>
          <p:nvPr/>
        </p:nvSpPr>
        <p:spPr>
          <a:xfrm>
            <a:off x="3363498" y="857220"/>
            <a:ext cx="1367720" cy="24383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200" b="1" dirty="0">
                <a:solidFill>
                  <a:schemeClr val="tx1"/>
                </a:solidFill>
              </a:rPr>
              <a:t>Titulaire 1</a:t>
            </a:r>
          </a:p>
        </p:txBody>
      </p:sp>
      <p:sp>
        <p:nvSpPr>
          <p:cNvPr id="28" name="Rectangle 27"/>
          <p:cNvSpPr/>
          <p:nvPr/>
        </p:nvSpPr>
        <p:spPr>
          <a:xfrm>
            <a:off x="3123200" y="5290685"/>
            <a:ext cx="1367720" cy="1680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b="1" dirty="0">
                <a:solidFill>
                  <a:schemeClr val="tx1"/>
                </a:solidFill>
              </a:rPr>
              <a:t>Titulaire 2</a:t>
            </a:r>
          </a:p>
        </p:txBody>
      </p:sp>
      <p:sp>
        <p:nvSpPr>
          <p:cNvPr id="29" name="Rectangle 28"/>
          <p:cNvSpPr/>
          <p:nvPr/>
        </p:nvSpPr>
        <p:spPr>
          <a:xfrm>
            <a:off x="5930300" y="5286674"/>
            <a:ext cx="1367720" cy="1680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b="1" dirty="0">
                <a:solidFill>
                  <a:schemeClr val="tx1"/>
                </a:solidFill>
              </a:rPr>
              <a:t>Titulaire 3</a:t>
            </a:r>
          </a:p>
        </p:txBody>
      </p:sp>
      <p:sp>
        <p:nvSpPr>
          <p:cNvPr id="30" name="Rectangle 29"/>
          <p:cNvSpPr/>
          <p:nvPr/>
        </p:nvSpPr>
        <p:spPr>
          <a:xfrm>
            <a:off x="8735355" y="5228923"/>
            <a:ext cx="1367720" cy="1680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100" b="1" dirty="0">
                <a:solidFill>
                  <a:schemeClr val="tx1"/>
                </a:solidFill>
              </a:rPr>
              <a:t>Titulaire 4</a:t>
            </a:r>
          </a:p>
        </p:txBody>
      </p:sp>
      <p:sp>
        <p:nvSpPr>
          <p:cNvPr id="6" name="Rectangle 5"/>
          <p:cNvSpPr/>
          <p:nvPr/>
        </p:nvSpPr>
        <p:spPr>
          <a:xfrm>
            <a:off x="5843466" y="4747422"/>
            <a:ext cx="2910840" cy="24554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1200" b="1" dirty="0">
                <a:solidFill>
                  <a:schemeClr val="tx1"/>
                </a:solidFill>
              </a:rPr>
              <a:t>AUTRES LOTS DE REALISATION :</a:t>
            </a:r>
          </a:p>
        </p:txBody>
      </p:sp>
      <p:sp>
        <p:nvSpPr>
          <p:cNvPr id="13" name="Rectangle 12"/>
          <p:cNvSpPr/>
          <p:nvPr/>
        </p:nvSpPr>
        <p:spPr>
          <a:xfrm>
            <a:off x="2087880" y="4764602"/>
            <a:ext cx="9928688" cy="2042973"/>
          </a:xfrm>
          <a:prstGeom prst="rect">
            <a:avLst/>
          </a:prstGeom>
          <a:no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2"/>
          <p:cNvSpPr/>
          <p:nvPr/>
        </p:nvSpPr>
        <p:spPr>
          <a:xfrm>
            <a:off x="1227917" y="6010911"/>
            <a:ext cx="1572607" cy="470999"/>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050" b="1" dirty="0">
                <a:solidFill>
                  <a:schemeClr val="tx1"/>
                </a:solidFill>
              </a:rPr>
              <a:t>Contrat séparés passés par le Mucem</a:t>
            </a:r>
          </a:p>
        </p:txBody>
      </p:sp>
      <p:sp>
        <p:nvSpPr>
          <p:cNvPr id="20" name="Rectangle 19"/>
          <p:cNvSpPr/>
          <p:nvPr/>
        </p:nvSpPr>
        <p:spPr>
          <a:xfrm>
            <a:off x="3007360" y="6432009"/>
            <a:ext cx="7213600" cy="3556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solidFill>
                  <a:schemeClr val="accent1">
                    <a:lumMod val="75000"/>
                  </a:schemeClr>
                </a:solidFill>
              </a:rPr>
              <a:t>Objectifs de pratiques durables</a:t>
            </a:r>
          </a:p>
        </p:txBody>
      </p:sp>
      <p:sp>
        <p:nvSpPr>
          <p:cNvPr id="31" name="Flèche courbée vers le bas 11">
            <a:extLst>
              <a:ext uri="{FF2B5EF4-FFF2-40B4-BE49-F238E27FC236}">
                <a16:creationId xmlns:a16="http://schemas.microsoft.com/office/drawing/2014/main" id="{D3C75F9F-A11B-4905-8426-7B761CADC1BB}"/>
              </a:ext>
            </a:extLst>
          </p:cNvPr>
          <p:cNvSpPr/>
          <p:nvPr/>
        </p:nvSpPr>
        <p:spPr>
          <a:xfrm rot="5400000">
            <a:off x="9625740" y="3159575"/>
            <a:ext cx="1810594" cy="1788555"/>
          </a:xfrm>
          <a:prstGeom prst="curvedDownArrow">
            <a:avLst>
              <a:gd name="adj1" fmla="val 0"/>
              <a:gd name="adj2" fmla="val 14348"/>
              <a:gd name="adj3" fmla="val 25000"/>
            </a:avLst>
          </a:prstGeom>
          <a:solidFill>
            <a:schemeClr val="tx1">
              <a:lumMod val="65000"/>
              <a:lumOff val="35000"/>
            </a:schemeClr>
          </a:solidFill>
          <a:ln cap="flat">
            <a:solidFill>
              <a:schemeClr val="tx1">
                <a:lumMod val="65000"/>
                <a:lumOff val="35000"/>
              </a:schemeClr>
            </a:solidFill>
            <a:miter lim="800000"/>
            <a:head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Tree>
    <p:extLst>
      <p:ext uri="{BB962C8B-B14F-4D97-AF65-F5344CB8AC3E}">
        <p14:creationId xmlns:p14="http://schemas.microsoft.com/office/powerpoint/2010/main" val="28858895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99032" y="1024128"/>
            <a:ext cx="10177272" cy="5596128"/>
          </a:xfrm>
        </p:spPr>
        <p:txBody>
          <a:bodyPr>
            <a:normAutofit/>
          </a:bodyPr>
          <a:lstStyle/>
          <a:p>
            <a:pPr algn="just"/>
            <a:r>
              <a:rPr lang="fr-FR" sz="2800" dirty="0"/>
              <a:t>Le montage contractuel pour une conception de scénographie et une réalisation durables</a:t>
            </a:r>
          </a:p>
          <a:p>
            <a:pPr algn="just"/>
            <a:r>
              <a:rPr lang="fr-FR" sz="2800" b="1" dirty="0"/>
              <a:t>Les objectifs de pratiques durables inscrits dans le CCTP</a:t>
            </a:r>
          </a:p>
          <a:p>
            <a:pPr algn="just"/>
            <a:r>
              <a:rPr lang="fr-FR" sz="2800" dirty="0"/>
              <a:t>Les points clés de la procédure de consultation</a:t>
            </a:r>
          </a:p>
          <a:p>
            <a:pPr algn="just"/>
            <a:r>
              <a:rPr lang="fr-FR" sz="2800" dirty="0"/>
              <a:t>L’étroite collaboration scénographe / aménageur sur les pratiques durables</a:t>
            </a:r>
          </a:p>
          <a:p>
            <a:pPr algn="just"/>
            <a:r>
              <a:rPr lang="fr-FR" sz="2800" dirty="0"/>
              <a:t>Le chiffrage du projet et la rémunération de la performance du titulaire sur les pratiques durables</a:t>
            </a:r>
          </a:p>
          <a:p>
            <a:pPr marL="0" indent="0">
              <a:buNone/>
            </a:pPr>
            <a:endParaRPr lang="fr-FR" dirty="0"/>
          </a:p>
          <a:p>
            <a:endParaRPr lang="fr-FR" dirty="0"/>
          </a:p>
          <a:p>
            <a:endParaRPr lang="fr-FR" dirty="0"/>
          </a:p>
          <a:p>
            <a:endParaRPr lang="fr-FR" dirty="0"/>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5</a:t>
            </a:fld>
            <a:endParaRPr lang="fr-FR" dirty="0"/>
          </a:p>
        </p:txBody>
      </p:sp>
      <p:sp>
        <p:nvSpPr>
          <p:cNvPr id="4" name="Rectangle 3"/>
          <p:cNvSpPr/>
          <p:nvPr/>
        </p:nvSpPr>
        <p:spPr>
          <a:xfrm>
            <a:off x="1799924" y="2025157"/>
            <a:ext cx="9776380" cy="535163"/>
          </a:xfrm>
          <a:prstGeom prst="rect">
            <a:avLst/>
          </a:prstGeom>
          <a:solidFill>
            <a:schemeClr val="accent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26106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10640" y="149443"/>
            <a:ext cx="10058400" cy="600365"/>
          </a:xfrm>
        </p:spPr>
        <p:txBody>
          <a:bodyPr>
            <a:noAutofit/>
          </a:bodyPr>
          <a:lstStyle/>
          <a:p>
            <a:pPr algn="just"/>
            <a:r>
              <a:rPr lang="fr-FR" sz="1800" b="1" dirty="0">
                <a:solidFill>
                  <a:schemeClr val="accent1">
                    <a:lumMod val="75000"/>
                  </a:schemeClr>
                </a:solidFill>
              </a:rPr>
              <a:t>Les objectifs de pratiques durables des PRESTATIONS DE CONCEPTION SCÉNOGRAPHIQUE</a:t>
            </a:r>
          </a:p>
        </p:txBody>
      </p:sp>
      <p:sp>
        <p:nvSpPr>
          <p:cNvPr id="3" name="Espace réservé du contenu 2"/>
          <p:cNvSpPr>
            <a:spLocks noGrp="1"/>
          </p:cNvSpPr>
          <p:nvPr>
            <p:ph idx="1"/>
          </p:nvPr>
        </p:nvSpPr>
        <p:spPr>
          <a:xfrm>
            <a:off x="1399032" y="1024128"/>
            <a:ext cx="10177272" cy="5596128"/>
          </a:xfrm>
        </p:spPr>
        <p:txBody>
          <a:bodyPr>
            <a:normAutofit fontScale="92500"/>
          </a:bodyPr>
          <a:lstStyle/>
          <a:p>
            <a:pPr marL="0" indent="0">
              <a:buNone/>
            </a:pPr>
            <a:r>
              <a:rPr lang="fr-FR" sz="1900" b="1" dirty="0">
                <a:solidFill>
                  <a:srgbClr val="0070C0"/>
                </a:solidFill>
              </a:rPr>
              <a:t>Article 7.1.1 du CCTP</a:t>
            </a:r>
          </a:p>
          <a:p>
            <a:pPr marL="0" indent="0" algn="just">
              <a:buNone/>
            </a:pPr>
            <a:r>
              <a:rPr lang="fr-FR" sz="2400" dirty="0"/>
              <a:t>Démarche d’écoconception impliquant notamment :</a:t>
            </a:r>
          </a:p>
          <a:p>
            <a:pPr marL="0" indent="0" algn="just">
              <a:buNone/>
            </a:pPr>
            <a:endParaRPr lang="fr-FR" sz="1050" dirty="0"/>
          </a:p>
          <a:p>
            <a:pPr algn="just"/>
            <a:r>
              <a:rPr lang="fr-FR" sz="2400" dirty="0"/>
              <a:t>La </a:t>
            </a:r>
            <a:r>
              <a:rPr lang="fr-FR" sz="2400" b="1" dirty="0"/>
              <a:t>reprise de l’existant</a:t>
            </a:r>
            <a:r>
              <a:rPr lang="fr-FR" sz="2400" dirty="0"/>
              <a:t> </a:t>
            </a:r>
            <a:r>
              <a:rPr lang="fr-FR" sz="2400" b="1" dirty="0"/>
              <a:t>de l’exposition précédente</a:t>
            </a:r>
          </a:p>
          <a:p>
            <a:pPr algn="just"/>
            <a:r>
              <a:rPr lang="fr-FR" sz="2400" dirty="0"/>
              <a:t>La prise en compte des </a:t>
            </a:r>
            <a:r>
              <a:rPr lang="fr-FR" sz="2400" b="1" dirty="0"/>
              <a:t>ressources en mobilier du stock </a:t>
            </a:r>
            <a:r>
              <a:rPr lang="fr-FR" sz="2400" dirty="0"/>
              <a:t>du Mucem</a:t>
            </a:r>
          </a:p>
          <a:p>
            <a:pPr marL="0" indent="0" algn="just">
              <a:buNone/>
            </a:pPr>
            <a:r>
              <a:rPr lang="fr-FR" sz="2000" dirty="0">
                <a:solidFill>
                  <a:schemeClr val="tx1"/>
                </a:solidFill>
              </a:rPr>
              <a:t>Objectif : reprise de 100 % des éléments existants de l’exposition précédente. Ce taux peut être revu à la baisse en concertation avec le Mucem si une reprise totale est impossible</a:t>
            </a:r>
          </a:p>
          <a:p>
            <a:pPr algn="just"/>
            <a:r>
              <a:rPr lang="fr-FR" sz="2400" dirty="0"/>
              <a:t>La </a:t>
            </a:r>
            <a:r>
              <a:rPr lang="fr-FR" sz="2400" b="1" dirty="0"/>
              <a:t>conception de nouveaux éléments </a:t>
            </a:r>
            <a:r>
              <a:rPr lang="fr-FR" sz="2400" dirty="0"/>
              <a:t>dans le respect des objectifs suivants :</a:t>
            </a:r>
          </a:p>
          <a:p>
            <a:pPr lvl="1" algn="just">
              <a:buFont typeface="Wingdings" panose="05000000000000000000" pitchFamily="2" charset="2"/>
              <a:buChar char="v"/>
            </a:pPr>
            <a:r>
              <a:rPr lang="fr-FR" sz="2000" b="1" dirty="0"/>
              <a:t>Optimisation de l’utilisation de la matière</a:t>
            </a:r>
          </a:p>
          <a:p>
            <a:pPr lvl="1" algn="just">
              <a:buFont typeface="Wingdings" panose="05000000000000000000" pitchFamily="2" charset="2"/>
              <a:buChar char="v"/>
            </a:pPr>
            <a:r>
              <a:rPr lang="fr-FR" sz="2000" b="1" dirty="0"/>
              <a:t>Ecoconception de l’identité visuelle</a:t>
            </a:r>
          </a:p>
          <a:p>
            <a:pPr lvl="1" algn="just">
              <a:buFont typeface="Wingdings" panose="05000000000000000000" pitchFamily="2" charset="2"/>
              <a:buChar char="v"/>
            </a:pPr>
            <a:r>
              <a:rPr lang="fr-FR" sz="2000" dirty="0"/>
              <a:t>Préconisation d’un maximum de </a:t>
            </a:r>
            <a:r>
              <a:rPr lang="fr-FR" sz="2000" b="1" dirty="0"/>
              <a:t>matériaux et matériels écoresponsables</a:t>
            </a:r>
          </a:p>
          <a:p>
            <a:pPr lvl="1" algn="just">
              <a:buFont typeface="Wingdings" panose="05000000000000000000" pitchFamily="2" charset="2"/>
              <a:buChar char="v"/>
            </a:pPr>
            <a:r>
              <a:rPr lang="fr-FR" sz="2000" b="1" dirty="0"/>
              <a:t>Anticipation de la réutilisation et la fin de vie </a:t>
            </a:r>
            <a:r>
              <a:rPr lang="fr-FR" sz="2000" dirty="0"/>
              <a:t>des éléments et dispositifs </a:t>
            </a:r>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6</a:t>
            </a:fld>
            <a:endParaRPr lang="fr-FR" dirty="0"/>
          </a:p>
        </p:txBody>
      </p:sp>
    </p:spTree>
    <p:extLst>
      <p:ext uri="{BB962C8B-B14F-4D97-AF65-F5344CB8AC3E}">
        <p14:creationId xmlns:p14="http://schemas.microsoft.com/office/powerpoint/2010/main" val="2287221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10640" y="149443"/>
            <a:ext cx="10058400" cy="600365"/>
          </a:xfrm>
        </p:spPr>
        <p:txBody>
          <a:bodyPr>
            <a:noAutofit/>
          </a:bodyPr>
          <a:lstStyle/>
          <a:p>
            <a:pPr algn="just"/>
            <a:r>
              <a:rPr lang="fr-FR" sz="1800" b="1" dirty="0">
                <a:solidFill>
                  <a:schemeClr val="accent1">
                    <a:lumMod val="75000"/>
                  </a:schemeClr>
                </a:solidFill>
              </a:rPr>
              <a:t>Les objectifs de pratiques durables des PRESTATIONS D’AMÉNAGEMENT GÉNÉRAL</a:t>
            </a:r>
          </a:p>
        </p:txBody>
      </p:sp>
      <p:sp>
        <p:nvSpPr>
          <p:cNvPr id="3" name="Espace réservé du contenu 2"/>
          <p:cNvSpPr>
            <a:spLocks noGrp="1"/>
          </p:cNvSpPr>
          <p:nvPr>
            <p:ph idx="1"/>
          </p:nvPr>
        </p:nvSpPr>
        <p:spPr>
          <a:xfrm>
            <a:off x="1399032" y="787782"/>
            <a:ext cx="10177272" cy="6015355"/>
          </a:xfrm>
        </p:spPr>
        <p:txBody>
          <a:bodyPr>
            <a:normAutofit fontScale="92500" lnSpcReduction="20000"/>
          </a:bodyPr>
          <a:lstStyle/>
          <a:p>
            <a:pPr marL="0" indent="0" algn="just">
              <a:buNone/>
            </a:pPr>
            <a:r>
              <a:rPr lang="fr-FR" b="1" dirty="0">
                <a:solidFill>
                  <a:srgbClr val="0070C0"/>
                </a:solidFill>
              </a:rPr>
              <a:t>   Article 7.1.2 du CCTP</a:t>
            </a:r>
          </a:p>
          <a:p>
            <a:pPr algn="just"/>
            <a:r>
              <a:rPr lang="fr-FR" sz="2200" b="1" dirty="0"/>
              <a:t>Engagements généraux </a:t>
            </a:r>
            <a:r>
              <a:rPr lang="fr-FR" sz="2200" dirty="0"/>
              <a:t>:</a:t>
            </a:r>
          </a:p>
          <a:p>
            <a:pPr lvl="1" algn="just">
              <a:buFont typeface="Wingdings" panose="05000000000000000000" pitchFamily="2" charset="2"/>
              <a:buChar char="v"/>
            </a:pPr>
            <a:r>
              <a:rPr lang="fr-FR" sz="1700" dirty="0"/>
              <a:t>Choix raisonné de matières premières, produits, emballages</a:t>
            </a:r>
          </a:p>
          <a:p>
            <a:pPr lvl="1" algn="just">
              <a:buFont typeface="Wingdings" panose="05000000000000000000" pitchFamily="2" charset="2"/>
              <a:buChar char="v"/>
            </a:pPr>
            <a:r>
              <a:rPr lang="fr-FR" sz="1700" dirty="0"/>
              <a:t>Lutte contre le gaspillage</a:t>
            </a:r>
          </a:p>
          <a:p>
            <a:pPr lvl="1" algn="just">
              <a:buFont typeface="Wingdings" panose="05000000000000000000" pitchFamily="2" charset="2"/>
              <a:buChar char="v"/>
            </a:pPr>
            <a:r>
              <a:rPr lang="fr-FR" sz="1700" dirty="0"/>
              <a:t>Limitation des dépenses énergétiques et en eau</a:t>
            </a:r>
          </a:p>
          <a:p>
            <a:pPr lvl="1" algn="just">
              <a:buFont typeface="Wingdings" panose="05000000000000000000" pitchFamily="2" charset="2"/>
              <a:buChar char="v"/>
            </a:pPr>
            <a:r>
              <a:rPr lang="fr-FR" sz="1700" dirty="0"/>
              <a:t>Limitation des nuisances sonores, olfactives ou des émissions de substances néfastes ou gênantes pour la santé</a:t>
            </a:r>
          </a:p>
          <a:p>
            <a:pPr lvl="1" algn="just">
              <a:buFont typeface="Wingdings" panose="05000000000000000000" pitchFamily="2" charset="2"/>
              <a:buChar char="v"/>
            </a:pPr>
            <a:r>
              <a:rPr lang="fr-FR" sz="1700" dirty="0"/>
              <a:t>Limitation de la pollution de l’air et des sols</a:t>
            </a:r>
          </a:p>
          <a:p>
            <a:pPr lvl="1" algn="just">
              <a:buFont typeface="Wingdings" panose="05000000000000000000" pitchFamily="2" charset="2"/>
              <a:buChar char="v"/>
            </a:pPr>
            <a:r>
              <a:rPr lang="fr-FR" sz="1700" dirty="0"/>
              <a:t>Gestion éco-responsable des déchets</a:t>
            </a:r>
          </a:p>
          <a:p>
            <a:pPr lvl="0" algn="just">
              <a:buClr>
                <a:srgbClr val="99CB38"/>
              </a:buClr>
            </a:pPr>
            <a:r>
              <a:rPr lang="fr-FR" sz="2200" b="1" dirty="0">
                <a:solidFill>
                  <a:prstClr val="black">
                    <a:lumMod val="75000"/>
                    <a:lumOff val="25000"/>
                  </a:prstClr>
                </a:solidFill>
              </a:rPr>
              <a:t>Certificats des différents matériaux </a:t>
            </a:r>
            <a:r>
              <a:rPr lang="fr-FR" sz="2200" dirty="0">
                <a:solidFill>
                  <a:prstClr val="black">
                    <a:lumMod val="75000"/>
                    <a:lumOff val="25000"/>
                  </a:prstClr>
                </a:solidFill>
              </a:rPr>
              <a:t>à fournir avant le début des prestations d’aménagement</a:t>
            </a:r>
          </a:p>
          <a:p>
            <a:pPr algn="just">
              <a:buClr>
                <a:srgbClr val="99CB38"/>
              </a:buClr>
            </a:pPr>
            <a:r>
              <a:rPr lang="fr-FR" sz="2200" dirty="0"/>
              <a:t>Les </a:t>
            </a:r>
            <a:r>
              <a:rPr lang="fr-FR" sz="2200" b="1" dirty="0"/>
              <a:t>quantités de matériaux utilisés, consommés ou mis en œuvre </a:t>
            </a:r>
            <a:r>
              <a:rPr lang="fr-FR" sz="2200" dirty="0"/>
              <a:t>à calculer  par l’entreprise et communiquer au Mucem avant la fin de la prestation</a:t>
            </a:r>
          </a:p>
          <a:p>
            <a:pPr lvl="0" algn="just">
              <a:buClr>
                <a:srgbClr val="99CB38"/>
              </a:buClr>
            </a:pPr>
            <a:r>
              <a:rPr lang="fr-FR" sz="2200" dirty="0">
                <a:solidFill>
                  <a:prstClr val="black">
                    <a:lumMod val="75000"/>
                    <a:lumOff val="25000"/>
                  </a:prstClr>
                </a:solidFill>
              </a:rPr>
              <a:t>Exigences particulières pour les </a:t>
            </a:r>
            <a:r>
              <a:rPr lang="fr-FR" sz="2200" b="1" dirty="0">
                <a:solidFill>
                  <a:prstClr val="black">
                    <a:lumMod val="75000"/>
                    <a:lumOff val="25000"/>
                  </a:prstClr>
                </a:solidFill>
              </a:rPr>
              <a:t>matières premières et produits </a:t>
            </a:r>
            <a:r>
              <a:rPr lang="fr-FR" sz="2200" dirty="0">
                <a:solidFill>
                  <a:prstClr val="black">
                    <a:lumMod val="75000"/>
                    <a:lumOff val="25000"/>
                  </a:prstClr>
                </a:solidFill>
              </a:rPr>
              <a:t>: bois, plastiques, PVC, mousses alvéolaires, peinture,…</a:t>
            </a:r>
          </a:p>
          <a:p>
            <a:pPr lvl="0" algn="just">
              <a:buClr>
                <a:srgbClr val="99CB38"/>
              </a:buClr>
            </a:pPr>
            <a:r>
              <a:rPr lang="fr-FR" sz="2200" dirty="0">
                <a:solidFill>
                  <a:prstClr val="black">
                    <a:lumMod val="75000"/>
                    <a:lumOff val="25000"/>
                  </a:prstClr>
                </a:solidFill>
              </a:rPr>
              <a:t>Exigences de </a:t>
            </a:r>
            <a:r>
              <a:rPr lang="fr-FR" sz="2200" b="1" dirty="0">
                <a:solidFill>
                  <a:prstClr val="black">
                    <a:lumMod val="75000"/>
                    <a:lumOff val="25000"/>
                  </a:prstClr>
                </a:solidFill>
              </a:rPr>
              <a:t>démontage soigneux </a:t>
            </a:r>
            <a:r>
              <a:rPr lang="fr-FR" sz="2200" dirty="0">
                <a:solidFill>
                  <a:prstClr val="black">
                    <a:lumMod val="75000"/>
                    <a:lumOff val="25000"/>
                  </a:prstClr>
                </a:solidFill>
              </a:rPr>
              <a:t>pour préserver le mobilier en vue d’une reprise pour l’exposition suivante</a:t>
            </a:r>
          </a:p>
          <a:p>
            <a:pPr lvl="0" algn="just">
              <a:buClr>
                <a:srgbClr val="99CB38"/>
              </a:buClr>
            </a:pPr>
            <a:r>
              <a:rPr lang="fr-FR" sz="2200" b="1" dirty="0">
                <a:solidFill>
                  <a:prstClr val="black">
                    <a:lumMod val="75000"/>
                    <a:lumOff val="25000"/>
                  </a:prstClr>
                </a:solidFill>
              </a:rPr>
              <a:t>Limitation des emballages</a:t>
            </a:r>
          </a:p>
          <a:p>
            <a:pPr lvl="1" algn="just">
              <a:buFont typeface="Wingdings" panose="05000000000000000000" pitchFamily="2" charset="2"/>
              <a:buChar char="v"/>
            </a:pPr>
            <a:endParaRPr lang="fr-FR" dirty="0"/>
          </a:p>
          <a:p>
            <a:pPr lvl="1" algn="just">
              <a:buFont typeface="Wingdings" panose="05000000000000000000" pitchFamily="2" charset="2"/>
              <a:buChar char="v"/>
            </a:pPr>
            <a:endParaRPr lang="fr-FR" dirty="0"/>
          </a:p>
        </p:txBody>
      </p:sp>
      <p:sp>
        <p:nvSpPr>
          <p:cNvPr id="5" name="Espace réservé du numéro de diapositive 4"/>
          <p:cNvSpPr>
            <a:spLocks noGrp="1"/>
          </p:cNvSpPr>
          <p:nvPr>
            <p:ph type="sldNum" sz="quarter" idx="12"/>
          </p:nvPr>
        </p:nvSpPr>
        <p:spPr>
          <a:xfrm>
            <a:off x="531812" y="787782"/>
            <a:ext cx="779767" cy="365125"/>
          </a:xfrm>
        </p:spPr>
        <p:txBody>
          <a:bodyPr/>
          <a:lstStyle/>
          <a:p>
            <a:r>
              <a:rPr lang="fr-FR" dirty="0"/>
              <a:t>8</a:t>
            </a:r>
          </a:p>
        </p:txBody>
      </p:sp>
    </p:spTree>
    <p:extLst>
      <p:ext uri="{BB962C8B-B14F-4D97-AF65-F5344CB8AC3E}">
        <p14:creationId xmlns:p14="http://schemas.microsoft.com/office/powerpoint/2010/main" val="2590981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10640" y="149443"/>
            <a:ext cx="10058400" cy="600365"/>
          </a:xfrm>
        </p:spPr>
        <p:txBody>
          <a:bodyPr>
            <a:noAutofit/>
          </a:bodyPr>
          <a:lstStyle/>
          <a:p>
            <a:pPr algn="just"/>
            <a:r>
              <a:rPr lang="fr-FR" sz="1800" b="1" dirty="0">
                <a:solidFill>
                  <a:schemeClr val="accent1">
                    <a:lumMod val="75000"/>
                  </a:schemeClr>
                </a:solidFill>
              </a:rPr>
              <a:t>La prise en compte de la GESTION DES DÉCHETS par l’aménageur</a:t>
            </a:r>
          </a:p>
        </p:txBody>
      </p:sp>
      <p:sp>
        <p:nvSpPr>
          <p:cNvPr id="3" name="Espace réservé du contenu 2"/>
          <p:cNvSpPr>
            <a:spLocks noGrp="1"/>
          </p:cNvSpPr>
          <p:nvPr>
            <p:ph idx="1"/>
          </p:nvPr>
        </p:nvSpPr>
        <p:spPr>
          <a:xfrm>
            <a:off x="1399031" y="886968"/>
            <a:ext cx="10497793" cy="5744837"/>
          </a:xfrm>
        </p:spPr>
        <p:txBody>
          <a:bodyPr>
            <a:noAutofit/>
          </a:bodyPr>
          <a:lstStyle/>
          <a:p>
            <a:pPr marL="0" indent="0" algn="just">
              <a:buNone/>
            </a:pPr>
            <a:r>
              <a:rPr lang="fr-FR" sz="1400" b="1" dirty="0"/>
              <a:t>       </a:t>
            </a:r>
            <a:r>
              <a:rPr lang="fr-FR" sz="1600" b="1" dirty="0">
                <a:solidFill>
                  <a:srgbClr val="0070C0"/>
                </a:solidFill>
              </a:rPr>
              <a:t>Article 7.1.2.5 du CCTP</a:t>
            </a:r>
          </a:p>
          <a:p>
            <a:pPr algn="just"/>
            <a:r>
              <a:rPr lang="fr-FR" sz="2000" b="1" dirty="0"/>
              <a:t>Le Titulaire assurera une traçabilité des bennes d’évacuation des déchets </a:t>
            </a:r>
            <a:r>
              <a:rPr lang="fr-FR" sz="2000" dirty="0"/>
              <a:t>(bordereau de traçabilité à fournir au Mucem en fin de Prestation)</a:t>
            </a:r>
          </a:p>
          <a:p>
            <a:pPr algn="just"/>
            <a:endParaRPr lang="fr-FR" sz="1600" dirty="0"/>
          </a:p>
          <a:p>
            <a:pPr algn="just"/>
            <a:r>
              <a:rPr lang="fr-FR" sz="2000" dirty="0"/>
              <a:t>Tous les </a:t>
            </a:r>
            <a:r>
              <a:rPr lang="fr-FR" sz="2000" b="1" dirty="0"/>
              <a:t>déchets dangereux </a:t>
            </a:r>
            <a:r>
              <a:rPr lang="fr-FR" sz="2000" dirty="0"/>
              <a:t>dont ceux liés aux opérations de finition et/ou de collage qui contiennent plus de 5 % de matières organiques (liants, solvants, ...) seront traités dans des installations autorisées par la réglementation sur les établissements classés ou hors de France par toute réglementation équivalente</a:t>
            </a:r>
          </a:p>
          <a:p>
            <a:pPr algn="just"/>
            <a:endParaRPr lang="fr-FR" sz="1600" dirty="0"/>
          </a:p>
          <a:p>
            <a:r>
              <a:rPr lang="fr-FR" sz="2000" b="1" dirty="0"/>
              <a:t>Chaque catégorie de déchets devra être rigoureusement quantifiée par le titulaire </a:t>
            </a:r>
            <a:r>
              <a:rPr lang="fr-FR" sz="2000" dirty="0"/>
              <a:t>afin de permettre au Mucem d’effectuer un bilan matière. Des données, exprimées en Kg sont attendues pour chaque catégorie de déchets traitée et évacuée par l’entreprise, par exemple :</a:t>
            </a:r>
            <a:endParaRPr lang="fr-FR" sz="2400" dirty="0"/>
          </a:p>
          <a:p>
            <a:pPr lvl="1">
              <a:buFont typeface="Wingdings" panose="05000000000000000000" pitchFamily="2" charset="2"/>
              <a:buChar char="v"/>
            </a:pPr>
            <a:r>
              <a:rPr lang="fr-FR" dirty="0"/>
              <a:t>Quantité d’aluminium en Kg, Quantité d’acier en Kg, Quantité de verre en Kg, Quantité de PMMA en Kg, Quantité de MDF en Kg, Quantité de velum et textiles en Kg, Quantité de peinture en L ou en Kg, Quantité de colle en L ou en Kg, Quantité de matériau de type « autre » mis en œuvre en Kg.</a:t>
            </a:r>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8</a:t>
            </a:fld>
            <a:endParaRPr lang="fr-FR" dirty="0"/>
          </a:p>
        </p:txBody>
      </p:sp>
    </p:spTree>
    <p:extLst>
      <p:ext uri="{BB962C8B-B14F-4D97-AF65-F5344CB8AC3E}">
        <p14:creationId xmlns:p14="http://schemas.microsoft.com/office/powerpoint/2010/main" val="3386759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99032" y="1024128"/>
            <a:ext cx="10177272" cy="5596128"/>
          </a:xfrm>
        </p:spPr>
        <p:txBody>
          <a:bodyPr>
            <a:normAutofit/>
          </a:bodyPr>
          <a:lstStyle/>
          <a:p>
            <a:pPr algn="just"/>
            <a:r>
              <a:rPr lang="fr-FR" sz="2800" dirty="0"/>
              <a:t>Le montage contractuel pour une conception de scénographie et une réalisation durables</a:t>
            </a:r>
          </a:p>
          <a:p>
            <a:pPr algn="just"/>
            <a:r>
              <a:rPr lang="fr-FR" sz="2800" dirty="0"/>
              <a:t>Les objectifs de pratiques durables inscrits dans le CCTP</a:t>
            </a:r>
          </a:p>
          <a:p>
            <a:pPr algn="just"/>
            <a:r>
              <a:rPr lang="fr-FR" sz="2800" b="1" dirty="0"/>
              <a:t>Les points clés de la procédure de consultation</a:t>
            </a:r>
          </a:p>
          <a:p>
            <a:pPr algn="just"/>
            <a:r>
              <a:rPr lang="fr-FR" sz="2800" dirty="0"/>
              <a:t>L’étroite collaboration scénographe / aménageur sur les pratiques durables</a:t>
            </a:r>
          </a:p>
          <a:p>
            <a:pPr algn="just"/>
            <a:r>
              <a:rPr lang="fr-FR" sz="2800" dirty="0"/>
              <a:t>Le chiffrage du projet et la rémunération de la performance du titulaire sur les pratiques durables</a:t>
            </a:r>
          </a:p>
          <a:p>
            <a:pPr marL="0" indent="0">
              <a:buNone/>
            </a:pPr>
            <a:endParaRPr lang="fr-FR" dirty="0"/>
          </a:p>
          <a:p>
            <a:endParaRPr lang="fr-FR" dirty="0"/>
          </a:p>
          <a:p>
            <a:endParaRPr lang="fr-FR" dirty="0"/>
          </a:p>
          <a:p>
            <a:endParaRPr lang="fr-FR" dirty="0"/>
          </a:p>
        </p:txBody>
      </p:sp>
      <p:sp>
        <p:nvSpPr>
          <p:cNvPr id="5" name="Espace réservé du numéro de diapositive 4"/>
          <p:cNvSpPr>
            <a:spLocks noGrp="1"/>
          </p:cNvSpPr>
          <p:nvPr>
            <p:ph type="sldNum" sz="quarter" idx="12"/>
          </p:nvPr>
        </p:nvSpPr>
        <p:spPr/>
        <p:txBody>
          <a:bodyPr/>
          <a:lstStyle/>
          <a:p>
            <a:fld id="{F1A50FD3-E738-4818-B7BC-86E6E67DB3E1}" type="slidenum">
              <a:rPr lang="fr-FR" smtClean="0"/>
              <a:t>9</a:t>
            </a:fld>
            <a:endParaRPr lang="fr-FR" dirty="0"/>
          </a:p>
        </p:txBody>
      </p:sp>
      <p:sp>
        <p:nvSpPr>
          <p:cNvPr id="4" name="Rectangle 3"/>
          <p:cNvSpPr/>
          <p:nvPr/>
        </p:nvSpPr>
        <p:spPr>
          <a:xfrm>
            <a:off x="1799924" y="2593048"/>
            <a:ext cx="9776380" cy="535163"/>
          </a:xfrm>
          <a:prstGeom prst="rect">
            <a:avLst/>
          </a:prstGeom>
          <a:solidFill>
            <a:schemeClr val="accent1">
              <a:alpha val="2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39871377"/>
      </p:ext>
    </p:extLst>
  </p:cSld>
  <p:clrMapOvr>
    <a:masterClrMapping/>
  </p:clrMapOvr>
</p:sld>
</file>

<file path=ppt/theme/theme1.xml><?xml version="1.0" encoding="utf-8"?>
<a:theme xmlns:a="http://schemas.openxmlformats.org/drawingml/2006/main" name="Brin">
  <a:themeElements>
    <a:clrScheme name="Vert jaune">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oin à bandes">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1237</TotalTime>
  <Words>2259</Words>
  <Application>Microsoft Office PowerPoint</Application>
  <PresentationFormat>Grand écran</PresentationFormat>
  <Paragraphs>287</Paragraphs>
  <Slides>21</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21</vt:i4>
      </vt:variant>
    </vt:vector>
  </HeadingPairs>
  <TitlesOfParts>
    <vt:vector size="28" baseType="lpstr">
      <vt:lpstr>Arial</vt:lpstr>
      <vt:lpstr>Calibri</vt:lpstr>
      <vt:lpstr>Century Gothic</vt:lpstr>
      <vt:lpstr>Times New Roman</vt:lpstr>
      <vt:lpstr>Wingdings</vt:lpstr>
      <vt:lpstr>Wingdings 3</vt:lpstr>
      <vt:lpstr>Brin</vt:lpstr>
      <vt:lpstr>Marché de conception et de réalisation d’exposition</vt:lpstr>
      <vt:lpstr>Sommaire</vt:lpstr>
      <vt:lpstr>Présentation PowerPoint</vt:lpstr>
      <vt:lpstr>Un contrat non alloti pour la conception scénographique et l’aménagement général et des contrats séparés pour les autres lots</vt:lpstr>
      <vt:lpstr>Présentation PowerPoint</vt:lpstr>
      <vt:lpstr>Les objectifs de pratiques durables des PRESTATIONS DE CONCEPTION SCÉNOGRAPHIQUE</vt:lpstr>
      <vt:lpstr>Les objectifs de pratiques durables des PRESTATIONS D’AMÉNAGEMENT GÉNÉRAL</vt:lpstr>
      <vt:lpstr>La prise en compte de la GESTION DES DÉCHETS par l’aménageur</vt:lpstr>
      <vt:lpstr>Présentation PowerPoint</vt:lpstr>
      <vt:lpstr>Une procédure de consultation en deux étapes</vt:lpstr>
      <vt:lpstr>Les critères d’évaluation AVANT NEGOCIATION (OFFRES V1)</vt:lpstr>
      <vt:lpstr>Les critères d’évaluation APRES NEGOCIATION (OFFRES V2) à confirmer dans la lettre de négociation (les critères ci-dessous peuvent être modifiés par le Mucem avant envoi de la lettre)</vt:lpstr>
      <vt:lpstr>Présentation PowerPoint</vt:lpstr>
      <vt:lpstr>Le Mucem attend une collaboration étroite entre le scénographe et l’aménageur sur les pratiques durables</vt:lpstr>
      <vt:lpstr>Présentation PowerPoint</vt:lpstr>
      <vt:lpstr>Le chiffrage du projet par le candidat et son suivi en cours d’exécution du marché</vt:lpstr>
      <vt:lpstr>DPGF : chiffrage du montant forfaitaire des prestations</vt:lpstr>
      <vt:lpstr>CADRE DE REPONSE : CHIFFRAGE DU PROJET DE REALISATION (1/2)</vt:lpstr>
      <vt:lpstr>CADRE DE REPONSE : CHIFFRAGE DU PROJET DE REALISATION (2/2)</vt:lpstr>
      <vt:lpstr>Le chiffrage des livrables dans la DPGF pour rémunérer le travail effectué sur les pratiques durables</vt:lpstr>
      <vt:lpstr>Le Mucem rémunère la performance du titulaire sur les pratiques durables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Cecile RICHET</dc:creator>
  <cp:lastModifiedBy>Stephane MARIANI</cp:lastModifiedBy>
  <cp:revision>121</cp:revision>
  <cp:lastPrinted>2022-05-17T09:50:15Z</cp:lastPrinted>
  <dcterms:created xsi:type="dcterms:W3CDTF">2022-05-12T07:28:24Z</dcterms:created>
  <dcterms:modified xsi:type="dcterms:W3CDTF">2025-11-25T17:00:52Z</dcterms:modified>
</cp:coreProperties>
</file>