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4"/>
  </p:sldMasterIdLst>
  <p:sldIdLst>
    <p:sldId id="257" r:id="rId5"/>
    <p:sldId id="258" r:id="rId6"/>
    <p:sldId id="259" r:id="rId7"/>
    <p:sldId id="272" r:id="rId8"/>
    <p:sldId id="284" r:id="rId9"/>
    <p:sldId id="261" r:id="rId10"/>
    <p:sldId id="273" r:id="rId11"/>
    <p:sldId id="269" r:id="rId12"/>
    <p:sldId id="274" r:id="rId13"/>
    <p:sldId id="285" r:id="rId14"/>
    <p:sldId id="270" r:id="rId15"/>
    <p:sldId id="286" r:id="rId16"/>
    <p:sldId id="282" r:id="rId1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6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ne Cuny" userId="00286710-915b-4aec-b66b-02b2ed932817" providerId="ADAL" clId="{7F1CDA6D-102C-4AF6-A6DF-65B7B26B2457}"/>
    <pc:docChg chg="modSld">
      <pc:chgData name="Aline Cuny" userId="00286710-915b-4aec-b66b-02b2ed932817" providerId="ADAL" clId="{7F1CDA6D-102C-4AF6-A6DF-65B7B26B2457}" dt="2025-11-28T13:39:27.544" v="9" actId="207"/>
      <pc:docMkLst>
        <pc:docMk/>
      </pc:docMkLst>
      <pc:sldChg chg="modSp mod">
        <pc:chgData name="Aline Cuny" userId="00286710-915b-4aec-b66b-02b2ed932817" providerId="ADAL" clId="{7F1CDA6D-102C-4AF6-A6DF-65B7B26B2457}" dt="2025-11-28T13:39:27.544" v="9" actId="207"/>
        <pc:sldMkLst>
          <pc:docMk/>
          <pc:sldMk cId="1227313897" sldId="257"/>
        </pc:sldMkLst>
        <pc:spChg chg="mod">
          <ac:chgData name="Aline Cuny" userId="00286710-915b-4aec-b66b-02b2ed932817" providerId="ADAL" clId="{7F1CDA6D-102C-4AF6-A6DF-65B7B26B2457}" dt="2025-11-28T13:39:27.544" v="9" actId="207"/>
          <ac:spMkLst>
            <pc:docMk/>
            <pc:sldMk cId="1227313897" sldId="257"/>
            <ac:spMk id="12" creationId="{A086B486-98DB-4FFB-968B-E58906CF688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E0243D-C21D-4B89-B6D6-21069C6363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858EE89-0665-450A-BA3B-E77E29E4C4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C276337-30C5-441A-B2FE-38DD3C5AD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D66A6-1590-4EA7-875E-632614DC8111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2F01BE0-04A4-4CD9-B749-262B253E1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C644ED3-1A70-443B-9A7B-E12AF29CB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95F59-445F-43BA-8052-951CE63BFE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8862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9C5C4F-66A7-4A0C-9B25-99E1F801A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B4B04A7-D3F0-4092-A8B3-EE6AB356AD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2087908-836A-4944-85DF-DFA6725F1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D66A6-1590-4EA7-875E-632614DC8111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CFB7B6-6644-4346-832B-6C67AAC4D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56B0250-E83D-4030-94DE-D83417200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95F59-445F-43BA-8052-951CE63BFE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9188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6DB6EE4-B565-42CB-934F-DB88E47E8A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86635A0-219D-41F2-899D-5437555D8A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BBF2A02-E813-4662-AB86-1CFD713BA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D66A6-1590-4EA7-875E-632614DC8111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BF76BBC-0A5A-4E78-937E-64E2E2293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04CE83-1891-449C-B65C-5A3517A36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95F59-445F-43BA-8052-951CE63BFE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7497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2955C5-6054-43A9-A36B-17B268882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2D88707-6F6C-47B5-AA92-D5032E0FAA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718AB85-7827-4807-B58E-D4A6610FA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D66A6-1590-4EA7-875E-632614DC8111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BDDEFE2-C001-4C21-A86C-589C4AAD1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65621A8-DBDC-49A7-887C-575CF3037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95F59-445F-43BA-8052-951CE63BFE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77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5AAE31-9A89-4774-A03E-74E2520FB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097A1D-DC94-423F-9D32-07A81C623C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6A4D173-795B-4E83-AFE5-8B1032A6F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D66A6-1590-4EA7-875E-632614DC8111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5469A3B-BC2C-432E-B024-2455E93DF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48B071-7C68-4244-A27E-D3CA5CC3F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95F59-445F-43BA-8052-951CE63BFE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90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B93F2C-6D20-403C-9975-2D8114FC4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10B051-D438-4608-870E-1DF839E60E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488C612-8600-4C6E-8005-35824C360E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9D189C9-88D5-44B0-8799-B2572C836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D66A6-1590-4EA7-875E-632614DC8111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7E774E4-7556-48D9-9B14-034CDB829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E4775FF-F10D-4B92-B0C0-63A16D0D4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95F59-445F-43BA-8052-951CE63BFE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8294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419119-B70C-48DE-ABC2-D545D3395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195491A-3EA5-423E-9085-869FE55D0D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CCB9775-8F5E-43FA-A934-0213FC0D17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AAA428D-A932-48FE-9C9A-3865826372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383561E-630F-4151-A865-A057ECE634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8AA7BDD-FC9D-4213-B4EE-512E5549C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D66A6-1590-4EA7-875E-632614DC8111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CB80A073-F070-478D-BDFA-4FC938A30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18B3EED-1D40-4559-A9BE-4A6F08936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95F59-445F-43BA-8052-951CE63BFE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4791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F3F17D-BC10-45A5-A638-236A9E38F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E45553D-D2A4-45E0-B2BB-0AA09985F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D66A6-1590-4EA7-875E-632614DC8111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F66EA0A-C39F-4000-BE22-F15EF50F8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1AD26DA-F91E-4F50-A079-D9FEC236AD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95F59-445F-43BA-8052-951CE63BFE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9493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F7F548C-3F58-4A0D-AD13-DF37DD7BD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D66A6-1590-4EA7-875E-632614DC8111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CBF6505D-DEAC-4CC4-B87F-E3C7C25ED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77F1830-5AD0-493F-A468-5B1B7D1E9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95F59-445F-43BA-8052-951CE63BFE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392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D5B08D-6593-4CB4-8470-671C7B08E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10D5A8C-A390-40A0-A93D-4EF426090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955803F-A182-4A4A-95E3-F9CCEEC763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9C276D8-1766-4873-A879-7B9F41574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D66A6-1590-4EA7-875E-632614DC8111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300C9AE-AD9B-4647-ACDC-6BD898DD0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A63368B-08D7-40F5-BBA9-DD49B6FAD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95F59-445F-43BA-8052-951CE63BFE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9188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280AC9-FB82-414A-ACB8-1BF3801F9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618D266-CC4B-45E4-ACD0-F708513E32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3E68BCB-1622-4BB3-8E76-F920F30B18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569D767-9B35-4E3D-BBBB-2144F617B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D66A6-1590-4EA7-875E-632614DC8111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484147F-3741-47BC-AD33-B2DDF9806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444EE7A-AD8D-44A7-92EA-610C7CF208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95F59-445F-43BA-8052-951CE63BFE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3611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557A9C7-3D3A-4125-A2C8-2B3DB5AEB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990913F-AD68-463E-981E-98C158BD4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CD76970-F687-4B41-8AFB-2F08BCCA5E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D66A6-1590-4EA7-875E-632614DC8111}" type="datetimeFigureOut">
              <a:rPr lang="fr-FR" smtClean="0"/>
              <a:t>28/11/2025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C316B6-9BD8-451F-BD3C-5B09C51934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C02EAB8-7532-4274-8253-B6CFE9EBED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95F59-445F-43BA-8052-951CE63BFEC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1119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0">
            <a:extLst>
              <a:ext uri="{FF2B5EF4-FFF2-40B4-BE49-F238E27FC236}">
                <a16:creationId xmlns:a16="http://schemas.microsoft.com/office/drawing/2014/main" id="{97D43CD7-F204-4B67-B6F9-882E267714F7}"/>
              </a:ext>
            </a:extLst>
          </p:cNvPr>
          <p:cNvGrpSpPr>
            <a:grpSpLocks/>
          </p:cNvGrpSpPr>
          <p:nvPr/>
        </p:nvGrpSpPr>
        <p:grpSpPr bwMode="auto">
          <a:xfrm>
            <a:off x="3954462" y="2601362"/>
            <a:ext cx="4043045" cy="2797175"/>
            <a:chOff x="2580" y="31"/>
            <a:chExt cx="6367" cy="440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C54F78E-1DEA-4EED-9242-8276779640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0" y="31"/>
              <a:ext cx="6367" cy="4405"/>
            </a:xfrm>
            <a:prstGeom prst="rect">
              <a:avLst/>
            </a:prstGeom>
            <a:solidFill>
              <a:srgbClr val="C8BA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fr-FR"/>
            </a:p>
          </p:txBody>
        </p:sp>
        <p:cxnSp>
          <p:nvCxnSpPr>
            <p:cNvPr id="6" name="Line 32">
              <a:extLst>
                <a:ext uri="{FF2B5EF4-FFF2-40B4-BE49-F238E27FC236}">
                  <a16:creationId xmlns:a16="http://schemas.microsoft.com/office/drawing/2014/main" id="{CFF733D3-4B53-4A89-959A-E5FD12892F2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958" y="2472"/>
              <a:ext cx="5989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9" name="Rectangle 6">
            <a:extLst>
              <a:ext uri="{FF2B5EF4-FFF2-40B4-BE49-F238E27FC236}">
                <a16:creationId xmlns:a16="http://schemas.microsoft.com/office/drawing/2014/main" id="{D6E6CE2F-8349-422A-949D-4FE2E9E2A0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1948B642-7C62-4843-9A4A-3246ACC47A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188" y="318815"/>
            <a:ext cx="184731" cy="384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rgbClr val="231F20"/>
                </a:solidFill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kumimoji="0" lang="fr-FR" altLang="fr-FR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A6F3E3A-9F8B-496E-A162-4DD16A4F8A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4809" y="692940"/>
            <a:ext cx="1133102" cy="1322565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CAA6C9CE-58C8-4C53-8FD9-3416832FD2AC}"/>
              </a:ext>
            </a:extLst>
          </p:cNvPr>
          <p:cNvSpPr txBox="1"/>
          <p:nvPr/>
        </p:nvSpPr>
        <p:spPr>
          <a:xfrm>
            <a:off x="2645555" y="5837440"/>
            <a:ext cx="666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Century Gothic" panose="020B0502020202020204" pitchFamily="34" charset="0"/>
              </a:rPr>
              <a:t>Présentation des compétences de l’équipe et justificatifs</a:t>
            </a:r>
          </a:p>
          <a:p>
            <a:pPr algn="ctr"/>
            <a:r>
              <a:rPr lang="fr-FR" b="1" dirty="0">
                <a:latin typeface="Century Gothic" panose="020B0502020202020204" pitchFamily="34" charset="0"/>
              </a:rPr>
              <a:t>annexe 3 au RC</a:t>
            </a:r>
          </a:p>
        </p:txBody>
      </p:sp>
      <p:sp>
        <p:nvSpPr>
          <p:cNvPr id="12" name="Text Box 31">
            <a:extLst>
              <a:ext uri="{FF2B5EF4-FFF2-40B4-BE49-F238E27FC236}">
                <a16:creationId xmlns:a16="http://schemas.microsoft.com/office/drawing/2014/main" id="{A086B486-98DB-4FFB-968B-E58906CF68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87" y="2571790"/>
            <a:ext cx="4043045" cy="2826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noAutofit/>
          </a:bodyPr>
          <a:lstStyle/>
          <a:p>
            <a:pPr algn="ctr">
              <a:lnSpc>
                <a:spcPct val="150000"/>
              </a:lnSpc>
            </a:pPr>
            <a:endParaRPr lang="fr-FR" sz="1800" b="1" dirty="0">
              <a:solidFill>
                <a:srgbClr val="FFFFFF"/>
              </a:solidFill>
              <a:effectLst/>
              <a:latin typeface="Century Gothic" panose="020B05020202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fr-FR" sz="1800" b="1" dirty="0">
                <a:solidFill>
                  <a:srgbClr val="FFFFFF"/>
                </a:solidFill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AEDIFICEM</a:t>
            </a:r>
            <a:endParaRPr lang="fr-FR" sz="18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fr-FR" sz="18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pour</a:t>
            </a:r>
            <a:endParaRPr lang="fr-FR" sz="18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lnSpc>
                <a:spcPct val="150000"/>
              </a:lnSpc>
              <a:tabLst>
                <a:tab pos="2970530" algn="l"/>
              </a:tabLst>
            </a:pPr>
            <a:r>
              <a:rPr lang="fr-FR" sz="1800" b="1" cap="all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 CHU de REIMS</a:t>
            </a:r>
            <a:endParaRPr lang="fr-FR" sz="1800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fr-FR" sz="1500" b="1" cap="all" dirty="0">
                <a:latin typeface="Century Gothic" panose="020B0502020202020204" pitchFamily="34" charset="0"/>
                <a:ea typeface="Verdana" panose="020B0604030504040204" pitchFamily="34" charset="0"/>
              </a:rPr>
              <a:t>construction d’un nouveau bâtiment pour les locaux du SAMU-SMUR, du PSM et du transport sanitaire</a:t>
            </a:r>
          </a:p>
          <a:p>
            <a:pPr algn="ctr">
              <a:spcBef>
                <a:spcPts val="315"/>
              </a:spcBef>
            </a:pPr>
            <a:r>
              <a:rPr lang="fr-FR" sz="1500" dirty="0">
                <a:solidFill>
                  <a:srgbClr val="231F20"/>
                </a:solidFill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CHU de REIMS (51)</a:t>
            </a:r>
            <a:endParaRPr lang="fr-FR" sz="1500" dirty="0"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3138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E5AF7F24-7F3D-4BAB-AC55-BF2A01A4CB2C}"/>
              </a:ext>
            </a:extLst>
          </p:cNvPr>
          <p:cNvSpPr txBox="1"/>
          <p:nvPr/>
        </p:nvSpPr>
        <p:spPr>
          <a:xfrm>
            <a:off x="895739" y="475861"/>
            <a:ext cx="10860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>
                <a:latin typeface="Century Gothic" panose="020B0502020202020204" pitchFamily="34" charset="0"/>
              </a:rPr>
              <a:t>OPC</a:t>
            </a:r>
            <a:r>
              <a:rPr lang="fr-FR" dirty="0">
                <a:latin typeface="Century Gothic" panose="020B0502020202020204" pitchFamily="34" charset="0"/>
              </a:rPr>
              <a:t> : Diplôme, certifications ou tout autre justificatif de cette compétence pour le membre du groupement dédié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35CFF4C-3660-4B69-8D8F-8DC39102A318}"/>
              </a:ext>
            </a:extLst>
          </p:cNvPr>
          <p:cNvSpPr txBox="1"/>
          <p:nvPr/>
        </p:nvSpPr>
        <p:spPr>
          <a:xfrm>
            <a:off x="852195" y="1432247"/>
            <a:ext cx="10636898" cy="48013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algn="ctr"/>
            <a:r>
              <a:rPr lang="fr-FR" dirty="0"/>
              <a:t>Merci de coller ici le ou les justificatifs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53672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E5AF7F24-7F3D-4BAB-AC55-BF2A01A4CB2C}"/>
              </a:ext>
            </a:extLst>
          </p:cNvPr>
          <p:cNvSpPr txBox="1"/>
          <p:nvPr/>
        </p:nvSpPr>
        <p:spPr>
          <a:xfrm>
            <a:off x="895739" y="475861"/>
            <a:ext cx="10860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>
                <a:latin typeface="Century Gothic" panose="020B0502020202020204" pitchFamily="34" charset="0"/>
              </a:rPr>
              <a:t>Études acoustiques </a:t>
            </a:r>
            <a:r>
              <a:rPr lang="fr-FR" dirty="0">
                <a:latin typeface="Century Gothic" panose="020B0502020202020204" pitchFamily="34" charset="0"/>
              </a:rPr>
              <a:t>: Diplôme, certifications ou tout autre justificatif de cette compétence pour le membre du groupement dédié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35CFF4C-3660-4B69-8D8F-8DC39102A318}"/>
              </a:ext>
            </a:extLst>
          </p:cNvPr>
          <p:cNvSpPr txBox="1"/>
          <p:nvPr/>
        </p:nvSpPr>
        <p:spPr>
          <a:xfrm>
            <a:off x="852195" y="1432247"/>
            <a:ext cx="10636898" cy="48013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algn="ctr"/>
            <a:r>
              <a:rPr lang="fr-FR" dirty="0"/>
              <a:t>Merci de coller ici le ou les justificatifs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858425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E5AF7F24-7F3D-4BAB-AC55-BF2A01A4CB2C}"/>
              </a:ext>
            </a:extLst>
          </p:cNvPr>
          <p:cNvSpPr txBox="1"/>
          <p:nvPr/>
        </p:nvSpPr>
        <p:spPr>
          <a:xfrm>
            <a:off x="895739" y="475861"/>
            <a:ext cx="10860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>
                <a:latin typeface="Century Gothic" panose="020B0502020202020204" pitchFamily="34" charset="0"/>
              </a:rPr>
              <a:t>VRD </a:t>
            </a:r>
            <a:r>
              <a:rPr lang="fr-FR" dirty="0">
                <a:latin typeface="Century Gothic" panose="020B0502020202020204" pitchFamily="34" charset="0"/>
              </a:rPr>
              <a:t>: Diplôme, certifications ou tout autre justificatif de cette compétence pour le membre du groupement dédié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35CFF4C-3660-4B69-8D8F-8DC39102A318}"/>
              </a:ext>
            </a:extLst>
          </p:cNvPr>
          <p:cNvSpPr txBox="1"/>
          <p:nvPr/>
        </p:nvSpPr>
        <p:spPr>
          <a:xfrm>
            <a:off x="852195" y="1432247"/>
            <a:ext cx="10636898" cy="48013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algn="ctr"/>
            <a:r>
              <a:rPr lang="fr-FR" dirty="0"/>
              <a:t>Merci de coller ici le ou les justificatifs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19153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E5AF7F24-7F3D-4BAB-AC55-BF2A01A4CB2C}"/>
              </a:ext>
            </a:extLst>
          </p:cNvPr>
          <p:cNvSpPr txBox="1"/>
          <p:nvPr/>
        </p:nvSpPr>
        <p:spPr>
          <a:xfrm>
            <a:off x="895739" y="475861"/>
            <a:ext cx="10860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>
                <a:latin typeface="Century Gothic" panose="020B0502020202020204" pitchFamily="34" charset="0"/>
              </a:rPr>
              <a:t>Autre </a:t>
            </a:r>
            <a:r>
              <a:rPr lang="fr-FR" dirty="0">
                <a:latin typeface="Century Gothic" panose="020B0502020202020204" pitchFamily="34" charset="0"/>
              </a:rPr>
              <a:t>: Diplôme, certifications ou tout autre justificatif de cette compétence pour le membre du groupement dédié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35CFF4C-3660-4B69-8D8F-8DC39102A318}"/>
              </a:ext>
            </a:extLst>
          </p:cNvPr>
          <p:cNvSpPr txBox="1"/>
          <p:nvPr/>
        </p:nvSpPr>
        <p:spPr>
          <a:xfrm>
            <a:off x="852195" y="1432247"/>
            <a:ext cx="10636898" cy="48013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algn="ctr"/>
            <a:r>
              <a:rPr lang="fr-FR" dirty="0"/>
              <a:t>Merci de coller ici le ou les justificatifs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19009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rol 3">
            <a:extLst>
              <a:ext uri="{FF2B5EF4-FFF2-40B4-BE49-F238E27FC236}">
                <a16:creationId xmlns:a16="http://schemas.microsoft.com/office/drawing/2014/main" id="{661E2F30-A236-4F89-B410-2389630FBDE2}"/>
              </a:ext>
            </a:extLst>
          </p:cNvPr>
          <p:cNvSpPr>
            <a:spLocks noChangeArrowheads="1" noChangeShapeType="1"/>
          </p:cNvSpPr>
          <p:nvPr/>
        </p:nvSpPr>
        <p:spPr bwMode="auto">
          <a:xfrm>
            <a:off x="3679825" y="2870200"/>
            <a:ext cx="9532938" cy="695960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noFill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B87D07FC-9948-468F-802B-D46061F839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878178"/>
              </p:ext>
            </p:extLst>
          </p:nvPr>
        </p:nvGraphicFramePr>
        <p:xfrm>
          <a:off x="860611" y="304800"/>
          <a:ext cx="7619869" cy="6222341"/>
        </p:xfrm>
        <a:graphic>
          <a:graphicData uri="http://schemas.openxmlformats.org/drawingml/2006/table">
            <a:tbl>
              <a:tblPr/>
              <a:tblGrid>
                <a:gridCol w="3069624">
                  <a:extLst>
                    <a:ext uri="{9D8B030D-6E8A-4147-A177-3AD203B41FA5}">
                      <a16:colId xmlns:a16="http://schemas.microsoft.com/office/drawing/2014/main" val="3145933617"/>
                    </a:ext>
                  </a:extLst>
                </a:gridCol>
                <a:gridCol w="543414">
                  <a:extLst>
                    <a:ext uri="{9D8B030D-6E8A-4147-A177-3AD203B41FA5}">
                      <a16:colId xmlns:a16="http://schemas.microsoft.com/office/drawing/2014/main" val="2148358130"/>
                    </a:ext>
                  </a:extLst>
                </a:gridCol>
                <a:gridCol w="468485">
                  <a:extLst>
                    <a:ext uri="{9D8B030D-6E8A-4147-A177-3AD203B41FA5}">
                      <a16:colId xmlns:a16="http://schemas.microsoft.com/office/drawing/2014/main" val="775883942"/>
                    </a:ext>
                  </a:extLst>
                </a:gridCol>
                <a:gridCol w="468485">
                  <a:extLst>
                    <a:ext uri="{9D8B030D-6E8A-4147-A177-3AD203B41FA5}">
                      <a16:colId xmlns:a16="http://schemas.microsoft.com/office/drawing/2014/main" val="1113965787"/>
                    </a:ext>
                  </a:extLst>
                </a:gridCol>
                <a:gridCol w="583174">
                  <a:extLst>
                    <a:ext uri="{9D8B030D-6E8A-4147-A177-3AD203B41FA5}">
                      <a16:colId xmlns:a16="http://schemas.microsoft.com/office/drawing/2014/main" val="444437626"/>
                    </a:ext>
                  </a:extLst>
                </a:gridCol>
                <a:gridCol w="474850">
                  <a:extLst>
                    <a:ext uri="{9D8B030D-6E8A-4147-A177-3AD203B41FA5}">
                      <a16:colId xmlns:a16="http://schemas.microsoft.com/office/drawing/2014/main" val="1427677417"/>
                    </a:ext>
                  </a:extLst>
                </a:gridCol>
                <a:gridCol w="231924">
                  <a:extLst>
                    <a:ext uri="{9D8B030D-6E8A-4147-A177-3AD203B41FA5}">
                      <a16:colId xmlns:a16="http://schemas.microsoft.com/office/drawing/2014/main" val="1582403399"/>
                    </a:ext>
                  </a:extLst>
                </a:gridCol>
                <a:gridCol w="386861">
                  <a:extLst>
                    <a:ext uri="{9D8B030D-6E8A-4147-A177-3AD203B41FA5}">
                      <a16:colId xmlns:a16="http://schemas.microsoft.com/office/drawing/2014/main" val="4199614631"/>
                    </a:ext>
                  </a:extLst>
                </a:gridCol>
                <a:gridCol w="348263">
                  <a:extLst>
                    <a:ext uri="{9D8B030D-6E8A-4147-A177-3AD203B41FA5}">
                      <a16:colId xmlns:a16="http://schemas.microsoft.com/office/drawing/2014/main" val="124874063"/>
                    </a:ext>
                  </a:extLst>
                </a:gridCol>
                <a:gridCol w="348263">
                  <a:extLst>
                    <a:ext uri="{9D8B030D-6E8A-4147-A177-3AD203B41FA5}">
                      <a16:colId xmlns:a16="http://schemas.microsoft.com/office/drawing/2014/main" val="3750231674"/>
                    </a:ext>
                  </a:extLst>
                </a:gridCol>
                <a:gridCol w="348263">
                  <a:extLst>
                    <a:ext uri="{9D8B030D-6E8A-4147-A177-3AD203B41FA5}">
                      <a16:colId xmlns:a16="http://schemas.microsoft.com/office/drawing/2014/main" val="141021985"/>
                    </a:ext>
                  </a:extLst>
                </a:gridCol>
                <a:gridCol w="348263">
                  <a:extLst>
                    <a:ext uri="{9D8B030D-6E8A-4147-A177-3AD203B41FA5}">
                      <a16:colId xmlns:a16="http://schemas.microsoft.com/office/drawing/2014/main" val="264626519"/>
                    </a:ext>
                  </a:extLst>
                </a:gridCol>
              </a:tblGrid>
              <a:tr h="1591536">
                <a:tc>
                  <a:txBody>
                    <a:bodyPr/>
                    <a:lstStyle/>
                    <a:p>
                      <a:pPr marL="356616" marR="0" lvl="0" indent="0" algn="l" defTabSz="914400" rtl="0" eaLnBrk="1" fontAlgn="t" latinLnBrk="0" hangingPunct="1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50" dirty="0"/>
                    </a:p>
                    <a:p>
                      <a:pPr marL="356616" marR="0" lvl="0" indent="0" algn="l" defTabSz="914400" rtl="0" eaLnBrk="1" fontAlgn="t" latinLnBrk="0" hangingPunct="1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dirty="0"/>
                        <a:t>Merci d’indiquer l’identité du membre, de cocher sa ou ses compétences et de supprimer les lignes non utilisées.</a:t>
                      </a:r>
                      <a:endParaRPr lang="fr-FR" sz="1800" dirty="0"/>
                    </a:p>
                    <a:p>
                      <a:pPr marL="356616" marR="0" indent="0" algn="l" rtl="0" fontAlgn="t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A16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050" b="0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Etudes architecturales</a:t>
                      </a:r>
                      <a:endParaRPr lang="fr-FR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A16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050" b="0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Économie de la construction  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A16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050" b="0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Travaux de bâtiment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A169"/>
                    </a:solidFill>
                  </a:tcPr>
                </a:tc>
                <a:tc>
                  <a:txBody>
                    <a:bodyPr/>
                    <a:lstStyle/>
                    <a:p>
                      <a:pPr marL="356616" marR="0" lvl="0" indent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050" b="0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Études thermiques réglementaires avec STD et SED 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A16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050" b="0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Coordination des Système de Sécurité Incendie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A16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050" b="0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Structure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A16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050" b="0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Fluides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A16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050" b="0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OPC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A16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050" b="0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Acoustique</a:t>
                      </a: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A16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50" b="0" i="0" u="none" strike="noStrike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VRD</a:t>
                      </a:r>
                    </a:p>
                    <a:p>
                      <a:pPr marL="0" marR="0" lvl="0" indent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1050" b="0" i="0" u="none" strike="noStrike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A16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b="0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Autre</a:t>
                      </a:r>
                    </a:p>
                    <a:p>
                      <a:pPr marL="0" marR="0" lvl="0" indent="0" algn="ctr" rtl="0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1050" b="0" i="0" u="none" strike="noStrike" kern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1A16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9241937"/>
                  </a:ext>
                </a:extLst>
              </a:tr>
              <a:tr h="436980">
                <a:tc>
                  <a:txBody>
                    <a:bodyPr/>
                    <a:lstStyle/>
                    <a:p>
                      <a:pPr marL="0" marR="0" indent="0" algn="l" rtl="0" fontAlgn="t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1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Mandataire :</a:t>
                      </a: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9834339"/>
                  </a:ext>
                </a:extLst>
              </a:tr>
              <a:tr h="517766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Autre membre de l’équipe </a:t>
                      </a:r>
                    </a:p>
                  </a:txBody>
                  <a:tcPr marL="44853" marR="44853" marT="44853" marB="4485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303872"/>
                  </a:ext>
                </a:extLst>
              </a:tr>
              <a:tr h="517766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Autre membre de l’équipe </a:t>
                      </a:r>
                    </a:p>
                  </a:txBody>
                  <a:tcPr marL="44853" marR="44853" marT="44853" marB="4485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8029970"/>
                  </a:ext>
                </a:extLst>
              </a:tr>
              <a:tr h="517766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Autre membre de l’équipe </a:t>
                      </a:r>
                    </a:p>
                  </a:txBody>
                  <a:tcPr marL="44853" marR="44853" marT="44853" marB="4485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328782"/>
                  </a:ext>
                </a:extLst>
              </a:tr>
              <a:tr h="517766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Autre membre de l’équipe </a:t>
                      </a:r>
                    </a:p>
                  </a:txBody>
                  <a:tcPr marL="44853" marR="44853" marT="44853" marB="4485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8229451"/>
                  </a:ext>
                </a:extLst>
              </a:tr>
              <a:tr h="517766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Autre membre de l’équipe </a:t>
                      </a:r>
                    </a:p>
                  </a:txBody>
                  <a:tcPr marL="44853" marR="44853" marT="44853" marB="4485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0576538"/>
                  </a:ext>
                </a:extLst>
              </a:tr>
              <a:tr h="517766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Autre membre de l’équipe </a:t>
                      </a:r>
                    </a:p>
                  </a:txBody>
                  <a:tcPr marL="44853" marR="44853" marT="44853" marB="4485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616757"/>
                  </a:ext>
                </a:extLst>
              </a:tr>
              <a:tr h="517766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Autre membre de l’équipe </a:t>
                      </a:r>
                    </a:p>
                  </a:txBody>
                  <a:tcPr marL="44853" marR="44853" marT="44853" marB="4485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594207"/>
                  </a:ext>
                </a:extLst>
              </a:tr>
              <a:tr h="517766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Autre membre de l’équipe </a:t>
                      </a:r>
                    </a:p>
                  </a:txBody>
                  <a:tcPr marL="44853" marR="44853" marT="44853" marB="44853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fr-FR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fr-FR" sz="1200" b="0" i="0" u="none" strike="noStrike" kern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anose="020B0502020202020204" pitchFamily="34" charset="0"/>
                        </a:rPr>
                        <a:t> </a:t>
                      </a: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56616" marR="0" indent="0" algn="l" rtl="0" fontAlgn="ctr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fr-FR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853" marR="44853" marT="44853" marB="44853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454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6263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1F7BF02E-9857-4986-9526-7977B7BE9E6C}"/>
              </a:ext>
            </a:extLst>
          </p:cNvPr>
          <p:cNvSpPr txBox="1"/>
          <p:nvPr/>
        </p:nvSpPr>
        <p:spPr>
          <a:xfrm>
            <a:off x="895739" y="475861"/>
            <a:ext cx="10860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>
                <a:latin typeface="Century Gothic" panose="020B0502020202020204" pitchFamily="34" charset="0"/>
              </a:rPr>
              <a:t>Études architecturales </a:t>
            </a:r>
            <a:r>
              <a:rPr lang="fr-FR" dirty="0">
                <a:latin typeface="Century Gothic" panose="020B0502020202020204" pitchFamily="34" charset="0"/>
              </a:rPr>
              <a:t>: </a:t>
            </a:r>
            <a:r>
              <a:rPr lang="fr-FR" dirty="0">
                <a:latin typeface="Century Gothic" panose="020B0502020202020204" pitchFamily="34" charset="0"/>
                <a:ea typeface="Verdana" panose="020B0604030504040204" pitchFamily="34" charset="0"/>
              </a:rPr>
              <a:t>A</a:t>
            </a:r>
            <a:r>
              <a:rPr lang="fr-FR" sz="1800" dirty="0">
                <a:effectLst/>
                <a:latin typeface="Century Gothic" panose="020B05020202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ttestation d’inscription au tableau de l’Ordre des architectes de l’année en cours </a:t>
            </a:r>
            <a:endParaRPr lang="fr-FR" dirty="0">
              <a:latin typeface="Century Gothic" panose="020B0502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AF0AE59-287E-4D35-93CB-D769FE851F0C}"/>
              </a:ext>
            </a:extLst>
          </p:cNvPr>
          <p:cNvSpPr txBox="1"/>
          <p:nvPr/>
        </p:nvSpPr>
        <p:spPr>
          <a:xfrm>
            <a:off x="852195" y="1432247"/>
            <a:ext cx="10636898" cy="48013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algn="ctr"/>
            <a:r>
              <a:rPr lang="fr-FR" dirty="0"/>
              <a:t>Merci de coller ici l’attestation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979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1F7BF02E-9857-4986-9526-7977B7BE9E6C}"/>
              </a:ext>
            </a:extLst>
          </p:cNvPr>
          <p:cNvSpPr txBox="1"/>
          <p:nvPr/>
        </p:nvSpPr>
        <p:spPr>
          <a:xfrm>
            <a:off x="895739" y="475861"/>
            <a:ext cx="10860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>
                <a:latin typeface="Century Gothic" panose="020B0502020202020204" pitchFamily="34" charset="0"/>
              </a:rPr>
              <a:t>Économie de la construction </a:t>
            </a:r>
            <a:r>
              <a:rPr lang="fr-FR" dirty="0">
                <a:latin typeface="Century Gothic" panose="020B0502020202020204" pitchFamily="34" charset="0"/>
              </a:rPr>
              <a:t>: Diplôme, certifications ou tout autre justificatif de cette compétence pour le membre du groupement dédié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AF0AE59-287E-4D35-93CB-D769FE851F0C}"/>
              </a:ext>
            </a:extLst>
          </p:cNvPr>
          <p:cNvSpPr txBox="1"/>
          <p:nvPr/>
        </p:nvSpPr>
        <p:spPr>
          <a:xfrm>
            <a:off x="852195" y="1432247"/>
            <a:ext cx="10636898" cy="48013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algn="ctr"/>
            <a:r>
              <a:rPr lang="fr-FR" dirty="0"/>
              <a:t>Merci de coller ici l’attestation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2145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1F7BF02E-9857-4986-9526-7977B7BE9E6C}"/>
              </a:ext>
            </a:extLst>
          </p:cNvPr>
          <p:cNvSpPr txBox="1"/>
          <p:nvPr/>
        </p:nvSpPr>
        <p:spPr>
          <a:xfrm>
            <a:off x="895739" y="475861"/>
            <a:ext cx="10860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>
                <a:latin typeface="Century Gothic" panose="020B0502020202020204" pitchFamily="34" charset="0"/>
              </a:rPr>
              <a:t>Travaux de bâtiment </a:t>
            </a:r>
            <a:r>
              <a:rPr lang="fr-FR" dirty="0">
                <a:latin typeface="Century Gothic" panose="020B0502020202020204" pitchFamily="34" charset="0"/>
              </a:rPr>
              <a:t>: Diplôme, certifications ou tout autre justificatif de cette compétence pour le membre du groupement dédié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AF0AE59-287E-4D35-93CB-D769FE851F0C}"/>
              </a:ext>
            </a:extLst>
          </p:cNvPr>
          <p:cNvSpPr txBox="1"/>
          <p:nvPr/>
        </p:nvSpPr>
        <p:spPr>
          <a:xfrm>
            <a:off x="852195" y="1432247"/>
            <a:ext cx="10636898" cy="48013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algn="ctr"/>
            <a:r>
              <a:rPr lang="fr-FR" dirty="0"/>
              <a:t>Merci de coller ici l’attestation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90473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E5AF7F24-7F3D-4BAB-AC55-BF2A01A4CB2C}"/>
              </a:ext>
            </a:extLst>
          </p:cNvPr>
          <p:cNvSpPr txBox="1"/>
          <p:nvPr/>
        </p:nvSpPr>
        <p:spPr>
          <a:xfrm>
            <a:off x="895739" y="475861"/>
            <a:ext cx="10860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>
                <a:latin typeface="Century Gothic" panose="020B0502020202020204" pitchFamily="34" charset="0"/>
              </a:rPr>
              <a:t>Études thermiques réglementaires avec STD et SED </a:t>
            </a:r>
            <a:r>
              <a:rPr lang="fr-FR" dirty="0">
                <a:latin typeface="Century Gothic" panose="020B0502020202020204" pitchFamily="34" charset="0"/>
              </a:rPr>
              <a:t>: Diplôme, certifications ou tout autre justificatif de cette compétence pour le membre du groupement dédié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35CFF4C-3660-4B69-8D8F-8DC39102A318}"/>
              </a:ext>
            </a:extLst>
          </p:cNvPr>
          <p:cNvSpPr txBox="1"/>
          <p:nvPr/>
        </p:nvSpPr>
        <p:spPr>
          <a:xfrm>
            <a:off x="852195" y="1432247"/>
            <a:ext cx="10636898" cy="48013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algn="ctr"/>
            <a:r>
              <a:rPr lang="fr-FR" dirty="0"/>
              <a:t>Merci de coller ici le ou les justificatifs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4551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E5AF7F24-7F3D-4BAB-AC55-BF2A01A4CB2C}"/>
              </a:ext>
            </a:extLst>
          </p:cNvPr>
          <p:cNvSpPr txBox="1"/>
          <p:nvPr/>
        </p:nvSpPr>
        <p:spPr>
          <a:xfrm>
            <a:off x="895739" y="475861"/>
            <a:ext cx="10860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>
                <a:latin typeface="Century Gothic" panose="020B0502020202020204" pitchFamily="34" charset="0"/>
              </a:rPr>
              <a:t>Coordination des Systèmes de Sécurité Incendie </a:t>
            </a:r>
            <a:r>
              <a:rPr lang="fr-FR" dirty="0">
                <a:latin typeface="Century Gothic" panose="020B0502020202020204" pitchFamily="34" charset="0"/>
              </a:rPr>
              <a:t>: Diplôme, certifications ou tout autre justificatif de cette compétence pour le membre du groupement dédié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35CFF4C-3660-4B69-8D8F-8DC39102A318}"/>
              </a:ext>
            </a:extLst>
          </p:cNvPr>
          <p:cNvSpPr txBox="1"/>
          <p:nvPr/>
        </p:nvSpPr>
        <p:spPr>
          <a:xfrm>
            <a:off x="852195" y="1432247"/>
            <a:ext cx="10636898" cy="48013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algn="ctr"/>
            <a:r>
              <a:rPr lang="fr-FR" dirty="0"/>
              <a:t>Merci de coller ici le ou les justificatifs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102099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E5AF7F24-7F3D-4BAB-AC55-BF2A01A4CB2C}"/>
              </a:ext>
            </a:extLst>
          </p:cNvPr>
          <p:cNvSpPr txBox="1"/>
          <p:nvPr/>
        </p:nvSpPr>
        <p:spPr>
          <a:xfrm>
            <a:off x="895739" y="475861"/>
            <a:ext cx="10860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>
                <a:latin typeface="Century Gothic" panose="020B0502020202020204" pitchFamily="34" charset="0"/>
              </a:rPr>
              <a:t>Structure </a:t>
            </a:r>
            <a:r>
              <a:rPr lang="fr-FR" dirty="0">
                <a:latin typeface="Century Gothic" panose="020B0502020202020204" pitchFamily="34" charset="0"/>
              </a:rPr>
              <a:t>: Diplôme, certifications ou tout autre justificatif de cette compétence pour le membre du groupement dédié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35CFF4C-3660-4B69-8D8F-8DC39102A318}"/>
              </a:ext>
            </a:extLst>
          </p:cNvPr>
          <p:cNvSpPr txBox="1"/>
          <p:nvPr/>
        </p:nvSpPr>
        <p:spPr>
          <a:xfrm>
            <a:off x="852195" y="1432247"/>
            <a:ext cx="10636898" cy="48013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algn="ctr"/>
            <a:r>
              <a:rPr lang="fr-FR" dirty="0"/>
              <a:t>Merci de coller ici le ou les justificatifs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25127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E5AF7F24-7F3D-4BAB-AC55-BF2A01A4CB2C}"/>
              </a:ext>
            </a:extLst>
          </p:cNvPr>
          <p:cNvSpPr txBox="1"/>
          <p:nvPr/>
        </p:nvSpPr>
        <p:spPr>
          <a:xfrm>
            <a:off x="895739" y="475861"/>
            <a:ext cx="10860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b="1" dirty="0">
                <a:latin typeface="Century Gothic" panose="020B0502020202020204" pitchFamily="34" charset="0"/>
              </a:rPr>
              <a:t>Fluides</a:t>
            </a:r>
            <a:r>
              <a:rPr lang="fr-FR" dirty="0">
                <a:latin typeface="Century Gothic" panose="020B0502020202020204" pitchFamily="34" charset="0"/>
              </a:rPr>
              <a:t> : Diplôme, certifications ou tout autre justificatif de cette compétence pour le membre du groupement dédié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35CFF4C-3660-4B69-8D8F-8DC39102A318}"/>
              </a:ext>
            </a:extLst>
          </p:cNvPr>
          <p:cNvSpPr txBox="1"/>
          <p:nvPr/>
        </p:nvSpPr>
        <p:spPr>
          <a:xfrm>
            <a:off x="852195" y="1432247"/>
            <a:ext cx="10636898" cy="480131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pPr algn="ctr"/>
            <a:r>
              <a:rPr lang="fr-FR" dirty="0"/>
              <a:t>Merci de coller ici le ou les justificatifs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4986851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5a18549-ca83-461f-8fd7-28266b8860bd" xsi:nil="true"/>
    <lcf76f155ced4ddcb4097134ff3c332f xmlns="25307eb1-7141-47ca-ac43-68ed475355db">
      <Terms xmlns="http://schemas.microsoft.com/office/infopath/2007/PartnerControls"/>
    </lcf76f155ced4ddcb4097134ff3c332f>
    <_Flow_SignoffStatus xmlns="25307eb1-7141-47ca-ac43-68ed475355d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E455D7875C7543BF994043B85C3DAE" ma:contentTypeVersion="17" ma:contentTypeDescription="Crée un document." ma:contentTypeScope="" ma:versionID="017faeb467b33890a10d316f698e835c">
  <xsd:schema xmlns:xsd="http://www.w3.org/2001/XMLSchema" xmlns:xs="http://www.w3.org/2001/XMLSchema" xmlns:p="http://schemas.microsoft.com/office/2006/metadata/properties" xmlns:ns2="a5a18549-ca83-461f-8fd7-28266b8860bd" xmlns:ns3="25307eb1-7141-47ca-ac43-68ed475355db" targetNamespace="http://schemas.microsoft.com/office/2006/metadata/properties" ma:root="true" ma:fieldsID="58ff8868bd82f3ca1a539c3aa9d7817d" ns2:_="" ns3:_="">
    <xsd:import namespace="a5a18549-ca83-461f-8fd7-28266b8860bd"/>
    <xsd:import namespace="25307eb1-7141-47ca-ac43-68ed475355d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a18549-ca83-461f-8fd7-28266b8860b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080f808-68cc-465a-baa5-7ff36074f9f3}" ma:internalName="TaxCatchAll" ma:showField="CatchAllData" ma:web="a5a18549-ca83-461f-8fd7-28266b8860b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307eb1-7141-47ca-ac43-68ed475355d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Balises d’images" ma:readOnly="false" ma:fieldId="{5cf76f15-5ced-4ddc-b409-7134ff3c332f}" ma:taxonomyMulti="true" ma:sspId="da574f86-a2b8-4342-bb45-197f3b0854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_Flow_SignoffStatus" ma:index="23" nillable="true" ma:displayName="État de validation" ma:internalName="_x00c9_tat_x0020_de_x0020_validation">
      <xsd:simpleType>
        <xsd:restriction base="dms:Text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08B83F5-5D91-4B0C-8ADA-3B86530AC1BE}">
  <ds:schemaRefs>
    <ds:schemaRef ds:uri="http://schemas.microsoft.com/office/2006/metadata/properties"/>
    <ds:schemaRef ds:uri="http://schemas.microsoft.com/office/infopath/2007/PartnerControls"/>
    <ds:schemaRef ds:uri="a5a18549-ca83-461f-8fd7-28266b8860bd"/>
    <ds:schemaRef ds:uri="25307eb1-7141-47ca-ac43-68ed475355db"/>
  </ds:schemaRefs>
</ds:datastoreItem>
</file>

<file path=customXml/itemProps2.xml><?xml version="1.0" encoding="utf-8"?>
<ds:datastoreItem xmlns:ds="http://schemas.openxmlformats.org/officeDocument/2006/customXml" ds:itemID="{8A5B2A9A-A774-4CE7-8FAA-75F8FF71E5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A3BED99-F403-439D-9502-8319E0D02C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5a18549-ca83-461f-8fd7-28266b8860bd"/>
    <ds:schemaRef ds:uri="25307eb1-7141-47ca-ac43-68ed475355d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431</Words>
  <Application>Microsoft Office PowerPoint</Application>
  <PresentationFormat>Grand écran</PresentationFormat>
  <Paragraphs>226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Century Gothic</vt:lpstr>
      <vt:lpstr>Verdana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Elisabeth Jurvilliers-Zuccaro</dc:creator>
  <cp:lastModifiedBy>Aline Cuny</cp:lastModifiedBy>
  <cp:revision>32</cp:revision>
  <dcterms:created xsi:type="dcterms:W3CDTF">2021-02-11T09:47:09Z</dcterms:created>
  <dcterms:modified xsi:type="dcterms:W3CDTF">2025-11-28T13:39:42Z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0x010100CFE455D7875C7543BF994043B85C3DAE</vt:lpwstr>
  </property>
  <property fmtid="{D5CDD505-2E9C-101B-9397-08002B2CF9AE}" pid="3" name="MediaServiceImageTags">
    <vt:lpwstr/>
  </property>
</Properties>
</file>