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6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42DE-A2F1-4063-AE29-0746EEB0B229}" type="datetimeFigureOut">
              <a:rPr lang="fr-FR" smtClean="0"/>
              <a:t>14/05/2024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5FAE-9773-440F-8196-3EA289F80B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5369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42DE-A2F1-4063-AE29-0746EEB0B229}" type="datetimeFigureOut">
              <a:rPr lang="fr-FR" smtClean="0"/>
              <a:t>14/05/2024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5FAE-9773-440F-8196-3EA289F80B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49247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42DE-A2F1-4063-AE29-0746EEB0B229}" type="datetimeFigureOut">
              <a:rPr lang="fr-FR" smtClean="0"/>
              <a:t>14/05/2024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5FAE-9773-440F-8196-3EA289F80B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14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42DE-A2F1-4063-AE29-0746EEB0B229}" type="datetimeFigureOut">
              <a:rPr lang="fr-FR" smtClean="0"/>
              <a:t>14/05/2024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5FAE-9773-440F-8196-3EA289F80B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4627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42DE-A2F1-4063-AE29-0746EEB0B229}" type="datetimeFigureOut">
              <a:rPr lang="fr-FR" smtClean="0"/>
              <a:t>14/05/2024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5FAE-9773-440F-8196-3EA289F80B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0700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42DE-A2F1-4063-AE29-0746EEB0B229}" type="datetimeFigureOut">
              <a:rPr lang="fr-FR" smtClean="0"/>
              <a:t>14/05/2024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5FAE-9773-440F-8196-3EA289F80B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2312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42DE-A2F1-4063-AE29-0746EEB0B229}" type="datetimeFigureOut">
              <a:rPr lang="fr-FR" smtClean="0"/>
              <a:t>14/05/2024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5FAE-9773-440F-8196-3EA289F80B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528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42DE-A2F1-4063-AE29-0746EEB0B229}" type="datetimeFigureOut">
              <a:rPr lang="fr-FR" smtClean="0"/>
              <a:t>14/05/2024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5FAE-9773-440F-8196-3EA289F80B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48543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42DE-A2F1-4063-AE29-0746EEB0B229}" type="datetimeFigureOut">
              <a:rPr lang="fr-FR" smtClean="0"/>
              <a:t>14/05/2024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5FAE-9773-440F-8196-3EA289F80B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4723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42DE-A2F1-4063-AE29-0746EEB0B229}" type="datetimeFigureOut">
              <a:rPr lang="fr-FR" smtClean="0"/>
              <a:t>14/05/2024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5FAE-9773-440F-8196-3EA289F80B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4571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A42DE-A2F1-4063-AE29-0746EEB0B229}" type="datetimeFigureOut">
              <a:rPr lang="fr-FR" smtClean="0"/>
              <a:t>14/05/2024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3A5FAE-9773-440F-8196-3EA289F80B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2987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A42DE-A2F1-4063-AE29-0746EEB0B229}" type="datetimeFigureOut">
              <a:rPr lang="fr-FR" smtClean="0"/>
              <a:t>14/05/2024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A5FAE-9773-440F-8196-3EA289F80B6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1211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 de texte 2"/>
          <p:cNvSpPr txBox="1">
            <a:spLocks noChangeArrowheads="1"/>
          </p:cNvSpPr>
          <p:nvPr/>
        </p:nvSpPr>
        <p:spPr bwMode="auto">
          <a:xfrm>
            <a:off x="2237895" y="124334"/>
            <a:ext cx="7333487" cy="446276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2000" dirty="0">
                <a:solidFill>
                  <a:srgbClr val="0070C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PROTOCOLE SAC </a:t>
            </a:r>
            <a:r>
              <a:rPr lang="fr-FR" sz="2000" dirty="0" smtClean="0">
                <a:solidFill>
                  <a:srgbClr val="0070C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L’ACCUEIL AVEC VIGILE</a:t>
            </a:r>
            <a:endParaRPr lang="fr-F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Zone de texte 2"/>
          <p:cNvSpPr txBox="1">
            <a:spLocks noChangeArrowheads="1"/>
          </p:cNvSpPr>
          <p:nvPr/>
        </p:nvSpPr>
        <p:spPr bwMode="auto">
          <a:xfrm>
            <a:off x="5349240" y="2691130"/>
            <a:ext cx="1493520" cy="1475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fr-FR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46938"/>
              </p:ext>
            </p:extLst>
          </p:nvPr>
        </p:nvGraphicFramePr>
        <p:xfrm>
          <a:off x="533532" y="570610"/>
          <a:ext cx="10884541" cy="6172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2879">
                  <a:extLst>
                    <a:ext uri="{9D8B030D-6E8A-4147-A177-3AD203B41FA5}">
                      <a16:colId xmlns:a16="http://schemas.microsoft.com/office/drawing/2014/main" val="2653723340"/>
                    </a:ext>
                  </a:extLst>
                </a:gridCol>
                <a:gridCol w="2218670">
                  <a:extLst>
                    <a:ext uri="{9D8B030D-6E8A-4147-A177-3AD203B41FA5}">
                      <a16:colId xmlns:a16="http://schemas.microsoft.com/office/drawing/2014/main" val="2783824316"/>
                    </a:ext>
                  </a:extLst>
                </a:gridCol>
                <a:gridCol w="1584771">
                  <a:extLst>
                    <a:ext uri="{9D8B030D-6E8A-4147-A177-3AD203B41FA5}">
                      <a16:colId xmlns:a16="http://schemas.microsoft.com/office/drawing/2014/main" val="3631852759"/>
                    </a:ext>
                  </a:extLst>
                </a:gridCol>
                <a:gridCol w="1504150">
                  <a:extLst>
                    <a:ext uri="{9D8B030D-6E8A-4147-A177-3AD203B41FA5}">
                      <a16:colId xmlns:a16="http://schemas.microsoft.com/office/drawing/2014/main" val="3666599118"/>
                    </a:ext>
                  </a:extLst>
                </a:gridCol>
                <a:gridCol w="2086888">
                  <a:extLst>
                    <a:ext uri="{9D8B030D-6E8A-4147-A177-3AD203B41FA5}">
                      <a16:colId xmlns:a16="http://schemas.microsoft.com/office/drawing/2014/main" val="3378234362"/>
                    </a:ext>
                  </a:extLst>
                </a:gridCol>
                <a:gridCol w="2087183">
                  <a:extLst>
                    <a:ext uri="{9D8B030D-6E8A-4147-A177-3AD203B41FA5}">
                      <a16:colId xmlns:a16="http://schemas.microsoft.com/office/drawing/2014/main" val="270660519"/>
                    </a:ext>
                  </a:extLst>
                </a:gridCol>
              </a:tblGrid>
              <a:tr h="20645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Quoi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Qui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QUAND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Comment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Conséquence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7440404"/>
                  </a:ext>
                </a:extLst>
              </a:tr>
              <a:tr h="184635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</a:rPr>
                        <a:t>Vérifier la</a:t>
                      </a:r>
                      <a:r>
                        <a:rPr lang="fr-FR" sz="1200" baseline="0" dirty="0" smtClean="0">
                          <a:effectLst/>
                        </a:rPr>
                        <a:t> présence </a:t>
                      </a:r>
                      <a:r>
                        <a:rPr lang="fr-FR" sz="1200" dirty="0" smtClean="0">
                          <a:effectLst/>
                        </a:rPr>
                        <a:t>de </a:t>
                      </a:r>
                      <a:r>
                        <a:rPr lang="fr-FR" sz="1200" dirty="0">
                          <a:effectLst/>
                        </a:rPr>
                        <a:t>sac oublié (n’appartenant pas au personnel) dans l’espace numérique, les </a:t>
                      </a:r>
                      <a:r>
                        <a:rPr lang="fr-FR" sz="1200" dirty="0" err="1">
                          <a:effectLst/>
                        </a:rPr>
                        <a:t>boxs</a:t>
                      </a:r>
                      <a:r>
                        <a:rPr lang="fr-FR" sz="1200" dirty="0">
                          <a:effectLst/>
                        </a:rPr>
                        <a:t> de </a:t>
                      </a:r>
                      <a:r>
                        <a:rPr lang="fr-FR" sz="1200" dirty="0" smtClean="0">
                          <a:effectLst/>
                        </a:rPr>
                        <a:t>RDV, toilettes, </a:t>
                      </a:r>
                      <a:r>
                        <a:rPr lang="fr-FR" sz="1200" dirty="0">
                          <a:effectLst/>
                        </a:rPr>
                        <a:t>l’atelier </a:t>
                      </a:r>
                      <a:r>
                        <a:rPr lang="fr-FR" sz="1200" dirty="0" smtClean="0">
                          <a:effectLst/>
                        </a:rPr>
                        <a:t>numérique….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</a:rPr>
                        <a:t>Vigile </a:t>
                      </a:r>
                      <a:r>
                        <a:rPr lang="fr-FR" sz="1200" dirty="0">
                          <a:effectLst/>
                        </a:rPr>
                        <a:t>(si présence à l’accueil)</a:t>
                      </a:r>
                      <a:endParaRPr lang="fr-FR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Si pas de vigile </a:t>
                      </a:r>
                      <a:r>
                        <a:rPr lang="fr-FR" sz="1200" dirty="0" smtClean="0">
                          <a:effectLst/>
                        </a:rPr>
                        <a:t>l’ASAP </a:t>
                      </a:r>
                      <a:r>
                        <a:rPr lang="fr-FR" sz="1200" dirty="0">
                          <a:effectLst/>
                        </a:rPr>
                        <a:t>ou CSAM positionné en Box et espace numérique</a:t>
                      </a:r>
                      <a:endParaRPr lang="fr-FR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Tout au long de l’ouverture de l’accueil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Systématiquement</a:t>
                      </a:r>
                      <a:r>
                        <a:rPr lang="fr-FR" sz="1100" b="1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à l’ouverture et à la fermeture de l’accueil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</a:rPr>
                        <a:t>Contrôle </a:t>
                      </a:r>
                      <a:r>
                        <a:rPr lang="fr-FR" sz="1200" dirty="0">
                          <a:effectLst/>
                        </a:rPr>
                        <a:t>visuel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</a:rPr>
                        <a:t>Si présence</a:t>
                      </a:r>
                      <a:r>
                        <a:rPr lang="fr-FR" sz="1200" baseline="0" dirty="0" smtClean="0">
                          <a:effectLst/>
                        </a:rPr>
                        <a:t> de sac  (vérifier si pas d’appartenance au personnel)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aseline="0" dirty="0" smtClean="0">
                          <a:effectLst/>
                        </a:rPr>
                        <a:t>faire alerte (voir ci-dessous)</a:t>
                      </a:r>
                      <a:endParaRPr lang="fr-FR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0542395"/>
                  </a:ext>
                </a:extLst>
              </a:tr>
              <a:tr h="29565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</a:rPr>
                        <a:t>Si </a:t>
                      </a:r>
                      <a:r>
                        <a:rPr lang="fr-FR" sz="1200" dirty="0">
                          <a:effectLst/>
                        </a:rPr>
                        <a:t>présence d’un sac faire une alerte systématique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</a:rPr>
                        <a:t>Vigile </a:t>
                      </a:r>
                      <a:r>
                        <a:rPr lang="fr-FR" sz="1200" dirty="0">
                          <a:effectLst/>
                        </a:rPr>
                        <a:t>(si présence à l’accueil)</a:t>
                      </a:r>
                      <a:endParaRPr lang="fr-FR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Si pas de </a:t>
                      </a:r>
                      <a:r>
                        <a:rPr lang="fr-FR" sz="1200" dirty="0" smtClean="0">
                          <a:effectLst/>
                        </a:rPr>
                        <a:t>vigile, le manager présent ou </a:t>
                      </a:r>
                      <a:r>
                        <a:rPr lang="fr-FR" sz="1200" dirty="0">
                          <a:effectLst/>
                        </a:rPr>
                        <a:t>l’ASAP ou CSAM positionné en Box et espace numérique</a:t>
                      </a:r>
                      <a:endParaRPr lang="fr-FR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Tout au long de l’ouverture de l’accueil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APPEL du « 17 »  </a:t>
                      </a:r>
                      <a:r>
                        <a:rPr lang="fr-FR" sz="1200" dirty="0" smtClean="0">
                          <a:effectLst/>
                        </a:rPr>
                        <a:t>et suivre les instructions de la </a:t>
                      </a:r>
                      <a:r>
                        <a:rPr lang="fr-FR" sz="1200" dirty="0" smtClean="0">
                          <a:effectLst/>
                        </a:rPr>
                        <a:t>police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200" b="1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S'éloigner de l'objet pour appeler d'un mobile.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200" b="1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 une photographie est nécessaire, elle devra être</a:t>
                      </a:r>
                      <a:r>
                        <a:rPr lang="fr-FR" sz="1200" b="1" u="non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200" b="1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prise en mode avion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  </a:t>
                      </a:r>
                      <a:endParaRPr lang="fr-FR" sz="1200" b="1" u="none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Alerter les Managers (en</a:t>
                      </a:r>
                      <a:r>
                        <a:rPr lang="fr-FR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direct ou zoom ou appel…)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</a:rPr>
                        <a:t>Si </a:t>
                      </a:r>
                      <a:r>
                        <a:rPr lang="fr-FR" sz="1200" dirty="0">
                          <a:effectLst/>
                        </a:rPr>
                        <a:t>alerte </a:t>
                      </a:r>
                      <a:r>
                        <a:rPr lang="fr-FR" sz="1200" dirty="0" smtClean="0">
                          <a:effectLst/>
                        </a:rPr>
                        <a:t>ne </a:t>
                      </a:r>
                      <a:r>
                        <a:rPr lang="fr-FR" sz="1200" dirty="0">
                          <a:effectLst/>
                        </a:rPr>
                        <a:t>pas toucher le sac et attendre suite à voir avec </a:t>
                      </a:r>
                      <a:r>
                        <a:rPr lang="fr-FR" sz="1200" dirty="0" smtClean="0">
                          <a:effectLst/>
                        </a:rPr>
                        <a:t>Manager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 pas changer l'environnement de l'objet, ne pas le déplacer, ne pas l'ouvrir</a:t>
                      </a:r>
                      <a:endParaRPr lang="fr-FR" sz="1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43031211"/>
                  </a:ext>
                </a:extLst>
              </a:tr>
              <a:tr h="111245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Contrôle des</a:t>
                      </a:r>
                      <a:r>
                        <a:rPr lang="fr-FR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sacs systématique à l’entrée sur site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Vigile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Tout au long de l’ouverture de l’accueil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 smtClean="0"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 smtClean="0"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 smtClean="0"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 smtClean="0">
                          <a:effectLst/>
                        </a:rPr>
                        <a:t>Contrôle visuel</a:t>
                      </a:r>
                      <a:endParaRPr lang="fr-FR" sz="105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 sac suspect, procédure en vigueur</a:t>
                      </a:r>
                      <a:r>
                        <a:rPr lang="fr-FR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applicable par le vigile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6173407"/>
                  </a:ext>
                </a:extLst>
              </a:tr>
            </a:tbl>
          </a:graphicData>
        </a:graphic>
      </p:graphicFrame>
      <p:pic>
        <p:nvPicPr>
          <p:cNvPr id="1029" name="Image 8" descr="Clip Art Magnifying Glass Vector Graphics Image Royalty-free, PNG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063" y="1175597"/>
            <a:ext cx="1091719" cy="1091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Image 14" descr="Alert - Alert Button, HD Png Download - kind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55" y="3429000"/>
            <a:ext cx="1089025" cy="103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 15" descr="Photos, illustrations et vidéos de &quot;police française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593" y="4063761"/>
            <a:ext cx="1201337" cy="803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0367" y="5765788"/>
            <a:ext cx="847602" cy="812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798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 de texte 2"/>
          <p:cNvSpPr txBox="1">
            <a:spLocks noChangeArrowheads="1"/>
          </p:cNvSpPr>
          <p:nvPr/>
        </p:nvSpPr>
        <p:spPr bwMode="auto">
          <a:xfrm>
            <a:off x="2141753" y="493736"/>
            <a:ext cx="7333487" cy="446276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fr-FR" sz="2000" dirty="0">
                <a:solidFill>
                  <a:srgbClr val="0070C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PROTOCOLE SAC </a:t>
            </a:r>
            <a:r>
              <a:rPr lang="fr-FR" sz="2000" dirty="0" smtClean="0">
                <a:solidFill>
                  <a:srgbClr val="0070C0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L’ACCUEIL SANS VIGILE</a:t>
            </a:r>
            <a:endParaRPr lang="fr-FR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Zone de texte 2"/>
          <p:cNvSpPr txBox="1">
            <a:spLocks noChangeArrowheads="1"/>
          </p:cNvSpPr>
          <p:nvPr/>
        </p:nvSpPr>
        <p:spPr bwMode="auto">
          <a:xfrm>
            <a:off x="5349240" y="2691130"/>
            <a:ext cx="1493520" cy="1475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fr-FR" sz="11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1" name="Tableau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844994"/>
              </p:ext>
            </p:extLst>
          </p:nvPr>
        </p:nvGraphicFramePr>
        <p:xfrm>
          <a:off x="901686" y="1044859"/>
          <a:ext cx="9816672" cy="55467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4195">
                  <a:extLst>
                    <a:ext uri="{9D8B030D-6E8A-4147-A177-3AD203B41FA5}">
                      <a16:colId xmlns:a16="http://schemas.microsoft.com/office/drawing/2014/main" val="2653723340"/>
                    </a:ext>
                  </a:extLst>
                </a:gridCol>
                <a:gridCol w="2078415">
                  <a:extLst>
                    <a:ext uri="{9D8B030D-6E8A-4147-A177-3AD203B41FA5}">
                      <a16:colId xmlns:a16="http://schemas.microsoft.com/office/drawing/2014/main" val="2783824316"/>
                    </a:ext>
                  </a:extLst>
                </a:gridCol>
                <a:gridCol w="1484588">
                  <a:extLst>
                    <a:ext uri="{9D8B030D-6E8A-4147-A177-3AD203B41FA5}">
                      <a16:colId xmlns:a16="http://schemas.microsoft.com/office/drawing/2014/main" val="3631852759"/>
                    </a:ext>
                  </a:extLst>
                </a:gridCol>
                <a:gridCol w="1484588">
                  <a:extLst>
                    <a:ext uri="{9D8B030D-6E8A-4147-A177-3AD203B41FA5}">
                      <a16:colId xmlns:a16="http://schemas.microsoft.com/office/drawing/2014/main" val="3666599118"/>
                    </a:ext>
                  </a:extLst>
                </a:gridCol>
                <a:gridCol w="1840771">
                  <a:extLst>
                    <a:ext uri="{9D8B030D-6E8A-4147-A177-3AD203B41FA5}">
                      <a16:colId xmlns:a16="http://schemas.microsoft.com/office/drawing/2014/main" val="3378234362"/>
                    </a:ext>
                  </a:extLst>
                </a:gridCol>
                <a:gridCol w="1614115">
                  <a:extLst>
                    <a:ext uri="{9D8B030D-6E8A-4147-A177-3AD203B41FA5}">
                      <a16:colId xmlns:a16="http://schemas.microsoft.com/office/drawing/2014/main" val="270660519"/>
                    </a:ext>
                  </a:extLst>
                </a:gridCol>
              </a:tblGrid>
              <a:tr h="23840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Quoi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Qui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QUAND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Comment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effectLst/>
                        </a:rPr>
                        <a:t>Conséquence </a:t>
                      </a:r>
                      <a:endParaRPr lang="fr-F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37440404"/>
                  </a:ext>
                </a:extLst>
              </a:tr>
              <a:tr h="190202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>
                        <a:effectLst/>
                        <a:latin typeface="Arial Black" panose="020B0A040201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</a:rPr>
                        <a:t>Vérifier </a:t>
                      </a:r>
                      <a:r>
                        <a:rPr lang="fr-FR" sz="1200" dirty="0">
                          <a:effectLst/>
                        </a:rPr>
                        <a:t>l’absence de sac oublié (n’appartenant pas au personnel) dans l’espace numérique, les </a:t>
                      </a:r>
                      <a:r>
                        <a:rPr lang="fr-FR" sz="1200" dirty="0" err="1">
                          <a:effectLst/>
                        </a:rPr>
                        <a:t>boxs</a:t>
                      </a:r>
                      <a:r>
                        <a:rPr lang="fr-FR" sz="1200" dirty="0">
                          <a:effectLst/>
                        </a:rPr>
                        <a:t> de </a:t>
                      </a:r>
                      <a:r>
                        <a:rPr lang="fr-FR" sz="1200" dirty="0" smtClean="0">
                          <a:effectLst/>
                        </a:rPr>
                        <a:t>RDV, toilettes,  </a:t>
                      </a:r>
                      <a:r>
                        <a:rPr lang="fr-FR" sz="1200" dirty="0">
                          <a:effectLst/>
                        </a:rPr>
                        <a:t>l’atelier </a:t>
                      </a:r>
                      <a:r>
                        <a:rPr lang="fr-FR" sz="1200" dirty="0" smtClean="0">
                          <a:effectLst/>
                        </a:rPr>
                        <a:t>numérique…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</a:rPr>
                        <a:t>l’ASAP </a:t>
                      </a:r>
                      <a:r>
                        <a:rPr lang="fr-FR" sz="1200" dirty="0">
                          <a:effectLst/>
                        </a:rPr>
                        <a:t>ou CSAM positionné en Box et espace numérique</a:t>
                      </a:r>
                      <a:endParaRPr lang="fr-FR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Tout au long de l’ouverture de l’accueil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Systématiquement</a:t>
                      </a:r>
                      <a:r>
                        <a:rPr lang="fr-FR" sz="1100" b="1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à l’ouverture et à la fermeture de l’accueil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</a:rPr>
                        <a:t>Contrôle </a:t>
                      </a:r>
                      <a:r>
                        <a:rPr lang="fr-FR" sz="1200" dirty="0">
                          <a:effectLst/>
                        </a:rPr>
                        <a:t>visuel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</a:rPr>
                        <a:t>Si présence</a:t>
                      </a:r>
                      <a:r>
                        <a:rPr lang="fr-FR" sz="1200" baseline="0" dirty="0" smtClean="0">
                          <a:effectLst/>
                        </a:rPr>
                        <a:t> de sac  (vérifier si pas d’appartenance au personnel)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aseline="0" dirty="0" smtClean="0">
                          <a:effectLst/>
                        </a:rPr>
                        <a:t>faire alerte (voir ci-dessous)</a:t>
                      </a:r>
                      <a:endParaRPr lang="fr-FR" sz="11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0542395"/>
                  </a:ext>
                </a:extLst>
              </a:tr>
              <a:tr h="340634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</a:rPr>
                        <a:t>Si </a:t>
                      </a:r>
                      <a:r>
                        <a:rPr lang="fr-FR" sz="1200" dirty="0">
                          <a:effectLst/>
                        </a:rPr>
                        <a:t>présence d’un sac faire une alerte systématique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</a:rPr>
                        <a:t>Le manager présent ou l’ASAP </a:t>
                      </a:r>
                      <a:r>
                        <a:rPr lang="fr-FR" sz="1200" dirty="0">
                          <a:effectLst/>
                        </a:rPr>
                        <a:t>ou CSAM positionné en Box et espace numérique</a:t>
                      </a:r>
                      <a:endParaRPr lang="fr-FR" sz="11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 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Tout au long de l’ouverture de l’accueil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>
                          <a:effectLst/>
                        </a:rPr>
                        <a:t>APPEL du « 17 »  </a:t>
                      </a:r>
                      <a:r>
                        <a:rPr lang="fr-FR" sz="1200" dirty="0" smtClean="0">
                          <a:effectLst/>
                        </a:rPr>
                        <a:t>et suivre les instructions de la </a:t>
                      </a:r>
                      <a:r>
                        <a:rPr lang="fr-FR" sz="1200" dirty="0" smtClean="0">
                          <a:effectLst/>
                        </a:rPr>
                        <a:t>police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200" b="1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S'éloigner de l'objet pour appeler d'un mobile.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200" b="1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 une photographie est nécessaire, elle devra être</a:t>
                      </a:r>
                      <a:r>
                        <a:rPr lang="fr-FR" sz="1200" b="1" u="none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200" b="1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prise en mode avion</a:t>
                      </a:r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 </a:t>
                      </a: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Alerter les Managers</a:t>
                      </a: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dirty="0" smtClean="0">
                          <a:effectLst/>
                        </a:rPr>
                        <a:t>Si </a:t>
                      </a:r>
                      <a:r>
                        <a:rPr lang="fr-FR" sz="1200" dirty="0">
                          <a:effectLst/>
                        </a:rPr>
                        <a:t>alerte nécessaire ne pas toucher le sac et attendre suite à voir avec </a:t>
                      </a:r>
                      <a:r>
                        <a:rPr lang="fr-FR" sz="1200" dirty="0" smtClean="0">
                          <a:effectLst/>
                        </a:rPr>
                        <a:t>Manager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200" dirty="0" smtClean="0">
                        <a:effectLst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 pas changer l'environnement de l'objet, ne pas le déplacer, ne pas l'ouvrir</a:t>
                      </a:r>
                      <a:endParaRPr lang="fr-FR" sz="12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43031211"/>
                  </a:ext>
                </a:extLst>
              </a:tr>
            </a:tbl>
          </a:graphicData>
        </a:graphic>
      </p:graphicFrame>
      <p:pic>
        <p:nvPicPr>
          <p:cNvPr id="1029" name="Image 8" descr="Clip Art Magnifying Glass Vector Graphics Image Royalty-free, PNG ...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011" y="1592586"/>
            <a:ext cx="1176457" cy="1176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Image 14" descr="Alert - Alert Button, HD Png Download - kind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728" y="4201883"/>
            <a:ext cx="1089025" cy="103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 15" descr="Photos, illustrations et vidéos de &quot;police française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6258" y="4939446"/>
            <a:ext cx="1333500" cy="89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57685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433</Words>
  <Application>Microsoft Office PowerPoint</Application>
  <PresentationFormat>Grand écran</PresentationFormat>
  <Paragraphs>127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Arial Black</vt:lpstr>
      <vt:lpstr>Calibri</vt:lpstr>
      <vt:lpstr>Calibri Light</vt:lpstr>
      <vt:lpstr>Times New Roman</vt:lpstr>
      <vt:lpstr>Thème Office</vt:lpstr>
      <vt:lpstr>Présentation PowerPoint</vt:lpstr>
      <vt:lpstr>Présentation PowerPoint</vt:lpstr>
    </vt:vector>
  </TitlesOfParts>
  <Company>Cnam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BRACHT STEPHANIE (CPAM ISERE)</dc:creator>
  <cp:lastModifiedBy>BRACHT STEPHANIE (CPAM ISERE)</cp:lastModifiedBy>
  <cp:revision>10</cp:revision>
  <dcterms:created xsi:type="dcterms:W3CDTF">2024-04-24T08:44:48Z</dcterms:created>
  <dcterms:modified xsi:type="dcterms:W3CDTF">2024-05-14T13:07:42Z</dcterms:modified>
</cp:coreProperties>
</file>