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Style moyen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4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0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1E81D1-4F65-41AC-AB77-57FC7F151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1057EF5-F2A1-4285-9BF7-41792E83EA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091FBEB-DF86-41D9-9962-59D2EE01E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6C9DD-E28C-4931-955A-F57FF920FD44}" type="datetimeFigureOut">
              <a:rPr lang="fr-FR" smtClean="0"/>
              <a:t>05/11/2025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1E56E25-AF81-4253-B151-A63F681F2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4140236-C785-459B-B38E-AEA8D56A2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D4DB6-1260-4D4C-9888-51D937E2B8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6851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57C170-03ED-4925-89DB-DF570E3497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B2F156B-A620-4F3A-8BD0-273DB8269A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D82E2FB-6079-47C3-9F64-1975EEC3ED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6C9DD-E28C-4931-955A-F57FF920FD44}" type="datetimeFigureOut">
              <a:rPr lang="fr-FR" smtClean="0"/>
              <a:t>05/11/2025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26E8011-2B17-4FBB-8F43-B221B21F7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5C8A96-81DA-4990-8DBF-F9A179A7F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D4DB6-1260-4D4C-9888-51D937E2B8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8753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7D25133D-DC25-4383-93AC-9264BEBF11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FE23780-27FB-487F-B8BB-FD50F2B57F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6C928D7-CF4A-4CF1-A2A7-F47C29B7B5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6C9DD-E28C-4931-955A-F57FF920FD44}" type="datetimeFigureOut">
              <a:rPr lang="fr-FR" smtClean="0"/>
              <a:t>05/11/2025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98897CF-4CBF-4827-9281-785029720F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3ACC861-1D26-4191-8F19-0773DF0DBC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D4DB6-1260-4D4C-9888-51D937E2B8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4558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D48A33-7749-4E5C-A6D5-C261B67533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2303FB1-9375-429D-9CF4-160B9D6869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E59E1E4-C01B-42A4-957C-C96F83A3C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6C9DD-E28C-4931-955A-F57FF920FD44}" type="datetimeFigureOut">
              <a:rPr lang="fr-FR" smtClean="0"/>
              <a:t>05/11/2025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5A706BA-445F-4791-BCF6-E9B32A1413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5E8DAB5-15AC-4639-A28C-5E9E4BFFE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D4DB6-1260-4D4C-9888-51D937E2B8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9921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BCD78E0-14D5-41E7-AFAF-34972959D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D2BBEB6-D748-429E-980D-496E341D4F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D3A6DD4-5E57-4F9F-AD5A-0CC2F1B5E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6C9DD-E28C-4931-955A-F57FF920FD44}" type="datetimeFigureOut">
              <a:rPr lang="fr-FR" smtClean="0"/>
              <a:t>05/11/2025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7269D05-D803-4B4B-96F3-395231FAF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9E5C4CA-82C8-4ACF-B303-910AFC9E4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D4DB6-1260-4D4C-9888-51D937E2B8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5496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345B10-6528-485D-8115-A8D2E44E46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D571750-75E8-4C53-93E2-3DC4F4C523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8DC4F43-AE6C-4746-8662-829D15B7F8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991DED2-87F8-4999-B6A8-BC0B767285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6C9DD-E28C-4931-955A-F57FF920FD44}" type="datetimeFigureOut">
              <a:rPr lang="fr-FR" smtClean="0"/>
              <a:t>05/11/2025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3674826-CB6B-42BE-BF69-8A810379D0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8A9BA4F-4CF0-411E-ACD4-CA5600173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D4DB6-1260-4D4C-9888-51D937E2B8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9214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0DB07DF-12DB-459C-A8F6-84854D1C7D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4245F47-05CB-4057-86B0-F7E05B05E4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08B31CF-ACFA-47EA-AE4F-184E3A5642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A4E399F-72C1-46F0-8E28-DBD56391C1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EE63C89-DCD2-42B7-BE34-46574429E3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FB8348D5-ADD4-48E1-9C4E-6C733A479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6C9DD-E28C-4931-955A-F57FF920FD44}" type="datetimeFigureOut">
              <a:rPr lang="fr-FR" smtClean="0"/>
              <a:t>05/11/2025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5F2A2593-6ABE-4615-8BA3-BCC167DA0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6A753EB8-5F95-4D77-860A-445397F62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D4DB6-1260-4D4C-9888-51D937E2B8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480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A812B1-2E95-4C84-A5CD-A14CAB45D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749692-5B1A-4043-A6F3-6B3E09E21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6C9DD-E28C-4931-955A-F57FF920FD44}" type="datetimeFigureOut">
              <a:rPr lang="fr-FR" smtClean="0"/>
              <a:t>05/11/2025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B6459ED-EE45-4A9D-B974-D52D773B2A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48A89FB-95B8-439F-A837-57CC03401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D4DB6-1260-4D4C-9888-51D937E2B8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3448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2863615-64F0-4CFD-8F3B-BDFC6BFEEE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6C9DD-E28C-4931-955A-F57FF920FD44}" type="datetimeFigureOut">
              <a:rPr lang="fr-FR" smtClean="0"/>
              <a:t>05/11/2025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665247E-62B4-4FCA-88F3-D44D868716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63EDD49-7402-4279-AF94-DBC14B637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D4DB6-1260-4D4C-9888-51D937E2B8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4512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43B4A1-D9E4-461E-B405-9F40C2475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70A9224-B477-4C9A-A523-F49538F9E7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A19CBD5-3105-467F-8FCC-B0A8BBD67C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56E08DA-CBC0-4A9D-8087-E6B9837776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6C9DD-E28C-4931-955A-F57FF920FD44}" type="datetimeFigureOut">
              <a:rPr lang="fr-FR" smtClean="0"/>
              <a:t>05/11/2025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B56E88A-CF6E-40AD-B963-E37A9FB01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0F9187F-2DB9-4096-AD63-A1E336317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D4DB6-1260-4D4C-9888-51D937E2B8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6165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ED5E7B-D883-47F8-8421-362BBCE479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1664237-E6A2-493D-820E-BB10E96A956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1CDA532-5C3E-439E-B4A1-69E35A1554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AF608B6-C908-41C9-9247-B3E92C450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6C9DD-E28C-4931-955A-F57FF920FD44}" type="datetimeFigureOut">
              <a:rPr lang="fr-FR" smtClean="0"/>
              <a:t>05/11/2025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52DE82E-6EB0-419F-87FA-F60120FD9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D4946C2-E8EE-4085-93E9-ECBA0AF26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D4DB6-1260-4D4C-9888-51D937E2B8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1347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D9157649-946D-403D-B151-1DF39DAD0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D2198AC-F374-4BE0-ABE7-A575AF48BD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16A9932-425F-4710-B8ED-18890712D8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C6C9DD-E28C-4931-955A-F57FF920FD44}" type="datetimeFigureOut">
              <a:rPr lang="fr-FR" smtClean="0"/>
              <a:t>05/11/2025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8965A15-95D0-4CC8-8CD9-25032F3195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81009E4-6160-40B1-8C64-8527569559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0D4DB6-1260-4D4C-9888-51D937E2B8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3434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Image 7">
            <a:extLst>
              <a:ext uri="{FF2B5EF4-FFF2-40B4-BE49-F238E27FC236}">
                <a16:creationId xmlns:a16="http://schemas.microsoft.com/office/drawing/2014/main" id="{8CF2181F-6811-1161-C8FD-20C55BBECDC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66" r="28221"/>
          <a:stretch>
            <a:fillRect/>
          </a:stretch>
        </p:blipFill>
        <p:spPr bwMode="auto">
          <a:xfrm>
            <a:off x="6196904" y="351901"/>
            <a:ext cx="5717191" cy="6154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FC6EA27-F737-447C-A12A-BFA873544A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3742" y="2235199"/>
            <a:ext cx="7035991" cy="2387600"/>
          </a:xfrm>
          <a:noFill/>
          <a:ln>
            <a:noFill/>
          </a:ln>
        </p:spPr>
        <p:txBody>
          <a:bodyPr anchor="b">
            <a:normAutofit fontScale="90000"/>
          </a:bodyPr>
          <a:lstStyle/>
          <a:p>
            <a:pPr algn="l"/>
            <a:r>
              <a:rPr lang="fr-FR" sz="2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utch801 XBd BT" panose="02020903060505020304" pitchFamily="18" charset="0"/>
              </a:rPr>
              <a:t>Densification, rénovation énergétique</a:t>
            </a:r>
            <a:br>
              <a:rPr lang="fr-FR" sz="2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utch801 XBd BT" panose="02020903060505020304" pitchFamily="18" charset="0"/>
              </a:rPr>
            </a:br>
            <a:r>
              <a:rPr lang="fr-FR" sz="2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utch801 XBd BT" panose="02020903060505020304" pitchFamily="18" charset="0"/>
              </a:rPr>
              <a:t>et mise à niveau patrimoniale </a:t>
            </a:r>
            <a:br>
              <a:rPr lang="fr-FR" sz="2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utch801 XBd BT" panose="02020903060505020304" pitchFamily="18" charset="0"/>
              </a:rPr>
            </a:br>
            <a:r>
              <a:rPr lang="fr-FR" sz="2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utch801 XBd BT" panose="02020903060505020304" pitchFamily="18" charset="0"/>
              </a:rPr>
              <a:t>du Pôle Kennedy Finances</a:t>
            </a:r>
            <a:br>
              <a:rPr lang="fr-FR" sz="2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utch801 XBd BT" panose="02020903060505020304" pitchFamily="18" charset="0"/>
              </a:rPr>
            </a:br>
            <a:br>
              <a:rPr lang="fr-FR" sz="2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utch801 XBd BT" panose="02020903060505020304" pitchFamily="18" charset="0"/>
              </a:rPr>
            </a:br>
            <a:r>
              <a:rPr lang="fr-FR" sz="2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utch801 XBd BT" panose="02020903060505020304" pitchFamily="18" charset="0"/>
              </a:rPr>
              <a:t>Cadre de réponse Références </a:t>
            </a:r>
            <a:br>
              <a:rPr lang="fr-FR" sz="2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utch801 XBd BT" panose="02020903060505020304" pitchFamily="18" charset="0"/>
              </a:rPr>
            </a:br>
            <a:r>
              <a:rPr lang="fr-FR" sz="2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utch801 XBd BT" panose="02020903060505020304" pitchFamily="18" charset="0"/>
              </a:rPr>
              <a:t>phase Candidatures</a:t>
            </a:r>
            <a:br>
              <a:rPr lang="fr-FR" dirty="0">
                <a:solidFill>
                  <a:schemeClr val="accent1">
                    <a:lumMod val="75000"/>
                  </a:schemeClr>
                </a:solidFill>
                <a:latin typeface="Dutch801 XBd BT" panose="02020903060505020304" pitchFamily="18" charset="0"/>
              </a:rPr>
            </a:br>
            <a:endParaRPr lang="fr-FR" dirty="0">
              <a:solidFill>
                <a:schemeClr val="accent1">
                  <a:lumMod val="75000"/>
                </a:schemeClr>
              </a:solidFill>
              <a:latin typeface="Dutch801 XBd BT" panose="02020903060505020304" pitchFamily="18" charset="0"/>
            </a:endParaRP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F0FED5FA-D600-4EFB-A8E7-789CA7D663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1566295" y="5104123"/>
            <a:ext cx="9144000" cy="1655762"/>
          </a:xfrm>
        </p:spPr>
        <p:txBody>
          <a:bodyPr anchor="t">
            <a:normAutofit/>
          </a:bodyPr>
          <a:lstStyle/>
          <a:p>
            <a:r>
              <a:rPr lang="fr-FR" sz="2000" dirty="0">
                <a:solidFill>
                  <a:schemeClr val="accent1">
                    <a:lumMod val="75000"/>
                  </a:schemeClr>
                </a:solidFill>
                <a:latin typeface="Dutch801 XBd BT" panose="02020903060505020304" pitchFamily="18" charset="0"/>
              </a:rPr>
              <a:t>Intitulé </a:t>
            </a:r>
            <a:r>
              <a:rPr lang="fr-FR" sz="2000" dirty="0">
                <a:solidFill>
                  <a:schemeClr val="accent1">
                    <a:lumMod val="75000"/>
                  </a:schemeClr>
                </a:solidFill>
                <a:latin typeface="Dutch801 XBd BT" panose="02020903060505020304" pitchFamily="18" charset="0"/>
                <a:ea typeface="+mj-ea"/>
                <a:cs typeface="+mj-cs"/>
              </a:rPr>
              <a:t>complet</a:t>
            </a:r>
            <a:r>
              <a:rPr lang="fr-FR" sz="2000" dirty="0">
                <a:solidFill>
                  <a:schemeClr val="accent1">
                    <a:lumMod val="75000"/>
                  </a:schemeClr>
                </a:solidFill>
                <a:latin typeface="Dutch801 XBd BT" panose="02020903060505020304" pitchFamily="18" charset="0"/>
              </a:rPr>
              <a:t> du groupement</a:t>
            </a:r>
          </a:p>
          <a:p>
            <a:r>
              <a:rPr lang="fr-FR" sz="2000" dirty="0">
                <a:solidFill>
                  <a:schemeClr val="accent1">
                    <a:lumMod val="75000"/>
                  </a:schemeClr>
                </a:solidFill>
                <a:latin typeface="Dutch801 XBd BT" panose="02020903060505020304" pitchFamily="18" charset="0"/>
              </a:rPr>
              <a:t>Appellation sous trigramme TTT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65A570D-E399-A602-F1EB-06A4E577243F}"/>
              </a:ext>
            </a:extLst>
          </p:cNvPr>
          <p:cNvSpPr txBox="1"/>
          <p:nvPr/>
        </p:nvSpPr>
        <p:spPr>
          <a:xfrm rot="16200000">
            <a:off x="-3210478" y="3210478"/>
            <a:ext cx="6858000" cy="437043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240" b="1" dirty="0">
                <a:solidFill>
                  <a:schemeClr val="bg1"/>
                </a:solidFill>
              </a:rPr>
              <a:t>REFERENCES    PHASE CANDIDATURES</a:t>
            </a:r>
          </a:p>
        </p:txBody>
      </p:sp>
    </p:spTree>
    <p:extLst>
      <p:ext uri="{BB962C8B-B14F-4D97-AF65-F5344CB8AC3E}">
        <p14:creationId xmlns:p14="http://schemas.microsoft.com/office/powerpoint/2010/main" val="17111140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E30644E-F4D7-46D6-A643-4047798D89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12302"/>
            <a:ext cx="10515600" cy="5062008"/>
          </a:xfrm>
        </p:spPr>
        <p:txBody>
          <a:bodyPr>
            <a:normAutofit lnSpcReduction="10000"/>
          </a:bodyPr>
          <a:lstStyle/>
          <a:p>
            <a:r>
              <a:rPr lang="fr-FR" sz="1800" dirty="0"/>
              <a:t>Ce diaporama permet la présentation de 16 opérations de rénovation de complexité équivalente et d’importance comparable (si possible en marché global de performance), datant de moins de 5 ans avec 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sz="1600" dirty="0"/>
              <a:t> 4 opérations pour chacun des 4 secteurs suivants Mandataire, Architecte, BET, Mainteneur.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sz="1600" dirty="0"/>
              <a:t> caractéristiques similaires : notamment site occupé en activité, nécessitant une organisation en phasage et portant sur des bâtiments tertiaires de taille comparable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sz="1600" dirty="0"/>
              <a:t> objectifs similaires : qualité d'usage, performance énergétique et environnementale.																	</a:t>
            </a:r>
          </a:p>
          <a:p>
            <a:r>
              <a:rPr lang="fr-FR" sz="1800" dirty="0"/>
              <a:t>En cas de discordance avec le présent diaporama, les indications du tableur prévalent.</a:t>
            </a:r>
          </a:p>
          <a:p>
            <a:endParaRPr lang="fr-FR" sz="1800" dirty="0"/>
          </a:p>
          <a:p>
            <a:r>
              <a:rPr lang="fr-FR" sz="1800" dirty="0"/>
              <a:t>Les repères du tableur sont repris dans le bandeau vertical</a:t>
            </a:r>
          </a:p>
          <a:p>
            <a:pPr marL="0" indent="0">
              <a:buNone/>
            </a:pPr>
            <a:endParaRPr lang="fr-FR" sz="1800" dirty="0"/>
          </a:p>
          <a:p>
            <a:pPr marL="0" indent="0">
              <a:buNone/>
            </a:pPr>
            <a:endParaRPr lang="fr-FR" sz="1800" dirty="0"/>
          </a:p>
          <a:p>
            <a:pPr marL="0" indent="0">
              <a:buNone/>
            </a:pPr>
            <a:endParaRPr lang="fr-FR" sz="1800" dirty="0"/>
          </a:p>
          <a:p>
            <a:pPr marL="0" indent="0">
              <a:buNone/>
            </a:pPr>
            <a:endParaRPr lang="fr-FR" sz="1800" dirty="0"/>
          </a:p>
          <a:p>
            <a:pPr marL="0" indent="0">
              <a:buNone/>
            </a:pPr>
            <a:endParaRPr lang="fr-FR" sz="1800" dirty="0"/>
          </a:p>
          <a:p>
            <a:r>
              <a:rPr lang="fr-FR" sz="1800" dirty="0"/>
              <a:t>La taille du présent diaporama doit être inférieure à 5 Mo			</a:t>
            </a:r>
          </a:p>
        </p:txBody>
      </p:sp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82723DF4-821E-48E9-A440-A1D1EE9677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8250102"/>
              </p:ext>
            </p:extLst>
          </p:nvPr>
        </p:nvGraphicFramePr>
        <p:xfrm>
          <a:off x="1169893" y="3785595"/>
          <a:ext cx="5764108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41027">
                  <a:extLst>
                    <a:ext uri="{9D8B030D-6E8A-4147-A177-3AD203B41FA5}">
                      <a16:colId xmlns:a16="http://schemas.microsoft.com/office/drawing/2014/main" val="668130826"/>
                    </a:ext>
                  </a:extLst>
                </a:gridCol>
                <a:gridCol w="1441027">
                  <a:extLst>
                    <a:ext uri="{9D8B030D-6E8A-4147-A177-3AD203B41FA5}">
                      <a16:colId xmlns:a16="http://schemas.microsoft.com/office/drawing/2014/main" val="4091142895"/>
                    </a:ext>
                  </a:extLst>
                </a:gridCol>
                <a:gridCol w="1441027">
                  <a:extLst>
                    <a:ext uri="{9D8B030D-6E8A-4147-A177-3AD203B41FA5}">
                      <a16:colId xmlns:a16="http://schemas.microsoft.com/office/drawing/2014/main" val="1452649077"/>
                    </a:ext>
                  </a:extLst>
                </a:gridCol>
                <a:gridCol w="1441027">
                  <a:extLst>
                    <a:ext uri="{9D8B030D-6E8A-4147-A177-3AD203B41FA5}">
                      <a16:colId xmlns:a16="http://schemas.microsoft.com/office/drawing/2014/main" val="1961869623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r>
                        <a:rPr lang="fr-FR" sz="1400" b="1" dirty="0"/>
                        <a:t>Mandataire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b="1" dirty="0"/>
                        <a:t>Architecte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b="1" dirty="0"/>
                        <a:t>BET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b="1" dirty="0" err="1"/>
                        <a:t>Exploit.Maint</a:t>
                      </a:r>
                      <a:r>
                        <a:rPr lang="fr-FR" sz="1400" b="1" dirty="0"/>
                        <a:t>.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674364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fr-FR" sz="1400"/>
                        <a:t>RM1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/>
                        <a:t>RA1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/>
                        <a:t>RB1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/>
                        <a:t>REM1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453014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fr-FR" sz="1400"/>
                        <a:t>RM2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/>
                        <a:t>RA2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/>
                        <a:t>RB2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/>
                        <a:t>REM2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681830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fr-FR" sz="1400"/>
                        <a:t>RM3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/>
                        <a:t>RA3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/>
                        <a:t>RB3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/>
                        <a:t>REM3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322186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fr-FR" sz="1400"/>
                        <a:t>RM4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/>
                        <a:t>RA4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/>
                        <a:t>RB4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REM4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2597956"/>
                  </a:ext>
                </a:extLst>
              </a:tr>
            </a:tbl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895D8765-6049-2232-3F58-F9302408FFE3}"/>
              </a:ext>
            </a:extLst>
          </p:cNvPr>
          <p:cNvSpPr txBox="1"/>
          <p:nvPr/>
        </p:nvSpPr>
        <p:spPr>
          <a:xfrm rot="16200000">
            <a:off x="-3210478" y="3210478"/>
            <a:ext cx="6858000" cy="437043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240" b="1" dirty="0">
                <a:solidFill>
                  <a:schemeClr val="bg1"/>
                </a:solidFill>
              </a:rPr>
              <a:t>RAPPELS</a:t>
            </a:r>
          </a:p>
        </p:txBody>
      </p:sp>
    </p:spTree>
    <p:extLst>
      <p:ext uri="{BB962C8B-B14F-4D97-AF65-F5344CB8AC3E}">
        <p14:creationId xmlns:p14="http://schemas.microsoft.com/office/powerpoint/2010/main" val="1175779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4">
            <a:extLst>
              <a:ext uri="{FF2B5EF4-FFF2-40B4-BE49-F238E27FC236}">
                <a16:creationId xmlns:a16="http://schemas.microsoft.com/office/drawing/2014/main" id="{6C62519C-0416-4B96-8FCF-5B26E89AD28D}"/>
              </a:ext>
            </a:extLst>
          </p:cNvPr>
          <p:cNvSpPr txBox="1"/>
          <p:nvPr/>
        </p:nvSpPr>
        <p:spPr>
          <a:xfrm rot="16200000">
            <a:off x="-3210478" y="3210478"/>
            <a:ext cx="6858000" cy="437043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240" b="1" dirty="0">
                <a:solidFill>
                  <a:schemeClr val="bg1"/>
                </a:solidFill>
              </a:rPr>
              <a:t>REFERENCE RM1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10A8B28-100A-B2D6-976D-C35DAC19CD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280927"/>
            <a:ext cx="10515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/>
            <a:r>
              <a:rPr lang="fr-FR" altLang="fr-FR" sz="2000" b="1" dirty="0">
                <a:solidFill>
                  <a:srgbClr val="002060"/>
                </a:solidFill>
                <a:latin typeface="+mn-lt"/>
              </a:rPr>
              <a:t>Nom du </a:t>
            </a:r>
            <a:r>
              <a:rPr lang="fr-FR" altLang="fr-FR" sz="2000" b="1">
                <a:solidFill>
                  <a:srgbClr val="002060"/>
                </a:solidFill>
                <a:latin typeface="+mn-lt"/>
              </a:rPr>
              <a:t>Groupement / de </a:t>
            </a:r>
            <a:r>
              <a:rPr lang="fr-FR" altLang="fr-FR" sz="2000" b="1" dirty="0">
                <a:solidFill>
                  <a:srgbClr val="002060"/>
                </a:solidFill>
                <a:latin typeface="+mn-lt"/>
              </a:rPr>
              <a:t>l’Entreprise</a:t>
            </a:r>
            <a:endParaRPr lang="fr-FR" altLang="fr-FR" sz="2000" b="1" i="1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6" name="ZoneTexte 14">
            <a:extLst>
              <a:ext uri="{FF2B5EF4-FFF2-40B4-BE49-F238E27FC236}">
                <a16:creationId xmlns:a16="http://schemas.microsoft.com/office/drawing/2014/main" id="{9B51DD0E-08C9-761E-334E-442B173644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1190983"/>
            <a:ext cx="4387511" cy="386259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altLang="fr-FR" sz="1400" b="1" u="sng" dirty="0">
                <a:solidFill>
                  <a:srgbClr val="002060"/>
                </a:solidFill>
              </a:rPr>
              <a:t>Renseignement sur la référence présentée :</a:t>
            </a:r>
          </a:p>
          <a:p>
            <a:endParaRPr lang="fr-FR" altLang="fr-FR" sz="1100" b="1" u="sng" dirty="0">
              <a:solidFill>
                <a:srgbClr val="00206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altLang="fr-FR" sz="1100" dirty="0">
                <a:solidFill>
                  <a:srgbClr val="002060"/>
                </a:solidFill>
              </a:rPr>
              <a:t>Maître d’ouvrage 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altLang="fr-FR" sz="1100" dirty="0">
              <a:solidFill>
                <a:srgbClr val="00206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altLang="fr-FR" sz="1100" b="1" dirty="0">
                <a:solidFill>
                  <a:srgbClr val="002060"/>
                </a:solidFill>
              </a:rPr>
              <a:t>Opération :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fr-FR" altLang="fr-FR" sz="1100" dirty="0">
                <a:solidFill>
                  <a:srgbClr val="002060"/>
                </a:solidFill>
              </a:rPr>
              <a:t>Localisation :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fr-FR" altLang="fr-FR" sz="1100" dirty="0">
                <a:solidFill>
                  <a:srgbClr val="002060"/>
                </a:solidFill>
              </a:rPr>
              <a:t>Surface (</a:t>
            </a:r>
            <a:r>
              <a:rPr lang="fr-FR" altLang="fr-FR" sz="1100" dirty="0" err="1">
                <a:solidFill>
                  <a:srgbClr val="002060"/>
                </a:solidFill>
              </a:rPr>
              <a:t>sdp</a:t>
            </a:r>
            <a:r>
              <a:rPr lang="fr-FR" altLang="fr-FR" sz="1100" dirty="0">
                <a:solidFill>
                  <a:srgbClr val="002060"/>
                </a:solidFill>
              </a:rPr>
              <a:t>) 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fr-FR" altLang="fr-FR" sz="1100" dirty="0">
                <a:solidFill>
                  <a:srgbClr val="002060"/>
                </a:solidFill>
              </a:rPr>
              <a:t>Type de marché 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altLang="fr-FR" sz="1100" dirty="0">
              <a:solidFill>
                <a:srgbClr val="00206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altLang="fr-FR" sz="1100" dirty="0">
                <a:solidFill>
                  <a:srgbClr val="002060"/>
                </a:solidFill>
              </a:rPr>
              <a:t>Caractéristiques / performances 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altLang="fr-FR" sz="1100" dirty="0">
              <a:solidFill>
                <a:srgbClr val="00206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altLang="fr-FR" sz="1100" dirty="0">
                <a:solidFill>
                  <a:srgbClr val="002060"/>
                </a:solidFill>
              </a:rPr>
              <a:t>Etat d’avancement 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altLang="fr-FR" sz="1100" dirty="0">
              <a:solidFill>
                <a:srgbClr val="00206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altLang="fr-FR" sz="1100" dirty="0">
                <a:solidFill>
                  <a:srgbClr val="002060"/>
                </a:solidFill>
              </a:rPr>
              <a:t>Mission(s) réalisée(s) 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altLang="fr-FR" sz="1100" dirty="0">
              <a:solidFill>
                <a:srgbClr val="00206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altLang="fr-FR" sz="1100" dirty="0">
                <a:solidFill>
                  <a:srgbClr val="002060"/>
                </a:solidFill>
              </a:rPr>
              <a:t>Montants (€HT) et durée d'opération 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altLang="fr-FR" sz="1100" dirty="0">
              <a:solidFill>
                <a:srgbClr val="00206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altLang="fr-FR" sz="1100" dirty="0">
                <a:solidFill>
                  <a:srgbClr val="002060"/>
                </a:solidFill>
              </a:rPr>
              <a:t>Composition du groupement :</a:t>
            </a:r>
            <a:endParaRPr lang="fr-FR" altLang="fr-FR" sz="1100" i="1" dirty="0">
              <a:solidFill>
                <a:srgbClr val="00206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altLang="fr-FR" sz="1100" dirty="0">
              <a:solidFill>
                <a:srgbClr val="00206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altLang="fr-FR" sz="1100" dirty="0">
                <a:solidFill>
                  <a:srgbClr val="002060"/>
                </a:solidFill>
              </a:rPr>
              <a:t>Autres renseignements : </a:t>
            </a:r>
          </a:p>
          <a:p>
            <a:r>
              <a:rPr lang="fr-FR" altLang="fr-FR" sz="1100" i="1" dirty="0">
                <a:solidFill>
                  <a:srgbClr val="002060"/>
                </a:solidFill>
              </a:rPr>
              <a:t>Méthodes, structures, matériaux ou systèmes mis en œuvre</a:t>
            </a:r>
            <a:r>
              <a:rPr lang="fr-FR" altLang="fr-FR" sz="1100" dirty="0">
                <a:solidFill>
                  <a:srgbClr val="002060"/>
                </a:solidFill>
              </a:rPr>
              <a:t> </a:t>
            </a:r>
          </a:p>
          <a:p>
            <a:endParaRPr lang="fr-FR" altLang="fr-FR" sz="1100" dirty="0">
              <a:solidFill>
                <a:srgbClr val="002060"/>
              </a:solidFill>
            </a:endParaRPr>
          </a:p>
        </p:txBody>
      </p: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84BFA9F8-BCDD-443C-B7F6-3E7EBE26DA21}"/>
              </a:ext>
            </a:extLst>
          </p:cNvPr>
          <p:cNvGrpSpPr/>
          <p:nvPr/>
        </p:nvGrpSpPr>
        <p:grpSpPr>
          <a:xfrm>
            <a:off x="5449076" y="1145501"/>
            <a:ext cx="6615405" cy="5431572"/>
            <a:chOff x="5016225" y="735863"/>
            <a:chExt cx="7528294" cy="8623995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2772F7F-27AD-4AA6-9151-3FE9DA7623C2}"/>
                </a:ext>
              </a:extLst>
            </p:cNvPr>
            <p:cNvSpPr/>
            <p:nvPr/>
          </p:nvSpPr>
          <p:spPr>
            <a:xfrm>
              <a:off x="5016225" y="735863"/>
              <a:ext cx="7526296" cy="4924657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528"/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719E7DA9-2A87-4C5D-9E80-5C89C7A40FBC}"/>
                </a:ext>
              </a:extLst>
            </p:cNvPr>
            <p:cNvSpPr txBox="1"/>
            <p:nvPr/>
          </p:nvSpPr>
          <p:spPr>
            <a:xfrm>
              <a:off x="6639501" y="2384276"/>
              <a:ext cx="3556058" cy="16859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1" hangingPunct="1"/>
              <a:r>
                <a:rPr lang="fr-FR" altLang="fr-FR" sz="1050" i="1" dirty="0"/>
                <a:t>Documents graphiques : </a:t>
              </a:r>
            </a:p>
            <a:p>
              <a:pPr eaLnBrk="1" hangingPunct="1"/>
              <a:r>
                <a:rPr lang="fr-FR" altLang="fr-FR" sz="1050" i="1" dirty="0"/>
                <a:t>PLAN MASSE</a:t>
              </a:r>
            </a:p>
            <a:p>
              <a:pPr eaLnBrk="1" hangingPunct="1"/>
              <a:r>
                <a:rPr lang="fr-FR" altLang="fr-FR" sz="1050" i="1" dirty="0"/>
                <a:t>PERSPECTIVE</a:t>
              </a:r>
            </a:p>
            <a:p>
              <a:pPr eaLnBrk="1" hangingPunct="1"/>
              <a:r>
                <a:rPr lang="fr-FR" altLang="fr-FR" sz="1050" i="1" dirty="0"/>
                <a:t>VUES EXTERIEURES, INTERIEURES</a:t>
              </a:r>
            </a:p>
            <a:p>
              <a:pPr eaLnBrk="1" hangingPunct="1"/>
              <a:r>
                <a:rPr lang="fr-FR" altLang="fr-FR" sz="1050" i="1" dirty="0"/>
                <a:t>AUTRE(S) ELEMENT(S) JUGE(S) PERTINENT (S) A LA DEFINITION DU PROJET 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50CB9A6-830B-4A45-A9A6-C41971E7D86B}"/>
                </a:ext>
              </a:extLst>
            </p:cNvPr>
            <p:cNvSpPr/>
            <p:nvPr/>
          </p:nvSpPr>
          <p:spPr>
            <a:xfrm>
              <a:off x="5029868" y="5852352"/>
              <a:ext cx="3626855" cy="3507506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528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CA42968B-1882-4F6E-816F-9D61CAF36734}"/>
                </a:ext>
              </a:extLst>
            </p:cNvPr>
            <p:cNvSpPr/>
            <p:nvPr/>
          </p:nvSpPr>
          <p:spPr>
            <a:xfrm>
              <a:off x="8945880" y="5852352"/>
              <a:ext cx="3598639" cy="3507506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528"/>
            </a:p>
          </p:txBody>
        </p:sp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044D4C38-61B7-40A5-BE39-B0B250742992}"/>
                </a:ext>
              </a:extLst>
            </p:cNvPr>
            <p:cNvSpPr txBox="1"/>
            <p:nvPr/>
          </p:nvSpPr>
          <p:spPr>
            <a:xfrm>
              <a:off x="5116296" y="6911640"/>
              <a:ext cx="3393779" cy="16859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1" hangingPunct="1"/>
              <a:r>
                <a:rPr lang="fr-FR" altLang="fr-FR" sz="1050" i="1" dirty="0"/>
                <a:t>Documents graphiques : </a:t>
              </a:r>
            </a:p>
            <a:p>
              <a:pPr eaLnBrk="1" hangingPunct="1"/>
              <a:r>
                <a:rPr lang="fr-FR" altLang="fr-FR" sz="1050" i="1" dirty="0"/>
                <a:t>PLAN MASSE</a:t>
              </a:r>
            </a:p>
            <a:p>
              <a:pPr eaLnBrk="1" hangingPunct="1"/>
              <a:r>
                <a:rPr lang="fr-FR" altLang="fr-FR" sz="1050" i="1" dirty="0"/>
                <a:t>PERSPECTIVE</a:t>
              </a:r>
            </a:p>
            <a:p>
              <a:r>
                <a:rPr lang="fr-FR" altLang="fr-FR" sz="1050" i="1" dirty="0"/>
                <a:t>VUES EXTERIEURES, INTERIEURES</a:t>
              </a:r>
            </a:p>
            <a:p>
              <a:pPr eaLnBrk="1" hangingPunct="1"/>
              <a:r>
                <a:rPr lang="fr-FR" altLang="fr-FR" sz="1050" i="1" dirty="0"/>
                <a:t>AUTRE(S) ELEMENT(S) JUGE(S) PERTINENT (S) A LA DEFINITION DU PROJET </a:t>
              </a:r>
            </a:p>
          </p:txBody>
        </p: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6BCBB88E-463E-44AF-9878-567DE494DF8D}"/>
                </a:ext>
              </a:extLst>
            </p:cNvPr>
            <p:cNvSpPr txBox="1"/>
            <p:nvPr/>
          </p:nvSpPr>
          <p:spPr>
            <a:xfrm>
              <a:off x="9148743" y="6911640"/>
              <a:ext cx="3393779" cy="16859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1" hangingPunct="1"/>
              <a:r>
                <a:rPr lang="fr-FR" altLang="fr-FR" sz="1050" i="1" dirty="0"/>
                <a:t>Documents graphiques : </a:t>
              </a:r>
            </a:p>
            <a:p>
              <a:pPr eaLnBrk="1" hangingPunct="1"/>
              <a:r>
                <a:rPr lang="fr-FR" altLang="fr-FR" sz="1050" i="1" dirty="0"/>
                <a:t>PLAN MASSE</a:t>
              </a:r>
            </a:p>
            <a:p>
              <a:pPr eaLnBrk="1" hangingPunct="1"/>
              <a:r>
                <a:rPr lang="fr-FR" altLang="fr-FR" sz="1050" i="1" dirty="0"/>
                <a:t>PERSPECTIVE</a:t>
              </a:r>
            </a:p>
            <a:p>
              <a:r>
                <a:rPr lang="fr-FR" altLang="fr-FR" sz="1050" i="1" dirty="0"/>
                <a:t>VUES EXTERIEURES, INTERIEURES</a:t>
              </a:r>
            </a:p>
            <a:p>
              <a:pPr eaLnBrk="1" hangingPunct="1"/>
              <a:r>
                <a:rPr lang="fr-FR" altLang="fr-FR" sz="1050" i="1" dirty="0"/>
                <a:t>AUTRE(S) ELEMENT(S) JUGE(S) PERTINENT (S) A LA DEFINITION DU PROJET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5057978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</TotalTime>
  <Words>367</Words>
  <Application>Microsoft Office PowerPoint</Application>
  <PresentationFormat>Grand écran</PresentationFormat>
  <Paragraphs>76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Dutch801 XBd BT</vt:lpstr>
      <vt:lpstr>Wingdings</vt:lpstr>
      <vt:lpstr>Thème Office</vt:lpstr>
      <vt:lpstr>Densification, rénovation énergétique et mise à niveau patrimoniale  du Pôle Kennedy Finances  Cadre de réponse Références  phase Candidatures 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Densification, rénovation énergétique et mise à niveau patrimoniale  du Pôle Kennedy Finances Cadre de réponse Références</dc:title>
  <dc:creator>ROGER Daniel</dc:creator>
  <cp:lastModifiedBy>Marjorie MEKIL</cp:lastModifiedBy>
  <cp:revision>11</cp:revision>
  <dcterms:created xsi:type="dcterms:W3CDTF">2025-10-29T10:26:22Z</dcterms:created>
  <dcterms:modified xsi:type="dcterms:W3CDTF">2025-11-05T14:53:26Z</dcterms:modified>
</cp:coreProperties>
</file>