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9" r:id="rId2"/>
    <p:sldId id="256" r:id="rId3"/>
    <p:sldId id="260" r:id="rId4"/>
    <p:sldId id="261" r:id="rId5"/>
    <p:sldId id="262" r:id="rId6"/>
    <p:sldId id="264" r:id="rId7"/>
    <p:sldId id="263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43303A-6ECD-3841-9A30-366DD5CB9D4C}" v="4" dt="2023-01-23T09:01:36.6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/>
    <p:restoredTop sz="94737"/>
  </p:normalViewPr>
  <p:slideViewPr>
    <p:cSldViewPr snapToGrid="0" snapToObjects="1">
      <p:cViewPr varScale="1">
        <p:scale>
          <a:sx n="119" d="100"/>
          <a:sy n="119" d="100"/>
        </p:scale>
        <p:origin x="1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gaux BIETZER" userId="556bd4a2-8555-476c-bd17-de5bf76a2126" providerId="ADAL" clId="{6843303A-6ECD-3841-9A30-366DD5CB9D4C}"/>
    <pc:docChg chg="custSel addSld modSld">
      <pc:chgData name="Margaux BIETZER" userId="556bd4a2-8555-476c-bd17-de5bf76a2126" providerId="ADAL" clId="{6843303A-6ECD-3841-9A30-366DD5CB9D4C}" dt="2023-01-23T09:01:36.672" v="30"/>
      <pc:docMkLst>
        <pc:docMk/>
      </pc:docMkLst>
      <pc:sldChg chg="delSp modSp mod">
        <pc:chgData name="Margaux BIETZER" userId="556bd4a2-8555-476c-bd17-de5bf76a2126" providerId="ADAL" clId="{6843303A-6ECD-3841-9A30-366DD5CB9D4C}" dt="2023-01-23T09:01:32.202" v="28" actId="242"/>
        <pc:sldMkLst>
          <pc:docMk/>
          <pc:sldMk cId="1220266139" sldId="256"/>
        </pc:sldMkLst>
        <pc:spChg chg="mod">
          <ac:chgData name="Margaux BIETZER" userId="556bd4a2-8555-476c-bd17-de5bf76a2126" providerId="ADAL" clId="{6843303A-6ECD-3841-9A30-366DD5CB9D4C}" dt="2023-01-23T09:01:32.202" v="28" actId="242"/>
          <ac:spMkLst>
            <pc:docMk/>
            <pc:sldMk cId="1220266139" sldId="256"/>
            <ac:spMk id="4" creationId="{F6ED0531-D0B1-C64D-B12C-F61ADCC092F1}"/>
          </ac:spMkLst>
        </pc:spChg>
        <pc:spChg chg="mod">
          <ac:chgData name="Margaux BIETZER" userId="556bd4a2-8555-476c-bd17-de5bf76a2126" providerId="ADAL" clId="{6843303A-6ECD-3841-9A30-366DD5CB9D4C}" dt="2023-01-23T09:01:01.691" v="19" actId="1076"/>
          <ac:spMkLst>
            <pc:docMk/>
            <pc:sldMk cId="1220266139" sldId="256"/>
            <ac:spMk id="5" creationId="{D9C440F0-E5F2-1646-8217-37DBB51CF60F}"/>
          </ac:spMkLst>
        </pc:spChg>
        <pc:picChg chg="del">
          <ac:chgData name="Margaux BIETZER" userId="556bd4a2-8555-476c-bd17-de5bf76a2126" providerId="ADAL" clId="{6843303A-6ECD-3841-9A30-366DD5CB9D4C}" dt="2023-01-23T09:00:00.469" v="0" actId="478"/>
          <ac:picMkLst>
            <pc:docMk/>
            <pc:sldMk cId="1220266139" sldId="256"/>
            <ac:picMk id="8" creationId="{0EDCEFC5-1B85-BA42-B8BA-0F574A458468}"/>
          </ac:picMkLst>
        </pc:picChg>
      </pc:sldChg>
      <pc:sldChg chg="add">
        <pc:chgData name="Margaux BIETZER" userId="556bd4a2-8555-476c-bd17-de5bf76a2126" providerId="ADAL" clId="{6843303A-6ECD-3841-9A30-366DD5CB9D4C}" dt="2023-01-23T09:01:35.566" v="29"/>
        <pc:sldMkLst>
          <pc:docMk/>
          <pc:sldMk cId="4110777413" sldId="257"/>
        </pc:sldMkLst>
      </pc:sldChg>
      <pc:sldChg chg="add">
        <pc:chgData name="Margaux BIETZER" userId="556bd4a2-8555-476c-bd17-de5bf76a2126" providerId="ADAL" clId="{6843303A-6ECD-3841-9A30-366DD5CB9D4C}" dt="2023-01-23T09:01:36.672" v="30"/>
        <pc:sldMkLst>
          <pc:docMk/>
          <pc:sldMk cId="3907493407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897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7540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96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014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720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9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441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1827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5792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07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777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77531-2F3E-534E-8077-7ABA31515C73}" type="datetimeFigureOut">
              <a:rPr lang="fr-FR" smtClean="0"/>
              <a:t>19/11/2025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97DD5-FF98-4E46-AAFE-DB52625B15B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373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FBE16CA-88E6-8DB3-B242-E3318524C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096" y="444553"/>
            <a:ext cx="3657600" cy="9239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DD2D2A5-3419-FC06-207B-70B9837CC478}"/>
              </a:ext>
            </a:extLst>
          </p:cNvPr>
          <p:cNvSpPr txBox="1"/>
          <p:nvPr/>
        </p:nvSpPr>
        <p:spPr>
          <a:xfrm>
            <a:off x="2412124" y="2119833"/>
            <a:ext cx="4929352" cy="24516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Concours de Maîtrise d’œuvre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20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fr-FR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pération de construction d’un batiment à usage mixte et de rénovation énergétique sur un site sportif de la DOUA dans le cadre d’un accord-cadre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Présentation illustrée des références </a:t>
            </a:r>
            <a:endParaRPr lang="fr-FR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461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82F9D-1C8B-0D61-DBDF-F5AEBCDCD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1D396E71-5EA2-BEEE-AC10-0DD61FC6CEC9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2CEF191-3159-748B-3383-210C2EBFE0F7}"/>
              </a:ext>
            </a:extLst>
          </p:cNvPr>
          <p:cNvSpPr/>
          <p:nvPr/>
        </p:nvSpPr>
        <p:spPr>
          <a:xfrm>
            <a:off x="1290917" y="982903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2247437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F6ED0531-D0B1-C64D-B12C-F61ADCC092F1}"/>
              </a:ext>
            </a:extLst>
          </p:cNvPr>
          <p:cNvSpPr txBox="1">
            <a:spLocks/>
          </p:cNvSpPr>
          <p:nvPr/>
        </p:nvSpPr>
        <p:spPr>
          <a:xfrm>
            <a:off x="1044763" y="1608792"/>
            <a:ext cx="7397088" cy="131979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1400" dirty="0">
                <a:solidFill>
                  <a:schemeClr val="bg1"/>
                </a:solidFill>
                <a:latin typeface="+mn-lt"/>
              </a:rPr>
              <a:t> </a:t>
            </a:r>
            <a:r>
              <a:rPr lang="fr-FR" sz="2800" dirty="0">
                <a:solidFill>
                  <a:schemeClr val="bg1"/>
                </a:solidFill>
                <a:latin typeface="+mn-lt"/>
              </a:rPr>
              <a:t>RÉFÉRENCES ARCHITECTURALES</a:t>
            </a:r>
            <a:endParaRPr lang="fr-FR" sz="1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A1D8F4B-10EE-A9E2-2328-32FE60FA3391}"/>
              </a:ext>
            </a:extLst>
          </p:cNvPr>
          <p:cNvSpPr txBox="1"/>
          <p:nvPr/>
        </p:nvSpPr>
        <p:spPr>
          <a:xfrm>
            <a:off x="1667933" y="34290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Les candidats sont libres de choisir le nombre d’illustration pour chaque référence.</a:t>
            </a:r>
          </a:p>
        </p:txBody>
      </p:sp>
    </p:spTree>
    <p:extLst>
      <p:ext uri="{BB962C8B-B14F-4D97-AF65-F5344CB8AC3E}">
        <p14:creationId xmlns:p14="http://schemas.microsoft.com/office/powerpoint/2010/main" val="122026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F6ED0531-D0B1-C64D-B12C-F61ADCC092F1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n°1</a:t>
            </a: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id="{D9C440F0-E5F2-1646-8217-37DBB51CF6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219" y="799584"/>
            <a:ext cx="3690746" cy="5940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Intitulé du projet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Maître d’ouvrage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Description du projet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i="1" dirty="0">
                <a:latin typeface="+mn-lt"/>
              </a:rPr>
              <a:t>(nature, caractéristiques de l’opération)</a:t>
            </a: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travaux </a:t>
            </a:r>
            <a:r>
              <a:rPr lang="fr-FR" altLang="fr-FR" sz="1100" i="1" dirty="0">
                <a:latin typeface="+mn-lt"/>
              </a:rPr>
              <a:t>(en € HT) </a:t>
            </a:r>
            <a:r>
              <a:rPr lang="fr-FR" altLang="fr-FR" sz="1100" dirty="0">
                <a:latin typeface="+mn-lt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honoraires </a:t>
            </a:r>
            <a:r>
              <a:rPr lang="fr-FR" altLang="fr-FR" sz="1100" i="1" dirty="0">
                <a:latin typeface="+mn-lt"/>
              </a:rPr>
              <a:t>(en €HT)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Surface </a:t>
            </a:r>
            <a:r>
              <a:rPr lang="fr-FR" altLang="fr-FR" sz="1100" i="1" dirty="0">
                <a:latin typeface="+mn-lt"/>
              </a:rPr>
              <a:t>(SU)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Dates début et fin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Mission(s) réalisée(s) et rôle tenu :</a:t>
            </a:r>
          </a:p>
          <a:p>
            <a:pPr eaLnBrk="1" hangingPunct="1">
              <a:spcBef>
                <a:spcPct val="50000"/>
              </a:spcBef>
            </a:pPr>
            <a:endParaRPr lang="fr-FR" altLang="fr-FR" sz="14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4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4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4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400" dirty="0"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2EA55A-0DC1-B04D-8BF4-1FB80BEF1685}"/>
              </a:ext>
            </a:extLst>
          </p:cNvPr>
          <p:cNvSpPr/>
          <p:nvPr/>
        </p:nvSpPr>
        <p:spPr>
          <a:xfrm>
            <a:off x="3939273" y="782026"/>
            <a:ext cx="4968060" cy="5220741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322929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62316-6A29-C812-2CD0-163FF3102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3C42BCC8-08C7-68B3-A73B-3EBA58628416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A857FB-356B-E4A5-48B0-4AC860C6C995}"/>
              </a:ext>
            </a:extLst>
          </p:cNvPr>
          <p:cNvSpPr/>
          <p:nvPr/>
        </p:nvSpPr>
        <p:spPr>
          <a:xfrm>
            <a:off x="1871253" y="896842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890849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E57A4-FF8C-8832-A553-74DE55F60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291EDF5C-4AF1-7204-C351-AFC0B42156DA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n°2</a:t>
            </a: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id="{9AF63AEE-3F9D-A341-A845-D6EBEA639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53" y="1326711"/>
            <a:ext cx="3168626" cy="45781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Intitulé du projet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Maître d’ouvrage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Description du projet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i="1" dirty="0">
                <a:latin typeface="+mn-lt"/>
              </a:rPr>
              <a:t>(nature, caractéristiques de l’opération)</a:t>
            </a: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travaux </a:t>
            </a:r>
            <a:r>
              <a:rPr lang="fr-FR" altLang="fr-FR" sz="1100" i="1" dirty="0">
                <a:latin typeface="+mn-lt"/>
              </a:rPr>
              <a:t>(en € HT) </a:t>
            </a:r>
            <a:r>
              <a:rPr lang="fr-FR" altLang="fr-FR" sz="1100" dirty="0">
                <a:latin typeface="+mn-lt"/>
              </a:rPr>
              <a:t>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honoraires </a:t>
            </a:r>
            <a:r>
              <a:rPr lang="fr-FR" altLang="fr-FR" sz="1100" i="1" dirty="0">
                <a:latin typeface="+mn-lt"/>
              </a:rPr>
              <a:t>(en €HT) </a:t>
            </a:r>
            <a:r>
              <a:rPr lang="fr-FR" altLang="fr-FR" sz="1100" i="1" dirty="0"/>
              <a:t>:</a:t>
            </a: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Surface </a:t>
            </a:r>
            <a:r>
              <a:rPr lang="fr-FR" altLang="fr-FR" sz="1100" i="1" dirty="0">
                <a:latin typeface="+mn-lt"/>
              </a:rPr>
              <a:t>(SU)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Dates début et fin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Mission(s) réalisée(s) et rôle tenu 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B4209A-EE6C-77DD-E1A6-F17870AD1204}"/>
              </a:ext>
            </a:extLst>
          </p:cNvPr>
          <p:cNvSpPr/>
          <p:nvPr/>
        </p:nvSpPr>
        <p:spPr>
          <a:xfrm>
            <a:off x="3603811" y="1241087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3768761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9967-FECB-1A51-8E85-FF64C612E7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C430764E-D10A-E7B8-8B6F-1CBBAD8F7DEB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80CC8E-C290-3F01-DDA5-C51063DE31CD}"/>
              </a:ext>
            </a:extLst>
          </p:cNvPr>
          <p:cNvSpPr/>
          <p:nvPr/>
        </p:nvSpPr>
        <p:spPr>
          <a:xfrm>
            <a:off x="1613646" y="950631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217340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F776E-9869-9481-F574-E1E6B6076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C73E7C13-D56D-1671-7D42-E135E0493FDF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n°3</a:t>
            </a: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id="{EDCAC4C7-42A8-EA11-CF1E-E6A9122D4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531" y="1241087"/>
            <a:ext cx="3168626" cy="5339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Intitulé du projet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Maître d’ouvrage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Description du projet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i="1" dirty="0">
                <a:latin typeface="+mn-lt"/>
              </a:rPr>
              <a:t>(nature, caractéristiques de l’opération)</a:t>
            </a: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travaux </a:t>
            </a:r>
            <a:r>
              <a:rPr lang="fr-FR" altLang="fr-FR" sz="1100" i="1" dirty="0">
                <a:latin typeface="+mn-lt"/>
              </a:rPr>
              <a:t>(en € HT) </a:t>
            </a:r>
            <a:r>
              <a:rPr lang="fr-FR" altLang="fr-FR" sz="1100" dirty="0">
                <a:latin typeface="+mn-lt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</a:t>
            </a:r>
            <a:r>
              <a:rPr lang="fr-FR" altLang="fr-FR" sz="1100" dirty="0">
                <a:latin typeface="Calibri" panose="020F0502020204030204" pitchFamily="34" charset="0"/>
                <a:cs typeface="Calibri" panose="020F0502020204030204" pitchFamily="34" charset="0"/>
              </a:rPr>
              <a:t>honoraires </a:t>
            </a:r>
            <a:r>
              <a:rPr lang="fr-FR" altLang="fr-FR" sz="1100" i="1" dirty="0">
                <a:latin typeface="Calibri" panose="020F0502020204030204" pitchFamily="34" charset="0"/>
                <a:cs typeface="Calibri" panose="020F0502020204030204" pitchFamily="34" charset="0"/>
              </a:rPr>
              <a:t>(en €HT) </a:t>
            </a:r>
            <a:r>
              <a:rPr lang="fr-FR" altLang="fr-FR" sz="1100" i="1" dirty="0"/>
              <a:t>:</a:t>
            </a:r>
            <a:endParaRPr lang="fr-FR" altLang="fr-FR" sz="11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Surface </a:t>
            </a:r>
            <a:r>
              <a:rPr lang="fr-FR" altLang="fr-FR" sz="1100" i="1" dirty="0">
                <a:latin typeface="+mn-lt"/>
              </a:rPr>
              <a:t>(SU)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Dates début et fin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Mission(s) réalisée(s) et rôle tenu 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389CED2-DEEB-2E60-3F96-095E06AC7B35}"/>
              </a:ext>
            </a:extLst>
          </p:cNvPr>
          <p:cNvSpPr/>
          <p:nvPr/>
        </p:nvSpPr>
        <p:spPr>
          <a:xfrm>
            <a:off x="3603811" y="1241087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3698448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3806B9-1671-D3B8-019F-6A0746125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9F3CF3A6-8151-2E4E-1DB4-53A7EAFB4C81}"/>
              </a:ext>
            </a:extLst>
          </p:cNvPr>
          <p:cNvSpPr txBox="1">
            <a:spLocks/>
          </p:cNvSpPr>
          <p:nvPr/>
        </p:nvSpPr>
        <p:spPr>
          <a:xfrm>
            <a:off x="246553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6BF89E-8377-33E1-24A6-56C3BA98CBA8}"/>
              </a:ext>
            </a:extLst>
          </p:cNvPr>
          <p:cNvSpPr/>
          <p:nvPr/>
        </p:nvSpPr>
        <p:spPr>
          <a:xfrm>
            <a:off x="1473797" y="1101238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804050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B3903-88E0-C7A8-203F-6E32A1B02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1">
            <a:extLst>
              <a:ext uri="{FF2B5EF4-FFF2-40B4-BE49-F238E27FC236}">
                <a16:creationId xmlns:a16="http://schemas.microsoft.com/office/drawing/2014/main" id="{0542CEAA-2014-38AA-408B-07063DF584E1}"/>
              </a:ext>
            </a:extLst>
          </p:cNvPr>
          <p:cNvSpPr txBox="1">
            <a:spLocks/>
          </p:cNvSpPr>
          <p:nvPr/>
        </p:nvSpPr>
        <p:spPr>
          <a:xfrm>
            <a:off x="268069" y="206829"/>
            <a:ext cx="6701209" cy="37933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400" dirty="0">
                <a:solidFill>
                  <a:schemeClr val="bg1"/>
                </a:solidFill>
                <a:latin typeface="+mn-lt"/>
              </a:rPr>
              <a:t> Nom du mandataire de l’équipe - Nom de l’architecte – Référence n°4</a:t>
            </a:r>
          </a:p>
        </p:txBody>
      </p:sp>
      <p:sp>
        <p:nvSpPr>
          <p:cNvPr id="5" name="Text Box 37">
            <a:extLst>
              <a:ext uri="{FF2B5EF4-FFF2-40B4-BE49-F238E27FC236}">
                <a16:creationId xmlns:a16="http://schemas.microsoft.com/office/drawing/2014/main" id="{3597137B-2C2B-811F-F1CA-53EB15AC9A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553" y="1326711"/>
            <a:ext cx="3168626" cy="53399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Intitulé du projet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b="1" dirty="0">
                <a:latin typeface="+mn-lt"/>
              </a:rPr>
              <a:t>Maître d’ouvrage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Description du projet :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i="1" dirty="0">
                <a:latin typeface="+mn-lt"/>
              </a:rPr>
              <a:t>(nature, caractéristiques de l’opération)</a:t>
            </a: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i="1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Montant des travaux </a:t>
            </a:r>
            <a:r>
              <a:rPr lang="fr-FR" altLang="fr-FR" sz="1100" i="1" dirty="0">
                <a:latin typeface="+mn-lt"/>
              </a:rPr>
              <a:t>(en € HT) </a:t>
            </a:r>
            <a:r>
              <a:rPr lang="fr-FR" altLang="fr-FR" sz="1100" dirty="0">
                <a:latin typeface="+mn-lt"/>
              </a:rPr>
              <a:t>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Calibri" panose="020F0502020204030204" pitchFamily="34" charset="0"/>
                <a:cs typeface="Calibri" panose="020F0502020204030204" pitchFamily="34" charset="0"/>
              </a:rPr>
              <a:t>Montant des honoraires </a:t>
            </a:r>
            <a:r>
              <a:rPr lang="fr-FR" altLang="fr-FR" sz="1100" i="1" dirty="0">
                <a:latin typeface="Calibri" panose="020F0502020204030204" pitchFamily="34" charset="0"/>
                <a:cs typeface="Calibri" panose="020F0502020204030204" pitchFamily="34" charset="0"/>
              </a:rPr>
              <a:t>(en €HT) :</a:t>
            </a:r>
            <a:endParaRPr lang="fr-FR" altLang="fr-FR" sz="1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endParaRPr lang="fr-FR" altLang="fr-FR" sz="1100" dirty="0"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Surface </a:t>
            </a:r>
            <a:r>
              <a:rPr lang="fr-FR" altLang="fr-FR" sz="1100" i="1" dirty="0">
                <a:latin typeface="+mn-lt"/>
              </a:rPr>
              <a:t>(SU)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Dates début et fin : </a:t>
            </a:r>
          </a:p>
          <a:p>
            <a:pPr eaLnBrk="1" hangingPunct="1">
              <a:spcBef>
                <a:spcPct val="50000"/>
              </a:spcBef>
            </a:pPr>
            <a:r>
              <a:rPr lang="fr-FR" altLang="fr-FR" sz="1100" dirty="0">
                <a:latin typeface="+mn-lt"/>
              </a:rPr>
              <a:t>Mission(s) réalisée(s) et rôle tenu :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C3E6DA-BC8F-9516-84C0-E3214288EDC8}"/>
              </a:ext>
            </a:extLst>
          </p:cNvPr>
          <p:cNvSpPr/>
          <p:nvPr/>
        </p:nvSpPr>
        <p:spPr>
          <a:xfrm>
            <a:off x="3603811" y="1241087"/>
            <a:ext cx="5076509" cy="5327650"/>
          </a:xfrm>
          <a:prstGeom prst="rect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anchor="ctr"/>
          <a:lstStyle/>
          <a:p>
            <a:pPr algn="ctr">
              <a:defRPr/>
            </a:pPr>
            <a:r>
              <a:rPr lang="fr-FR" sz="1400" b="1" i="1" dirty="0">
                <a:solidFill>
                  <a:schemeClr val="accent2"/>
                </a:solidFill>
              </a:rPr>
              <a:t>Insérer une illustration de la référence</a:t>
            </a:r>
          </a:p>
        </p:txBody>
      </p:sp>
    </p:spTree>
    <p:extLst>
      <p:ext uri="{BB962C8B-B14F-4D97-AF65-F5344CB8AC3E}">
        <p14:creationId xmlns:p14="http://schemas.microsoft.com/office/powerpoint/2010/main" val="373645744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</TotalTime>
  <Words>444</Words>
  <Application>Microsoft Macintosh PowerPoint</Application>
  <PresentationFormat>Affichage à l'écran (4:3)</PresentationFormat>
  <Paragraphs>101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Sarah ALAOUA</cp:lastModifiedBy>
  <cp:revision>20</cp:revision>
  <dcterms:created xsi:type="dcterms:W3CDTF">2022-01-13T16:23:24Z</dcterms:created>
  <dcterms:modified xsi:type="dcterms:W3CDTF">2025-11-19T14:55:38Z</dcterms:modified>
  <cp:category/>
</cp:coreProperties>
</file>