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80" r:id="rId3"/>
    <p:sldId id="261" r:id="rId4"/>
    <p:sldId id="257" r:id="rId5"/>
    <p:sldId id="258" r:id="rId6"/>
    <p:sldId id="260" r:id="rId7"/>
    <p:sldId id="259" r:id="rId8"/>
    <p:sldId id="294" r:id="rId9"/>
    <p:sldId id="267" r:id="rId10"/>
    <p:sldId id="264" r:id="rId11"/>
    <p:sldId id="265" r:id="rId12"/>
    <p:sldId id="281" r:id="rId13"/>
    <p:sldId id="268" r:id="rId14"/>
    <p:sldId id="282" r:id="rId15"/>
    <p:sldId id="283" r:id="rId16"/>
    <p:sldId id="285" r:id="rId17"/>
    <p:sldId id="286" r:id="rId18"/>
    <p:sldId id="288" r:id="rId19"/>
    <p:sldId id="287" r:id="rId20"/>
    <p:sldId id="289" r:id="rId21"/>
    <p:sldId id="290" r:id="rId22"/>
    <p:sldId id="291" r:id="rId23"/>
    <p:sldId id="292" r:id="rId24"/>
    <p:sldId id="293" r:id="rId2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8F33888E-2246-4954-AE6C-66B40CB15E51}">
          <p14:sldIdLst>
            <p14:sldId id="256"/>
            <p14:sldId id="280"/>
          </p14:sldIdLst>
        </p14:section>
        <p14:section name="Recevabilité" id="{FA401D91-B959-4E6F-A01F-F548867CEFDA}">
          <p14:sldIdLst>
            <p14:sldId id="261"/>
            <p14:sldId id="257"/>
            <p14:sldId id="258"/>
            <p14:sldId id="260"/>
            <p14:sldId id="259"/>
            <p14:sldId id="294"/>
          </p14:sldIdLst>
        </p14:section>
        <p14:section name="Critère 2 : Valeur Technique" id="{F3ABDCD8-2DFC-41DA-A9A1-96238E7FE98D}">
          <p14:sldIdLst>
            <p14:sldId id="267"/>
            <p14:sldId id="264"/>
            <p14:sldId id="265"/>
            <p14:sldId id="281"/>
            <p14:sldId id="268"/>
            <p14:sldId id="282"/>
            <p14:sldId id="283"/>
            <p14:sldId id="285"/>
            <p14:sldId id="286"/>
            <p14:sldId id="288"/>
            <p14:sldId id="287"/>
            <p14:sldId id="289"/>
          </p14:sldIdLst>
        </p14:section>
        <p14:section name="Critère 3 : Achat Responsable" id="{E1BB76DF-3CEF-4938-9541-D1412DA03C5A}">
          <p14:sldIdLst>
            <p14:sldId id="290"/>
            <p14:sldId id="291"/>
            <p14:sldId id="292"/>
            <p14:sldId id="29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9" autoAdjust="0"/>
    <p:restoredTop sz="90465" autoAdjust="0"/>
  </p:normalViewPr>
  <p:slideViewPr>
    <p:cSldViewPr snapToGrid="0">
      <p:cViewPr varScale="1">
        <p:scale>
          <a:sx n="100" d="100"/>
          <a:sy n="100" d="100"/>
        </p:scale>
        <p:origin x="6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CBE01-253F-42D2-BAAF-4D12D0076F5F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AA81C-BAE0-450D-B778-EAC71FE507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6613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Dupliquer</a:t>
            </a:r>
            <a:r>
              <a:rPr lang="fr-FR" baseline="0" dirty="0" smtClean="0"/>
              <a:t> cette slide au besoin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AA81C-BAE0-450D-B778-EAC71FE507EF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809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Ajouter des lignes au besoin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AA81C-BAE0-450D-B778-EAC71FE507EF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925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AA81C-BAE0-450D-B778-EAC71FE507EF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3130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84A6-D4B3-4850-8730-A4B6E2223766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7D99-73A1-4AFF-85D0-3AA7B94FD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1408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84A6-D4B3-4850-8730-A4B6E2223766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7D99-73A1-4AFF-85D0-3AA7B94FD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0740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84A6-D4B3-4850-8730-A4B6E2223766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7D99-73A1-4AFF-85D0-3AA7B94FD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756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84A6-D4B3-4850-8730-A4B6E2223766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7D99-73A1-4AFF-85D0-3AA7B94FD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002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84A6-D4B3-4850-8730-A4B6E2223766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7D99-73A1-4AFF-85D0-3AA7B94FD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092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84A6-D4B3-4850-8730-A4B6E2223766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7D99-73A1-4AFF-85D0-3AA7B94FD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162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84A6-D4B3-4850-8730-A4B6E2223766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7D99-73A1-4AFF-85D0-3AA7B94FD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1303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84A6-D4B3-4850-8730-A4B6E2223766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7D99-73A1-4AFF-85D0-3AA7B94FD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4835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84A6-D4B3-4850-8730-A4B6E2223766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7D99-73A1-4AFF-85D0-3AA7B94FD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9496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84A6-D4B3-4850-8730-A4B6E2223766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7D99-73A1-4AFF-85D0-3AA7B94FD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307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84A6-D4B3-4850-8730-A4B6E2223766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7D99-73A1-4AFF-85D0-3AA7B94FD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54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584A6-D4B3-4850-8730-A4B6E2223766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67D99-73A1-4AFF-85D0-3AA7B94FD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0644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879894"/>
            <a:ext cx="9144000" cy="3450565"/>
          </a:xfrm>
        </p:spPr>
        <p:txBody>
          <a:bodyPr>
            <a:noAutofit/>
          </a:bodyPr>
          <a:lstStyle/>
          <a:p>
            <a:r>
              <a:rPr lang="fr-FR" sz="2800" b="1" dirty="0" smtClean="0"/>
              <a:t>MARCHE PUBLIC DE MAÎTRISE D’ŒUVRE </a:t>
            </a:r>
            <a:br>
              <a:rPr lang="fr-FR" sz="2800" b="1" dirty="0" smtClean="0"/>
            </a:br>
            <a:r>
              <a:rPr lang="fr-FR" sz="2800" b="1" dirty="0" smtClean="0"/>
              <a:t/>
            </a:r>
            <a:br>
              <a:rPr lang="fr-FR" sz="2800" b="1" dirty="0" smtClean="0"/>
            </a:br>
            <a:r>
              <a:rPr lang="fr-FR" sz="2800" dirty="0"/>
              <a:t>BALMA (31) – CASERNE BALMA BALLON – BAT 0012</a:t>
            </a:r>
            <a:br>
              <a:rPr lang="fr-FR" sz="2800" dirty="0"/>
            </a:br>
            <a:r>
              <a:rPr lang="fr-FR" sz="2800" dirty="0"/>
              <a:t>MAITRISE D’ŒUVRE POUR LA RÉNOVATION DU BÂTIMENT EVAT</a:t>
            </a:r>
            <a:br>
              <a:rPr lang="fr-FR" sz="2800" dirty="0"/>
            </a:br>
            <a:r>
              <a:rPr lang="fr-FR" sz="4400" dirty="0" smtClean="0"/>
              <a:t/>
            </a:r>
            <a:br>
              <a:rPr lang="fr-FR" sz="4400" dirty="0" smtClean="0"/>
            </a:br>
            <a:r>
              <a:rPr lang="fr-FR" sz="2400" dirty="0" smtClean="0"/>
              <a:t>DAF 2025 000884</a:t>
            </a:r>
            <a:endParaRPr lang="fr-FR" sz="2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84385" y="4697593"/>
            <a:ext cx="9144000" cy="1655762"/>
          </a:xfrm>
        </p:spPr>
        <p:txBody>
          <a:bodyPr/>
          <a:lstStyle/>
          <a:p>
            <a:r>
              <a:rPr lang="fr-FR" dirty="0"/>
              <a:t>CADRE MÉMOIRE </a:t>
            </a:r>
            <a:r>
              <a:rPr lang="fr-FR" dirty="0" smtClean="0"/>
              <a:t>TECHNIQUE ET ACHAT RESPONSABLE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5211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389262"/>
              </p:ext>
            </p:extLst>
          </p:nvPr>
        </p:nvGraphicFramePr>
        <p:xfrm>
          <a:off x="559938" y="904591"/>
          <a:ext cx="11022462" cy="4657841"/>
        </p:xfrm>
        <a:graphic>
          <a:graphicData uri="http://schemas.openxmlformats.org/drawingml/2006/table">
            <a:tbl>
              <a:tblPr/>
              <a:tblGrid>
                <a:gridCol w="1940979">
                  <a:extLst>
                    <a:ext uri="{9D8B030D-6E8A-4147-A177-3AD203B41FA5}">
                      <a16:colId xmlns:a16="http://schemas.microsoft.com/office/drawing/2014/main" val="2321684690"/>
                    </a:ext>
                  </a:extLst>
                </a:gridCol>
                <a:gridCol w="1698355">
                  <a:extLst>
                    <a:ext uri="{9D8B030D-6E8A-4147-A177-3AD203B41FA5}">
                      <a16:colId xmlns:a16="http://schemas.microsoft.com/office/drawing/2014/main" val="139454915"/>
                    </a:ext>
                  </a:extLst>
                </a:gridCol>
                <a:gridCol w="3548351">
                  <a:extLst>
                    <a:ext uri="{9D8B030D-6E8A-4147-A177-3AD203B41FA5}">
                      <a16:colId xmlns:a16="http://schemas.microsoft.com/office/drawing/2014/main" val="2100793180"/>
                    </a:ext>
                  </a:extLst>
                </a:gridCol>
                <a:gridCol w="1203001">
                  <a:extLst>
                    <a:ext uri="{9D8B030D-6E8A-4147-A177-3AD203B41FA5}">
                      <a16:colId xmlns:a16="http://schemas.microsoft.com/office/drawing/2014/main" val="615129704"/>
                    </a:ext>
                  </a:extLst>
                </a:gridCol>
                <a:gridCol w="1203001">
                  <a:extLst>
                    <a:ext uri="{9D8B030D-6E8A-4147-A177-3AD203B41FA5}">
                      <a16:colId xmlns:a16="http://schemas.microsoft.com/office/drawing/2014/main" val="2105956544"/>
                    </a:ext>
                  </a:extLst>
                </a:gridCol>
                <a:gridCol w="1428775">
                  <a:extLst>
                    <a:ext uri="{9D8B030D-6E8A-4147-A177-3AD203B41FA5}">
                      <a16:colId xmlns:a16="http://schemas.microsoft.com/office/drawing/2014/main" val="2519332604"/>
                    </a:ext>
                  </a:extLst>
                </a:gridCol>
              </a:tblGrid>
              <a:tr h="7763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Raison sociale membre du groupement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 / Prénom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Rôle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Nombre d'années d'expérience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Références sur des projets équivalents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 ou équivalent joint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935235"/>
                  </a:ext>
                </a:extLst>
              </a:tr>
              <a:tr h="258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Pilotage de groupement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0330292"/>
                  </a:ext>
                </a:extLst>
              </a:tr>
              <a:tr h="258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Pilotage du groupement – suppléant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6620576"/>
                  </a:ext>
                </a:extLst>
              </a:tr>
              <a:tr h="258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Conception de projet (architecture)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4025198"/>
                  </a:ext>
                </a:extLst>
              </a:tr>
              <a:tr h="258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Conception de projet (architecture) –</a:t>
                      </a:r>
                      <a:r>
                        <a:rPr lang="fr-FR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suppléant </a:t>
                      </a:r>
                      <a:endParaRPr lang="fr-F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739473"/>
                  </a:ext>
                </a:extLst>
              </a:tr>
              <a:tr h="258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Conception de projet (technique)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9245114"/>
                  </a:ext>
                </a:extLst>
              </a:tr>
              <a:tr h="258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Conception de projet (technique)</a:t>
                      </a:r>
                      <a:r>
                        <a:rPr lang="fr-FR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– Suppléant </a:t>
                      </a:r>
                      <a:endParaRPr lang="fr-F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8095002"/>
                  </a:ext>
                </a:extLst>
              </a:tr>
              <a:tr h="258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Suivi de l'exécution de travaux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9066323"/>
                  </a:ext>
                </a:extLst>
              </a:tr>
              <a:tr h="258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Suivi de l'exécution de travaux  - Suppléant 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2947191"/>
                  </a:ext>
                </a:extLst>
              </a:tr>
              <a:tr h="258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6981907"/>
                  </a:ext>
                </a:extLst>
              </a:tr>
              <a:tr h="258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5410073"/>
                  </a:ext>
                </a:extLst>
              </a:tr>
              <a:tr h="258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1502469"/>
                  </a:ext>
                </a:extLst>
              </a:tr>
              <a:tr h="258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9824453"/>
                  </a:ext>
                </a:extLst>
              </a:tr>
              <a:tr h="258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4998107"/>
                  </a:ext>
                </a:extLst>
              </a:tr>
              <a:tr h="258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2115228"/>
                  </a:ext>
                </a:extLst>
              </a:tr>
              <a:tr h="258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76766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4477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Facultatif : illustration de références des moyens humains affectés au marché</a:t>
            </a:r>
            <a:endParaRPr lang="fr-FR" sz="2400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0433426"/>
              </p:ext>
            </p:extLst>
          </p:nvPr>
        </p:nvGraphicFramePr>
        <p:xfrm>
          <a:off x="357696" y="1578879"/>
          <a:ext cx="11417360" cy="4934065"/>
        </p:xfrm>
        <a:graphic>
          <a:graphicData uri="http://schemas.openxmlformats.org/drawingml/2006/table">
            <a:tbl>
              <a:tblPr/>
              <a:tblGrid>
                <a:gridCol w="2096020">
                  <a:extLst>
                    <a:ext uri="{9D8B030D-6E8A-4147-A177-3AD203B41FA5}">
                      <a16:colId xmlns:a16="http://schemas.microsoft.com/office/drawing/2014/main" val="1821603584"/>
                    </a:ext>
                  </a:extLst>
                </a:gridCol>
                <a:gridCol w="760536">
                  <a:extLst>
                    <a:ext uri="{9D8B030D-6E8A-4147-A177-3AD203B41FA5}">
                      <a16:colId xmlns:a16="http://schemas.microsoft.com/office/drawing/2014/main" val="2171618951"/>
                    </a:ext>
                  </a:extLst>
                </a:gridCol>
                <a:gridCol w="4101058">
                  <a:extLst>
                    <a:ext uri="{9D8B030D-6E8A-4147-A177-3AD203B41FA5}">
                      <a16:colId xmlns:a16="http://schemas.microsoft.com/office/drawing/2014/main" val="4181323303"/>
                    </a:ext>
                  </a:extLst>
                </a:gridCol>
                <a:gridCol w="2244576">
                  <a:extLst>
                    <a:ext uri="{9D8B030D-6E8A-4147-A177-3AD203B41FA5}">
                      <a16:colId xmlns:a16="http://schemas.microsoft.com/office/drawing/2014/main" val="470761307"/>
                    </a:ext>
                  </a:extLst>
                </a:gridCol>
                <a:gridCol w="2215170">
                  <a:extLst>
                    <a:ext uri="{9D8B030D-6E8A-4147-A177-3AD203B41FA5}">
                      <a16:colId xmlns:a16="http://schemas.microsoft.com/office/drawing/2014/main" val="598033946"/>
                    </a:ext>
                  </a:extLst>
                </a:gridCol>
              </a:tblGrid>
              <a:tr h="166656">
                <a:tc gridSpan="5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410183"/>
                  </a:ext>
                </a:extLst>
              </a:tr>
              <a:tr h="1666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Raison sociale membre du groupement 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Autres </a:t>
                      </a:r>
                      <a:r>
                        <a:rPr lang="fr-FR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entreprises</a:t>
                      </a: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sur cette référence 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945471"/>
                  </a:ext>
                </a:extLst>
              </a:tr>
              <a:tr h="166656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Présentation de l'opération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685851"/>
                  </a:ext>
                </a:extLst>
              </a:tr>
              <a:tr h="1666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Nature de l’opération (nom et lieu) 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Maitre d’ouvrage</a:t>
                      </a:r>
                      <a:r>
                        <a:rPr lang="fr-F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: </a:t>
                      </a:r>
                      <a:endParaRPr lang="fr-F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8867514"/>
                  </a:ext>
                </a:extLst>
              </a:tr>
              <a:tr h="16665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Année de réalisation :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Coût de l’opération (TDC)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5925390"/>
                  </a:ext>
                </a:extLst>
              </a:tr>
              <a:tr h="1666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 sommaire 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3086471"/>
                  </a:ext>
                </a:extLst>
              </a:tr>
              <a:tr h="166656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Présentation de la prestation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467458154"/>
                  </a:ext>
                </a:extLst>
              </a:tr>
              <a:tr h="1666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Rôle tenu par le candidat (missions) :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2283922"/>
                  </a:ext>
                </a:extLst>
              </a:tr>
              <a:tr h="1666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Moyens mis en place :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2077958"/>
                  </a:ext>
                </a:extLst>
              </a:tr>
              <a:tr h="1666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Attestation de bonne exécution fournie (oui / non) 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0806212"/>
                  </a:ext>
                </a:extLst>
              </a:tr>
              <a:tr h="326750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Planche photo </a:t>
                      </a: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(3 maximum) 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 description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7884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9792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879894"/>
            <a:ext cx="9144000" cy="3450565"/>
          </a:xfrm>
        </p:spPr>
        <p:txBody>
          <a:bodyPr anchor="ctr">
            <a:noAutofit/>
          </a:bodyPr>
          <a:lstStyle/>
          <a:p>
            <a:r>
              <a:rPr lang="fr-FR" sz="2400" dirty="0" smtClean="0"/>
              <a:t>CRITÈRES DE SÉLECTION DES OFFRES </a:t>
            </a:r>
            <a:endParaRPr lang="fr-FR" sz="2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84385" y="4697593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fr-FR" b="1" dirty="0"/>
              <a:t>Critère 2 – Valeur Technique </a:t>
            </a:r>
            <a:endParaRPr lang="fr-FR" b="1" dirty="0" smtClean="0"/>
          </a:p>
          <a:p>
            <a:r>
              <a:rPr lang="fr-FR" dirty="0" smtClean="0"/>
              <a:t>Critère 2.2 : </a:t>
            </a:r>
            <a:r>
              <a:rPr lang="fr-FR" dirty="0"/>
              <a:t>Pertinence de l'organisation de la répartition des temps</a:t>
            </a:r>
          </a:p>
          <a:p>
            <a:r>
              <a:rPr lang="fr-FR" dirty="0"/>
              <a:t>passés en heure par élément de mission durant les </a:t>
            </a:r>
            <a:r>
              <a:rPr lang="fr-FR" dirty="0" smtClean="0"/>
              <a:t>différentes</a:t>
            </a:r>
            <a:endParaRPr lang="fr-FR" dirty="0"/>
          </a:p>
          <a:p>
            <a:r>
              <a:rPr lang="fr-FR" dirty="0"/>
              <a:t>phases du projet</a:t>
            </a:r>
          </a:p>
        </p:txBody>
      </p:sp>
    </p:spTree>
    <p:extLst>
      <p:ext uri="{BB962C8B-B14F-4D97-AF65-F5344CB8AC3E}">
        <p14:creationId xmlns:p14="http://schemas.microsoft.com/office/powerpoint/2010/main" val="3576118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8908463"/>
              </p:ext>
            </p:extLst>
          </p:nvPr>
        </p:nvGraphicFramePr>
        <p:xfrm>
          <a:off x="314036" y="324134"/>
          <a:ext cx="11222183" cy="5651792"/>
        </p:xfrm>
        <a:graphic>
          <a:graphicData uri="http://schemas.openxmlformats.org/drawingml/2006/table">
            <a:tbl>
              <a:tblPr/>
              <a:tblGrid>
                <a:gridCol w="733510">
                  <a:extLst>
                    <a:ext uri="{9D8B030D-6E8A-4147-A177-3AD203B41FA5}">
                      <a16:colId xmlns:a16="http://schemas.microsoft.com/office/drawing/2014/main" val="1109843151"/>
                    </a:ext>
                  </a:extLst>
                </a:gridCol>
                <a:gridCol w="3581117">
                  <a:extLst>
                    <a:ext uri="{9D8B030D-6E8A-4147-A177-3AD203B41FA5}">
                      <a16:colId xmlns:a16="http://schemas.microsoft.com/office/drawing/2014/main" val="2780411035"/>
                    </a:ext>
                  </a:extLst>
                </a:gridCol>
                <a:gridCol w="465676">
                  <a:extLst>
                    <a:ext uri="{9D8B030D-6E8A-4147-A177-3AD203B41FA5}">
                      <a16:colId xmlns:a16="http://schemas.microsoft.com/office/drawing/2014/main" val="3168419096"/>
                    </a:ext>
                  </a:extLst>
                </a:gridCol>
                <a:gridCol w="3220940">
                  <a:extLst>
                    <a:ext uri="{9D8B030D-6E8A-4147-A177-3AD203B41FA5}">
                      <a16:colId xmlns:a16="http://schemas.microsoft.com/office/drawing/2014/main" val="2423518718"/>
                    </a:ext>
                  </a:extLst>
                </a:gridCol>
                <a:gridCol w="3220940">
                  <a:extLst>
                    <a:ext uri="{9D8B030D-6E8A-4147-A177-3AD203B41FA5}">
                      <a16:colId xmlns:a16="http://schemas.microsoft.com/office/drawing/2014/main" val="2409991110"/>
                    </a:ext>
                  </a:extLst>
                </a:gridCol>
              </a:tblGrid>
              <a:tr h="20797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2812754"/>
                  </a:ext>
                </a:extLst>
              </a:tr>
              <a:tr h="25664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Temps total en heures </a:t>
                      </a:r>
                      <a:endParaRPr lang="fr-F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Justifications </a:t>
                      </a:r>
                      <a:endParaRPr lang="fr-F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433923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CONCEPTION 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445429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APS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Etudes d'avant projet sommaire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2099569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Présence et animation des réunions de travail, visites de site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1282241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Élaboration </a:t>
                      </a:r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 dossier d'avant-projet sommaire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834949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APD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Etudes d'avant projet définitif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2555790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Présence et animation des réunions de travail, visites de site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236533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Elaboration du dossier d'avant-projet définitif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1078814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AVP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Etudes d'avant projet 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2253840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Présence et animation des réunions de travail, visites de site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259631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Elaboration du dossier d'avant-projet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1138292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Etudes de projet et autorisations administratives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720297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Présence et animation des réunions de travail, visites de site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3255016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Elaboration du dossier de projet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6781909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Elaboration des dossiers d'autorisations administratives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8355426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ACT-DCE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Elaboration du dossier de consultation des entreprises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854553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Présence et animation des réunions de travail, visites de site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5692051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Elaboration du dossier de consultation des entreprises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2939169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ACT-RAO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Analyse des offres et négociations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7887248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Présence et animation des réunions de mise aux point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228915"/>
                  </a:ext>
                </a:extLst>
              </a:tr>
              <a:tr h="409838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Réponses aux questions formulées par les candidats et mise à jour du DCE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5534693"/>
                  </a:ext>
                </a:extLst>
              </a:tr>
              <a:tr h="409838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Elaboration des rapports d'analyse des offres initiales et négociées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233118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5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Sous-total phase conception 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1861102"/>
                  </a:ext>
                </a:extLst>
              </a:tr>
              <a:tr h="20797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5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9549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7156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Espace réservé du conten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4005363"/>
              </p:ext>
            </p:extLst>
          </p:nvPr>
        </p:nvGraphicFramePr>
        <p:xfrm>
          <a:off x="376381" y="1011059"/>
          <a:ext cx="11055927" cy="3433110"/>
        </p:xfrm>
        <a:graphic>
          <a:graphicData uri="http://schemas.openxmlformats.org/drawingml/2006/table">
            <a:tbl>
              <a:tblPr/>
              <a:tblGrid>
                <a:gridCol w="722643">
                  <a:extLst>
                    <a:ext uri="{9D8B030D-6E8A-4147-A177-3AD203B41FA5}">
                      <a16:colId xmlns:a16="http://schemas.microsoft.com/office/drawing/2014/main" val="1340983505"/>
                    </a:ext>
                  </a:extLst>
                </a:gridCol>
                <a:gridCol w="3528063">
                  <a:extLst>
                    <a:ext uri="{9D8B030D-6E8A-4147-A177-3AD203B41FA5}">
                      <a16:colId xmlns:a16="http://schemas.microsoft.com/office/drawing/2014/main" val="4278475714"/>
                    </a:ext>
                  </a:extLst>
                </a:gridCol>
                <a:gridCol w="458777">
                  <a:extLst>
                    <a:ext uri="{9D8B030D-6E8A-4147-A177-3AD203B41FA5}">
                      <a16:colId xmlns:a16="http://schemas.microsoft.com/office/drawing/2014/main" val="895234878"/>
                    </a:ext>
                  </a:extLst>
                </a:gridCol>
                <a:gridCol w="3173222">
                  <a:extLst>
                    <a:ext uri="{9D8B030D-6E8A-4147-A177-3AD203B41FA5}">
                      <a16:colId xmlns:a16="http://schemas.microsoft.com/office/drawing/2014/main" val="1712187606"/>
                    </a:ext>
                  </a:extLst>
                </a:gridCol>
                <a:gridCol w="3173222">
                  <a:extLst>
                    <a:ext uri="{9D8B030D-6E8A-4147-A177-3AD203B41FA5}">
                      <a16:colId xmlns:a16="http://schemas.microsoft.com/office/drawing/2014/main" val="1525530070"/>
                    </a:ext>
                  </a:extLst>
                </a:gridCol>
              </a:tblGrid>
              <a:tr h="101723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REALISATION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0107795"/>
                  </a:ext>
                </a:extLst>
              </a:tr>
              <a:tr h="101723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VISA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Examen et visa des documents d'exécution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1604237"/>
                  </a:ext>
                </a:extLst>
              </a:tr>
              <a:tr h="101723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Visa des documents d'exécution des entreprises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9787153"/>
                  </a:ext>
                </a:extLst>
              </a:tr>
              <a:tr h="101723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Suivi des travaux des entreprises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793758"/>
                  </a:ext>
                </a:extLst>
              </a:tr>
              <a:tr h="101723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Examen sur chantier de l'avancement des travaux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631650"/>
                  </a:ext>
                </a:extLst>
              </a:tr>
              <a:tr h="20344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Présence et animation des réunions de chantier, réunions techniques et visites de contrôle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7554793"/>
                  </a:ext>
                </a:extLst>
              </a:tr>
              <a:tr h="20344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Élaboration </a:t>
                      </a:r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 diffusion des </a:t>
                      </a:r>
                      <a:r>
                        <a:rPr lang="fr-FR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compte-rendu </a:t>
                      </a:r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 réunions hebdomadaires de chantier, réunions techniques et visites de contrôle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2009999"/>
                  </a:ext>
                </a:extLst>
              </a:tr>
              <a:tr h="101723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AOR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Assistance lors des opérations de réception et pendant la GPA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5908065"/>
                  </a:ext>
                </a:extLst>
              </a:tr>
              <a:tr h="101723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Analyse et validation des documents de fin de chantier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812497"/>
                  </a:ext>
                </a:extLst>
              </a:tr>
              <a:tr h="20344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Organisation et animation des réunions des opérations de réception et suivi des levées de réserves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476269"/>
                  </a:ext>
                </a:extLst>
              </a:tr>
              <a:tr h="197046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Organisation des interventions nécessaires dans le cadre de la GPA, examen des ouvrages en cours de GPA et mise à jour des documents de réception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4464884"/>
                  </a:ext>
                </a:extLst>
              </a:tr>
              <a:tr h="101723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5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Sous-total phase réalisation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6041121"/>
                  </a:ext>
                </a:extLst>
              </a:tr>
              <a:tr h="101723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5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1338154"/>
                  </a:ext>
                </a:extLst>
              </a:tr>
              <a:tr h="101723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CSSI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Mission complémentaire en phase conception 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1266373"/>
                  </a:ext>
                </a:extLst>
              </a:tr>
              <a:tr h="101723"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Mission complémentaire en phase réalisation  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4624217"/>
                  </a:ext>
                </a:extLst>
              </a:tr>
            </a:tbl>
          </a:graphicData>
        </a:graphic>
      </p:graphicFrame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04598"/>
              </p:ext>
            </p:extLst>
          </p:nvPr>
        </p:nvGraphicFramePr>
        <p:xfrm>
          <a:off x="376382" y="4873624"/>
          <a:ext cx="11055927" cy="622011"/>
        </p:xfrm>
        <a:graphic>
          <a:graphicData uri="http://schemas.openxmlformats.org/drawingml/2006/table">
            <a:tbl>
              <a:tblPr/>
              <a:tblGrid>
                <a:gridCol w="4709483">
                  <a:extLst>
                    <a:ext uri="{9D8B030D-6E8A-4147-A177-3AD203B41FA5}">
                      <a16:colId xmlns:a16="http://schemas.microsoft.com/office/drawing/2014/main" val="2753451386"/>
                    </a:ext>
                  </a:extLst>
                </a:gridCol>
                <a:gridCol w="6346444">
                  <a:extLst>
                    <a:ext uri="{9D8B030D-6E8A-4147-A177-3AD203B41FA5}">
                      <a16:colId xmlns:a16="http://schemas.microsoft.com/office/drawing/2014/main" val="193972293"/>
                    </a:ext>
                  </a:extLst>
                </a:gridCol>
              </a:tblGrid>
              <a:tr h="622011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fr-F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9864134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44182"/>
              </p:ext>
            </p:extLst>
          </p:nvPr>
        </p:nvGraphicFramePr>
        <p:xfrm>
          <a:off x="376381" y="612175"/>
          <a:ext cx="11055927" cy="368312"/>
        </p:xfrm>
        <a:graphic>
          <a:graphicData uri="http://schemas.openxmlformats.org/drawingml/2006/table">
            <a:tbl>
              <a:tblPr/>
              <a:tblGrid>
                <a:gridCol w="722643">
                  <a:extLst>
                    <a:ext uri="{9D8B030D-6E8A-4147-A177-3AD203B41FA5}">
                      <a16:colId xmlns:a16="http://schemas.microsoft.com/office/drawing/2014/main" val="1037257142"/>
                    </a:ext>
                  </a:extLst>
                </a:gridCol>
                <a:gridCol w="3528063">
                  <a:extLst>
                    <a:ext uri="{9D8B030D-6E8A-4147-A177-3AD203B41FA5}">
                      <a16:colId xmlns:a16="http://schemas.microsoft.com/office/drawing/2014/main" val="1553105983"/>
                    </a:ext>
                  </a:extLst>
                </a:gridCol>
                <a:gridCol w="458777">
                  <a:extLst>
                    <a:ext uri="{9D8B030D-6E8A-4147-A177-3AD203B41FA5}">
                      <a16:colId xmlns:a16="http://schemas.microsoft.com/office/drawing/2014/main" val="698265194"/>
                    </a:ext>
                  </a:extLst>
                </a:gridCol>
                <a:gridCol w="3173222">
                  <a:extLst>
                    <a:ext uri="{9D8B030D-6E8A-4147-A177-3AD203B41FA5}">
                      <a16:colId xmlns:a16="http://schemas.microsoft.com/office/drawing/2014/main" val="4075829078"/>
                    </a:ext>
                  </a:extLst>
                </a:gridCol>
                <a:gridCol w="3173222">
                  <a:extLst>
                    <a:ext uri="{9D8B030D-6E8A-4147-A177-3AD203B41FA5}">
                      <a16:colId xmlns:a16="http://schemas.microsoft.com/office/drawing/2014/main" val="1430777341"/>
                    </a:ext>
                  </a:extLst>
                </a:gridCol>
              </a:tblGrid>
              <a:tr h="10172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9074517"/>
                  </a:ext>
                </a:extLst>
              </a:tr>
              <a:tr h="20344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Temps total en heures </a:t>
                      </a:r>
                      <a:endParaRPr lang="fr-F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Justifications </a:t>
                      </a:r>
                      <a:endParaRPr lang="fr-F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4080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269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dirty="0"/>
              <a:t>Autres </a:t>
            </a:r>
            <a:r>
              <a:rPr lang="fr-FR" sz="2800" dirty="0" smtClean="0"/>
              <a:t>informations </a:t>
            </a:r>
            <a:r>
              <a:rPr lang="fr-FR" sz="2800" dirty="0"/>
              <a:t>au </a:t>
            </a:r>
            <a:r>
              <a:rPr lang="fr-FR" sz="2800" dirty="0" smtClean="0"/>
              <a:t>titre de </a:t>
            </a:r>
            <a:r>
              <a:rPr lang="fr-FR" sz="2800" dirty="0"/>
              <a:t>l'organisation de la répartition des temps passés en heure par élément de mission durant les différentes phases du projet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88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879894"/>
            <a:ext cx="9144000" cy="3450565"/>
          </a:xfrm>
        </p:spPr>
        <p:txBody>
          <a:bodyPr anchor="ctr">
            <a:noAutofit/>
          </a:bodyPr>
          <a:lstStyle/>
          <a:p>
            <a:r>
              <a:rPr lang="fr-FR" sz="2400" dirty="0" smtClean="0"/>
              <a:t>CRITÈRES DE SÉLECTION DES OFFRES </a:t>
            </a:r>
            <a:endParaRPr lang="fr-FR" sz="2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84385" y="4697593"/>
            <a:ext cx="9144000" cy="1655762"/>
          </a:xfrm>
        </p:spPr>
        <p:txBody>
          <a:bodyPr>
            <a:normAutofit/>
          </a:bodyPr>
          <a:lstStyle/>
          <a:p>
            <a:r>
              <a:rPr lang="fr-FR" b="1" dirty="0"/>
              <a:t>Critère 2 – Valeur Technique </a:t>
            </a:r>
            <a:endParaRPr lang="fr-FR" dirty="0" smtClean="0"/>
          </a:p>
          <a:p>
            <a:r>
              <a:rPr lang="fr-FR" dirty="0" smtClean="0"/>
              <a:t>Critère 2.3 : </a:t>
            </a:r>
            <a:r>
              <a:rPr lang="fr-FR" dirty="0"/>
              <a:t>Méthodologie de réalisation des prestations et organisation pour le respect calendaire et maîtrise des coûts. </a:t>
            </a:r>
          </a:p>
        </p:txBody>
      </p:sp>
    </p:spTree>
    <p:extLst>
      <p:ext uri="{BB962C8B-B14F-4D97-AF65-F5344CB8AC3E}">
        <p14:creationId xmlns:p14="http://schemas.microsoft.com/office/powerpoint/2010/main" val="3210934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b="1" u="sng" dirty="0"/>
              <a:t>Méthodologie envisagée pour la réalisation des prestations </a:t>
            </a:r>
            <a:r>
              <a:rPr lang="fr-FR" sz="3200" b="1" dirty="0"/>
              <a:t>: </a:t>
            </a:r>
            <a:br>
              <a:rPr lang="fr-FR" sz="3200" b="1" dirty="0"/>
            </a:br>
            <a:r>
              <a:rPr lang="fr-FR" sz="2800" b="1" dirty="0"/>
              <a:t>Identification des difficultés propres à l'opération projetée et solutions pour y </a:t>
            </a:r>
            <a:r>
              <a:rPr lang="fr-FR" sz="2800" b="1" dirty="0" smtClean="0"/>
              <a:t>répondre – PAGE 1/2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0471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b="1" u="sng" dirty="0"/>
              <a:t>Méthodologie envisagée pour la réalisation des prestations </a:t>
            </a:r>
            <a:r>
              <a:rPr lang="fr-FR" sz="3200" b="1" dirty="0"/>
              <a:t>: </a:t>
            </a:r>
            <a:br>
              <a:rPr lang="fr-FR" sz="3200" b="1" dirty="0"/>
            </a:br>
            <a:r>
              <a:rPr lang="fr-FR" sz="2800" b="1" dirty="0"/>
              <a:t>Identification des difficultés propres à l'opération projetée et solutions pour y </a:t>
            </a:r>
            <a:r>
              <a:rPr lang="fr-FR" sz="2800" b="1" dirty="0" smtClean="0"/>
              <a:t>répondre – PAGE 2/2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57631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b="1" u="sng" dirty="0" smtClean="0"/>
              <a:t>Méthodologie envisagée pour la réalisation des prestations : </a:t>
            </a:r>
            <a:r>
              <a:rPr lang="fr-FR" sz="3200" b="1" dirty="0" smtClean="0"/>
              <a:t/>
            </a:r>
            <a:br>
              <a:rPr lang="fr-FR" sz="3200" b="1" dirty="0" smtClean="0"/>
            </a:br>
            <a:r>
              <a:rPr lang="fr-FR" sz="2800" b="1" dirty="0"/>
              <a:t>Organisation pour le respect calendaire et la maitrise des </a:t>
            </a:r>
            <a:r>
              <a:rPr lang="fr-FR" sz="2800" b="1" dirty="0" smtClean="0"/>
              <a:t>coûts </a:t>
            </a:r>
            <a:br>
              <a:rPr lang="fr-FR" sz="2800" b="1" dirty="0" smtClean="0"/>
            </a:br>
            <a:r>
              <a:rPr lang="fr-FR" sz="2800" b="1" dirty="0" smtClean="0"/>
              <a:t>PAGE 1/2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0462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879894"/>
            <a:ext cx="9144000" cy="439948"/>
          </a:xfrm>
        </p:spPr>
        <p:txBody>
          <a:bodyPr>
            <a:noAutofit/>
          </a:bodyPr>
          <a:lstStyle/>
          <a:p>
            <a:r>
              <a:rPr lang="fr-FR" sz="2800" b="1" dirty="0" smtClean="0"/>
              <a:t>PRÉSENTATION DU GROUPEMENT </a:t>
            </a:r>
            <a:endParaRPr lang="fr-FR" sz="240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00224"/>
              </p:ext>
            </p:extLst>
          </p:nvPr>
        </p:nvGraphicFramePr>
        <p:xfrm>
          <a:off x="505125" y="1444285"/>
          <a:ext cx="10735093" cy="483945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68523">
                  <a:extLst>
                    <a:ext uri="{9D8B030D-6E8A-4147-A177-3AD203B41FA5}">
                      <a16:colId xmlns:a16="http://schemas.microsoft.com/office/drawing/2014/main" val="2936849990"/>
                    </a:ext>
                  </a:extLst>
                </a:gridCol>
                <a:gridCol w="3429041">
                  <a:extLst>
                    <a:ext uri="{9D8B030D-6E8A-4147-A177-3AD203B41FA5}">
                      <a16:colId xmlns:a16="http://schemas.microsoft.com/office/drawing/2014/main" val="3851655953"/>
                    </a:ext>
                  </a:extLst>
                </a:gridCol>
                <a:gridCol w="5337529">
                  <a:extLst>
                    <a:ext uri="{9D8B030D-6E8A-4147-A177-3AD203B41FA5}">
                      <a16:colId xmlns:a16="http://schemas.microsoft.com/office/drawing/2014/main" val="3976457753"/>
                    </a:ext>
                  </a:extLst>
                </a:gridCol>
              </a:tblGrid>
              <a:tr h="44056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Raison</a:t>
                      </a:r>
                      <a:r>
                        <a:rPr lang="fr-FR" baseline="0" dirty="0" smtClean="0"/>
                        <a:t> sociale </a:t>
                      </a:r>
                      <a:endParaRPr lang="fr-FR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Rôle 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569521"/>
                  </a:ext>
                </a:extLst>
              </a:tr>
              <a:tr h="440566">
                <a:tc>
                  <a:txBody>
                    <a:bodyPr/>
                    <a:lstStyle/>
                    <a:p>
                      <a:r>
                        <a:rPr lang="fr-FR" dirty="0" smtClean="0"/>
                        <a:t>Mandataire 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0986220"/>
                  </a:ext>
                </a:extLst>
              </a:tr>
              <a:tr h="440566">
                <a:tc>
                  <a:txBody>
                    <a:bodyPr/>
                    <a:lstStyle/>
                    <a:p>
                      <a:r>
                        <a:rPr lang="fr-FR" dirty="0" smtClean="0"/>
                        <a:t>Cotraitant 1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2585987"/>
                  </a:ext>
                </a:extLst>
              </a:tr>
              <a:tr h="440566">
                <a:tc>
                  <a:txBody>
                    <a:bodyPr/>
                    <a:lstStyle/>
                    <a:p>
                      <a:r>
                        <a:rPr lang="fr-FR" dirty="0" smtClean="0"/>
                        <a:t>Cotraitant 2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929944"/>
                  </a:ext>
                </a:extLst>
              </a:tr>
              <a:tr h="433798">
                <a:tc>
                  <a:txBody>
                    <a:bodyPr/>
                    <a:lstStyle/>
                    <a:p>
                      <a:r>
                        <a:rPr lang="fr-FR" dirty="0" smtClean="0"/>
                        <a:t>…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3629518"/>
                  </a:ext>
                </a:extLst>
              </a:tr>
              <a:tr h="44056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866631"/>
                  </a:ext>
                </a:extLst>
              </a:tr>
              <a:tr h="44056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3816373"/>
                  </a:ext>
                </a:extLst>
              </a:tr>
              <a:tr h="440566">
                <a:tc>
                  <a:txBody>
                    <a:bodyPr/>
                    <a:lstStyle/>
                    <a:p>
                      <a:r>
                        <a:rPr lang="fr-FR" dirty="0" smtClean="0"/>
                        <a:t>Sous-traitant 1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9710666"/>
                  </a:ext>
                </a:extLst>
              </a:tr>
              <a:tr h="440566">
                <a:tc>
                  <a:txBody>
                    <a:bodyPr/>
                    <a:lstStyle/>
                    <a:p>
                      <a:r>
                        <a:rPr lang="fr-FR" dirty="0" smtClean="0"/>
                        <a:t>Sous-traitant 2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909204"/>
                  </a:ext>
                </a:extLst>
              </a:tr>
              <a:tr h="440566">
                <a:tc>
                  <a:txBody>
                    <a:bodyPr/>
                    <a:lstStyle/>
                    <a:p>
                      <a:r>
                        <a:rPr lang="fr-FR" dirty="0" smtClean="0"/>
                        <a:t>… 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394893"/>
                  </a:ext>
                </a:extLst>
              </a:tr>
              <a:tr h="44056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0237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0771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b="1" u="sng" dirty="0" smtClean="0"/>
              <a:t>Méthodologie envisagée pour la réalisation des prestations : </a:t>
            </a:r>
            <a:r>
              <a:rPr lang="fr-FR" sz="3200" b="1" dirty="0" smtClean="0"/>
              <a:t/>
            </a:r>
            <a:br>
              <a:rPr lang="fr-FR" sz="3200" b="1" dirty="0" smtClean="0"/>
            </a:br>
            <a:r>
              <a:rPr lang="fr-FR" sz="2800" b="1" dirty="0"/>
              <a:t>Organisation pour le respect calendaire et la maitrise des </a:t>
            </a:r>
            <a:r>
              <a:rPr lang="fr-FR" sz="2800" b="1" dirty="0" smtClean="0"/>
              <a:t>coûts</a:t>
            </a:r>
            <a:br>
              <a:rPr lang="fr-FR" sz="2800" b="1" dirty="0" smtClean="0"/>
            </a:br>
            <a:r>
              <a:rPr lang="fr-FR" sz="2800" b="1" dirty="0" smtClean="0"/>
              <a:t>PAGE 2/2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2470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879894"/>
            <a:ext cx="9144000" cy="3450565"/>
          </a:xfrm>
        </p:spPr>
        <p:txBody>
          <a:bodyPr anchor="ctr">
            <a:noAutofit/>
          </a:bodyPr>
          <a:lstStyle/>
          <a:p>
            <a:r>
              <a:rPr lang="fr-FR" sz="2400" dirty="0" smtClean="0"/>
              <a:t>CRITÈRES DE SÉLECTION DES OFFRES </a:t>
            </a:r>
            <a:endParaRPr lang="fr-FR" sz="2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84385" y="4697593"/>
            <a:ext cx="9144000" cy="1655762"/>
          </a:xfrm>
        </p:spPr>
        <p:txBody>
          <a:bodyPr/>
          <a:lstStyle/>
          <a:p>
            <a:r>
              <a:rPr lang="fr-FR" b="1" dirty="0" smtClean="0"/>
              <a:t>Critère 3 : Achat Responsable </a:t>
            </a:r>
          </a:p>
          <a:p>
            <a:r>
              <a:rPr lang="fr-FR" dirty="0" smtClean="0"/>
              <a:t>Critère 3.1 : </a:t>
            </a:r>
            <a:r>
              <a:rPr lang="fr-FR" dirty="0"/>
              <a:t>Mesures mis en œuvre d’action co-responsables pour l’imiter l’impact Carbonne.</a:t>
            </a:r>
          </a:p>
        </p:txBody>
      </p:sp>
    </p:spTree>
    <p:extLst>
      <p:ext uri="{BB962C8B-B14F-4D97-AF65-F5344CB8AC3E}">
        <p14:creationId xmlns:p14="http://schemas.microsoft.com/office/powerpoint/2010/main" val="39755379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/>
              <a:t>Mesures mis en œuvre d’action co-responsables pour l’imiter l’impact Carbonne.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02313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879894"/>
            <a:ext cx="9144000" cy="3450565"/>
          </a:xfrm>
        </p:spPr>
        <p:txBody>
          <a:bodyPr anchor="ctr">
            <a:noAutofit/>
          </a:bodyPr>
          <a:lstStyle/>
          <a:p>
            <a:r>
              <a:rPr lang="fr-FR" sz="2400" dirty="0" smtClean="0"/>
              <a:t>CRITÈRES DE SÉLECTION DES OFFRES </a:t>
            </a:r>
            <a:endParaRPr lang="fr-FR" sz="2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84385" y="4697593"/>
            <a:ext cx="9144000" cy="1655762"/>
          </a:xfrm>
        </p:spPr>
        <p:txBody>
          <a:bodyPr>
            <a:normAutofit/>
          </a:bodyPr>
          <a:lstStyle/>
          <a:p>
            <a:r>
              <a:rPr lang="fr-FR" b="1" dirty="0"/>
              <a:t>Critère 3 : Achat Responsable </a:t>
            </a:r>
            <a:endParaRPr lang="fr-FR" dirty="0" smtClean="0"/>
          </a:p>
          <a:p>
            <a:r>
              <a:rPr lang="fr-FR" dirty="0" smtClean="0"/>
              <a:t>Critère 3.2 : </a:t>
            </a:r>
            <a:r>
              <a:rPr lang="fr-FR" dirty="0"/>
              <a:t>Mesures mis en œuvre d’action co-responsables pour l’imiter l’impact Carbonne.</a:t>
            </a:r>
          </a:p>
        </p:txBody>
      </p:sp>
    </p:spTree>
    <p:extLst>
      <p:ext uri="{BB962C8B-B14F-4D97-AF65-F5344CB8AC3E}">
        <p14:creationId xmlns:p14="http://schemas.microsoft.com/office/powerpoint/2010/main" val="42568553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400" dirty="0"/>
              <a:t>Performance en matière de protection de </a:t>
            </a:r>
            <a:r>
              <a:rPr lang="fr-FR" sz="2400" dirty="0" smtClean="0"/>
              <a:t>l’environnement, présentation </a:t>
            </a:r>
            <a:r>
              <a:rPr lang="fr-FR" sz="2400" dirty="0"/>
              <a:t>des mesures répondant aux </a:t>
            </a:r>
            <a:r>
              <a:rPr lang="fr-FR" sz="2400" dirty="0" smtClean="0"/>
              <a:t>enjeux environnementaux </a:t>
            </a:r>
            <a:r>
              <a:rPr lang="fr-FR" sz="2400" dirty="0"/>
              <a:t>et réduisant l’empreinte carbone lors </a:t>
            </a:r>
            <a:r>
              <a:rPr lang="fr-FR" sz="2400" dirty="0" smtClean="0"/>
              <a:t>de l’exécution </a:t>
            </a:r>
            <a:r>
              <a:rPr lang="fr-FR" sz="2400" dirty="0"/>
              <a:t>des marchés de travaux découlant du </a:t>
            </a:r>
            <a:r>
              <a:rPr lang="fr-FR" sz="2400" dirty="0" smtClean="0"/>
              <a:t>présent marché.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3403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879894"/>
            <a:ext cx="9144000" cy="3450565"/>
          </a:xfrm>
        </p:spPr>
        <p:txBody>
          <a:bodyPr anchor="ctr">
            <a:noAutofit/>
          </a:bodyPr>
          <a:lstStyle/>
          <a:p>
            <a:r>
              <a:rPr lang="fr-FR" sz="2400" dirty="0" smtClean="0"/>
              <a:t>CAPACITÉ MINIMALES / CONDITIONS DE PARTICIPATIONS </a:t>
            </a:r>
            <a:br>
              <a:rPr lang="fr-FR" sz="2400" dirty="0" smtClean="0"/>
            </a:br>
            <a:endParaRPr lang="fr-FR" sz="2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84385" y="4697593"/>
            <a:ext cx="9144000" cy="1655762"/>
          </a:xfrm>
        </p:spPr>
        <p:txBody>
          <a:bodyPr/>
          <a:lstStyle/>
          <a:p>
            <a:r>
              <a:rPr lang="fr-FR" dirty="0" smtClean="0"/>
              <a:t>SOUS PEINE D’IRRECEVABILITÉ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53459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Aptitude à exercer l'activité professionnelle 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4721530"/>
              </p:ext>
            </p:extLst>
          </p:nvPr>
        </p:nvGraphicFramePr>
        <p:xfrm>
          <a:off x="580726" y="2092968"/>
          <a:ext cx="10773074" cy="3851170"/>
        </p:xfrm>
        <a:graphic>
          <a:graphicData uri="http://schemas.openxmlformats.org/drawingml/2006/table">
            <a:tbl>
              <a:tblPr/>
              <a:tblGrid>
                <a:gridCol w="3585832">
                  <a:extLst>
                    <a:ext uri="{9D8B030D-6E8A-4147-A177-3AD203B41FA5}">
                      <a16:colId xmlns:a16="http://schemas.microsoft.com/office/drawing/2014/main" val="1809188234"/>
                    </a:ext>
                  </a:extLst>
                </a:gridCol>
                <a:gridCol w="2536167">
                  <a:extLst>
                    <a:ext uri="{9D8B030D-6E8A-4147-A177-3AD203B41FA5}">
                      <a16:colId xmlns:a16="http://schemas.microsoft.com/office/drawing/2014/main" val="1074408729"/>
                    </a:ext>
                  </a:extLst>
                </a:gridCol>
                <a:gridCol w="2199735">
                  <a:extLst>
                    <a:ext uri="{9D8B030D-6E8A-4147-A177-3AD203B41FA5}">
                      <a16:colId xmlns:a16="http://schemas.microsoft.com/office/drawing/2014/main" val="1991555351"/>
                    </a:ext>
                  </a:extLst>
                </a:gridCol>
                <a:gridCol w="2451340">
                  <a:extLst>
                    <a:ext uri="{9D8B030D-6E8A-4147-A177-3AD203B41FA5}">
                      <a16:colId xmlns:a16="http://schemas.microsoft.com/office/drawing/2014/main" val="785618927"/>
                    </a:ext>
                  </a:extLst>
                </a:gridCol>
              </a:tblGrid>
              <a:tr h="693364">
                <a:tc>
                  <a:txBody>
                    <a:bodyPr/>
                    <a:lstStyle/>
                    <a:p>
                      <a:pPr algn="ctr" fontAlgn="ctr"/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Raison sociale membre du groupement justifiant de la capacité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Copie de la pièce annexe au cadre de réponse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N° d'inscritpion à l'odre des architectes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294262"/>
                  </a:ext>
                </a:extLst>
              </a:tr>
              <a:tr h="315780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L’opérateur économique devra obligatoirement intégré à son équipe un ou plusieurs architectes. Ce(s) dernier(s) devra (ont) obligatoirement fournir son (leur) diplôme et son (leur) numéro d’inscription à l’ordre des architectes, ou équivalent pour les architectes étrangers en application de la loi n° 77-2 du 3 janvier 1977 sur l’architecture.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1538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259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Capacité économique et financière 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8140822"/>
              </p:ext>
            </p:extLst>
          </p:nvPr>
        </p:nvGraphicFramePr>
        <p:xfrm>
          <a:off x="580726" y="2092968"/>
          <a:ext cx="10773087" cy="3526888"/>
        </p:xfrm>
        <a:graphic>
          <a:graphicData uri="http://schemas.openxmlformats.org/drawingml/2006/table">
            <a:tbl>
              <a:tblPr/>
              <a:tblGrid>
                <a:gridCol w="1176497">
                  <a:extLst>
                    <a:ext uri="{9D8B030D-6E8A-4147-A177-3AD203B41FA5}">
                      <a16:colId xmlns:a16="http://schemas.microsoft.com/office/drawing/2014/main" val="1809188234"/>
                    </a:ext>
                  </a:extLst>
                </a:gridCol>
                <a:gridCol w="832105">
                  <a:extLst>
                    <a:ext uri="{9D8B030D-6E8A-4147-A177-3AD203B41FA5}">
                      <a16:colId xmlns:a16="http://schemas.microsoft.com/office/drawing/2014/main" val="1074408729"/>
                    </a:ext>
                  </a:extLst>
                </a:gridCol>
                <a:gridCol w="721725">
                  <a:extLst>
                    <a:ext uri="{9D8B030D-6E8A-4147-A177-3AD203B41FA5}">
                      <a16:colId xmlns:a16="http://schemas.microsoft.com/office/drawing/2014/main" val="1991555351"/>
                    </a:ext>
                  </a:extLst>
                </a:gridCol>
                <a:gridCol w="804276">
                  <a:extLst>
                    <a:ext uri="{9D8B030D-6E8A-4147-A177-3AD203B41FA5}">
                      <a16:colId xmlns:a16="http://schemas.microsoft.com/office/drawing/2014/main" val="785618927"/>
                    </a:ext>
                  </a:extLst>
                </a:gridCol>
                <a:gridCol w="804276">
                  <a:extLst>
                    <a:ext uri="{9D8B030D-6E8A-4147-A177-3AD203B41FA5}">
                      <a16:colId xmlns:a16="http://schemas.microsoft.com/office/drawing/2014/main" val="1893617783"/>
                    </a:ext>
                  </a:extLst>
                </a:gridCol>
                <a:gridCol w="804276">
                  <a:extLst>
                    <a:ext uri="{9D8B030D-6E8A-4147-A177-3AD203B41FA5}">
                      <a16:colId xmlns:a16="http://schemas.microsoft.com/office/drawing/2014/main" val="3920377169"/>
                    </a:ext>
                  </a:extLst>
                </a:gridCol>
                <a:gridCol w="804276">
                  <a:extLst>
                    <a:ext uri="{9D8B030D-6E8A-4147-A177-3AD203B41FA5}">
                      <a16:colId xmlns:a16="http://schemas.microsoft.com/office/drawing/2014/main" val="2816754296"/>
                    </a:ext>
                  </a:extLst>
                </a:gridCol>
                <a:gridCol w="804276">
                  <a:extLst>
                    <a:ext uri="{9D8B030D-6E8A-4147-A177-3AD203B41FA5}">
                      <a16:colId xmlns:a16="http://schemas.microsoft.com/office/drawing/2014/main" val="236942763"/>
                    </a:ext>
                  </a:extLst>
                </a:gridCol>
                <a:gridCol w="804276">
                  <a:extLst>
                    <a:ext uri="{9D8B030D-6E8A-4147-A177-3AD203B41FA5}">
                      <a16:colId xmlns:a16="http://schemas.microsoft.com/office/drawing/2014/main" val="2751965422"/>
                    </a:ext>
                  </a:extLst>
                </a:gridCol>
                <a:gridCol w="804276">
                  <a:extLst>
                    <a:ext uri="{9D8B030D-6E8A-4147-A177-3AD203B41FA5}">
                      <a16:colId xmlns:a16="http://schemas.microsoft.com/office/drawing/2014/main" val="837417770"/>
                    </a:ext>
                  </a:extLst>
                </a:gridCol>
                <a:gridCol w="804276">
                  <a:extLst>
                    <a:ext uri="{9D8B030D-6E8A-4147-A177-3AD203B41FA5}">
                      <a16:colId xmlns:a16="http://schemas.microsoft.com/office/drawing/2014/main" val="3878222855"/>
                    </a:ext>
                  </a:extLst>
                </a:gridCol>
                <a:gridCol w="804276">
                  <a:extLst>
                    <a:ext uri="{9D8B030D-6E8A-4147-A177-3AD203B41FA5}">
                      <a16:colId xmlns:a16="http://schemas.microsoft.com/office/drawing/2014/main" val="862864052"/>
                    </a:ext>
                  </a:extLst>
                </a:gridCol>
                <a:gridCol w="804276">
                  <a:extLst>
                    <a:ext uri="{9D8B030D-6E8A-4147-A177-3AD203B41FA5}">
                      <a16:colId xmlns:a16="http://schemas.microsoft.com/office/drawing/2014/main" val="423113535"/>
                    </a:ext>
                  </a:extLst>
                </a:gridCol>
              </a:tblGrid>
              <a:tr h="720000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L’opérateur économique (membres du groupement et sous-traitants déclarés ou ayant fourni la preuve de la mise à disposition de leur moyen au profit du groupement) doit justifier d’un chiffre d’affaires annuel au moins égal à </a:t>
                      </a:r>
                    </a:p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20 000 000,00 € HT sur les trois dernières années. 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Mandataire : </a:t>
                      </a:r>
                      <a:r>
                        <a:rPr lang="fr-FR" sz="1000" b="0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</a:rPr>
                        <a:t>[RAISON SOCIALE]</a:t>
                      </a:r>
                      <a:endParaRPr lang="fr-FR" sz="10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Cotraitant</a:t>
                      </a:r>
                      <a:r>
                        <a:rPr lang="fr-F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 : </a:t>
                      </a:r>
                      <a:r>
                        <a:rPr lang="fr-FR" sz="1000" b="0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</a:rPr>
                        <a:t>[RAISON SOCIALE]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Cotraitant 2 : </a:t>
                      </a:r>
                      <a:r>
                        <a:rPr lang="fr-FR" sz="1000" b="0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</a:rPr>
                        <a:t>[RAISON SOCIALE]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Cotraitant 3 : </a:t>
                      </a:r>
                      <a:r>
                        <a:rPr lang="fr-FR" sz="1000" b="0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</a:rPr>
                        <a:t>[RAISON SOCIALE]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294262"/>
                  </a:ext>
                </a:extLst>
              </a:tr>
              <a:tr h="286888">
                <a:tc vMerge="1">
                  <a:txBody>
                    <a:bodyPr/>
                    <a:lstStyle/>
                    <a:p>
                      <a:pPr algn="ctr" fontAlgn="ctr"/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 2022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 2023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 2024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 2022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 2023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 2024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 2022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 2023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 2024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 2022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 2023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 2024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186943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538967"/>
                  </a:ext>
                </a:extLst>
              </a:tr>
              <a:tr h="720000">
                <a:tc vMerge="1">
                  <a:txBody>
                    <a:bodyPr/>
                    <a:lstStyle/>
                    <a:p>
                      <a:pPr algn="ctr" fontAlgn="ctr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Cotraitant</a:t>
                      </a:r>
                      <a:r>
                        <a:rPr lang="fr-F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 : </a:t>
                      </a:r>
                      <a:r>
                        <a:rPr lang="fr-FR" sz="1000" b="0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</a:rPr>
                        <a:t>[RAISON SOCIALE]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Cotraitant</a:t>
                      </a:r>
                      <a:r>
                        <a:rPr lang="fr-F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 : </a:t>
                      </a:r>
                      <a:r>
                        <a:rPr lang="fr-FR" sz="1000" b="0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</a:rPr>
                        <a:t>[RAISON SOCIALE]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Cotraitant</a:t>
                      </a:r>
                      <a:r>
                        <a:rPr lang="fr-F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 : </a:t>
                      </a:r>
                      <a:r>
                        <a:rPr lang="fr-FR" sz="1000" b="0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</a:rPr>
                        <a:t>[RAISON SOCIALE]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Cotraitant</a:t>
                      </a:r>
                      <a:r>
                        <a:rPr lang="fr-F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… : </a:t>
                      </a:r>
                      <a:r>
                        <a:rPr lang="fr-FR" sz="1000" b="0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</a:rPr>
                        <a:t>[RAISON SOCIALE]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037059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algn="ctr" fontAlgn="ctr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146689"/>
                  </a:ext>
                </a:extLst>
              </a:tr>
              <a:tr h="720000">
                <a:tc vMerge="1">
                  <a:txBody>
                    <a:bodyPr/>
                    <a:lstStyle/>
                    <a:p>
                      <a:pPr algn="ctr" fontAlgn="ctr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Sous-traitant 1</a:t>
                      </a:r>
                      <a:r>
                        <a:rPr lang="fr-F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: </a:t>
                      </a:r>
                      <a:r>
                        <a:rPr lang="fr-FR" sz="1000" b="0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</a:rPr>
                        <a:t>[RAISON SOCIALE]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Sous-traitant 2</a:t>
                      </a:r>
                      <a:r>
                        <a:rPr lang="fr-F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: </a:t>
                      </a:r>
                      <a:r>
                        <a:rPr lang="fr-FR" sz="1000" b="0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</a:rPr>
                        <a:t>[RAISON SOCIALE]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Sous-traitant 3</a:t>
                      </a:r>
                      <a:r>
                        <a:rPr lang="fr-F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: </a:t>
                      </a:r>
                      <a:r>
                        <a:rPr lang="fr-FR" sz="1000" b="0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</a:rPr>
                        <a:t>[RAISON SOCIALE]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Sous-traitant …</a:t>
                      </a:r>
                      <a:r>
                        <a:rPr lang="fr-F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: </a:t>
                      </a:r>
                      <a:r>
                        <a:rPr lang="fr-FR" sz="1000" b="0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</a:rPr>
                        <a:t>[RAISON SOCIALE]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075022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algn="ctr" fontAlgn="ctr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8780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7027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5312" y="-73819"/>
            <a:ext cx="10515600" cy="1325563"/>
          </a:xfrm>
        </p:spPr>
        <p:txBody>
          <a:bodyPr/>
          <a:lstStyle/>
          <a:p>
            <a:r>
              <a:rPr lang="fr-FR" dirty="0" smtClean="0"/>
              <a:t>Capacité technique et professionnelle </a:t>
            </a:r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278086"/>
              </p:ext>
            </p:extLst>
          </p:nvPr>
        </p:nvGraphicFramePr>
        <p:xfrm>
          <a:off x="180976" y="1142998"/>
          <a:ext cx="11572874" cy="5158592"/>
        </p:xfrm>
        <a:graphic>
          <a:graphicData uri="http://schemas.openxmlformats.org/drawingml/2006/table">
            <a:tbl>
              <a:tblPr/>
              <a:tblGrid>
                <a:gridCol w="4743449">
                  <a:extLst>
                    <a:ext uri="{9D8B030D-6E8A-4147-A177-3AD203B41FA5}">
                      <a16:colId xmlns:a16="http://schemas.microsoft.com/office/drawing/2014/main" val="3357000864"/>
                    </a:ext>
                  </a:extLst>
                </a:gridCol>
                <a:gridCol w="3390900">
                  <a:extLst>
                    <a:ext uri="{9D8B030D-6E8A-4147-A177-3AD203B41FA5}">
                      <a16:colId xmlns:a16="http://schemas.microsoft.com/office/drawing/2014/main" val="1272654868"/>
                    </a:ext>
                  </a:extLst>
                </a:gridCol>
                <a:gridCol w="1457325">
                  <a:extLst>
                    <a:ext uri="{9D8B030D-6E8A-4147-A177-3AD203B41FA5}">
                      <a16:colId xmlns:a16="http://schemas.microsoft.com/office/drawing/2014/main" val="198731088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132786338"/>
                    </a:ext>
                  </a:extLst>
                </a:gridCol>
              </a:tblGrid>
              <a:tr h="7219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Capacité technique et professionnelle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Raison sociale membre du groupement justifiant de la capacité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Preuve </a:t>
                      </a:r>
                      <a:r>
                        <a:rPr lang="fr-F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apportée</a:t>
                      </a:r>
                    </a:p>
                    <a:p>
                      <a:pPr algn="ctr" fontAlgn="ctr"/>
                      <a:r>
                        <a:rPr lang="fr-FR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Supprimer</a:t>
                      </a:r>
                      <a:r>
                        <a:rPr lang="fr-FR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 mention inutile </a:t>
                      </a:r>
                    </a:p>
                    <a:p>
                      <a:pPr algn="ctr" fontAlgn="ctr"/>
                      <a:endParaRPr lang="fr-FR" sz="8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 certificat : joindre la copie du certificat </a:t>
                      </a:r>
                    </a:p>
                    <a:p>
                      <a:pPr algn="ctr" fontAlgn="ctr"/>
                      <a:r>
                        <a:rPr lang="fr-FR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 référence </a:t>
                      </a:r>
                      <a:r>
                        <a:rPr lang="fr-FR" sz="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pour équivalence </a:t>
                      </a:r>
                      <a:r>
                        <a:rPr lang="fr-FR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Renseigner le cadre de référence</a:t>
                      </a:r>
                      <a:endParaRPr lang="fr-FR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 autre, moyen de preuve apporté 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4636473"/>
                  </a:ext>
                </a:extLst>
              </a:tr>
              <a:tr h="293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OPQIBI 0405 : Management de projet</a:t>
                      </a:r>
                      <a:r>
                        <a:rPr lang="fr-F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ou équivalent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5054145"/>
                  </a:ext>
                </a:extLst>
              </a:tr>
              <a:tr h="271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OPQIBI 0331, Direction de l’Exécution des Travaux</a:t>
                      </a:r>
                      <a:r>
                        <a:rPr lang="fr-F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ou équivalent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3540675"/>
                  </a:ext>
                </a:extLst>
              </a:tr>
              <a:tr h="2329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OPQIBI 0332 : Synthèse, </a:t>
                      </a:r>
                      <a:r>
                        <a:rPr lang="fr-F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 équivalent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3045052"/>
                  </a:ext>
                </a:extLst>
              </a:tr>
              <a:tr h="271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OPQIBI 2202, Maîtrise des coûts en phase de conception et de </a:t>
                      </a:r>
                      <a:r>
                        <a:rPr lang="fr-F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réalisation ou équivalent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0689749"/>
                  </a:ext>
                </a:extLst>
              </a:tr>
              <a:tr h="271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OPQIBI 2203 : Maîtrise des coûts d'exploitation et de maintenance</a:t>
                      </a:r>
                      <a:r>
                        <a:rPr lang="fr-F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ou équivalent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8886042"/>
                  </a:ext>
                </a:extLst>
              </a:tr>
              <a:tr h="2329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OPQIBI 1402, Étude de réseaux </a:t>
                      </a:r>
                      <a:r>
                        <a:rPr lang="fr-F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HTA ou équivalent ou équivalent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010440"/>
                  </a:ext>
                </a:extLst>
              </a:tr>
              <a:tr h="271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OPQIBI 1406 : Étude d'installations électriques complexes</a:t>
                      </a:r>
                      <a:r>
                        <a:rPr lang="fr-F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ou équivalent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8329578"/>
                  </a:ext>
                </a:extLst>
              </a:tr>
              <a:tr h="271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OPQIBI 1413, Étude de systèmes courants de sécurité </a:t>
                      </a:r>
                      <a:r>
                        <a:rPr lang="fr-F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incendie ou équivalent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805532"/>
                  </a:ext>
                </a:extLst>
              </a:tr>
              <a:tr h="2718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OPQIBI 0321, Coordination des Systèmes de Sécurité </a:t>
                      </a:r>
                      <a:r>
                        <a:rPr lang="fr-F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Incendie (CSSI) de catégorie A ou équivalent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3641141"/>
                  </a:ext>
                </a:extLst>
              </a:tr>
              <a:tr h="2938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OPQIBI 0322 : Coordination des Systèmes de Sécurité </a:t>
                      </a:r>
                      <a:r>
                        <a:rPr lang="fr-F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Incendie (CSSI) de catégories B, C, D et E</a:t>
                      </a:r>
                      <a:r>
                        <a:rPr lang="fr-FR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 équivalent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2264599"/>
                  </a:ext>
                </a:extLst>
              </a:tr>
              <a:tr h="2938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OPQIBI 1901 : Ingénierie d'ouvrages de bâtiment courants</a:t>
                      </a:r>
                      <a:r>
                        <a:rPr lang="fr-F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ou équivalent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6399572"/>
                  </a:ext>
                </a:extLst>
              </a:tr>
              <a:tr h="2938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OPQIBI 1221 : Ingénierie en second œuvre </a:t>
                      </a:r>
                      <a:r>
                        <a:rPr lang="fr-F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complexe ou équivalent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3597803"/>
                  </a:ext>
                </a:extLst>
              </a:tr>
              <a:tr h="2938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OPQIBI 1312 : Étude d'installations courantes de chauffage et </a:t>
                      </a:r>
                      <a:r>
                        <a:rPr lang="fr-F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VMC ou équivalent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0090978"/>
                  </a:ext>
                </a:extLst>
              </a:tr>
              <a:tr h="4046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OPQIBI 1332 : Étude thermique réglementaire « bâtiment collectif d’habitation et/ou tertiaire </a:t>
                      </a:r>
                      <a:r>
                        <a:rPr lang="fr-FR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». ou équivalent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55829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8174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Cadre de présentation d’une référence équivalente à un certificat </a:t>
            </a:r>
            <a:endParaRPr lang="fr-FR" sz="2800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402538"/>
              </p:ext>
            </p:extLst>
          </p:nvPr>
        </p:nvGraphicFramePr>
        <p:xfrm>
          <a:off x="374949" y="1414979"/>
          <a:ext cx="11451866" cy="5106590"/>
        </p:xfrm>
        <a:graphic>
          <a:graphicData uri="http://schemas.openxmlformats.org/drawingml/2006/table">
            <a:tbl>
              <a:tblPr/>
              <a:tblGrid>
                <a:gridCol w="2102355">
                  <a:extLst>
                    <a:ext uri="{9D8B030D-6E8A-4147-A177-3AD203B41FA5}">
                      <a16:colId xmlns:a16="http://schemas.microsoft.com/office/drawing/2014/main" val="1821603584"/>
                    </a:ext>
                  </a:extLst>
                </a:gridCol>
                <a:gridCol w="762835">
                  <a:extLst>
                    <a:ext uri="{9D8B030D-6E8A-4147-A177-3AD203B41FA5}">
                      <a16:colId xmlns:a16="http://schemas.microsoft.com/office/drawing/2014/main" val="2171618951"/>
                    </a:ext>
                  </a:extLst>
                </a:gridCol>
                <a:gridCol w="4113452">
                  <a:extLst>
                    <a:ext uri="{9D8B030D-6E8A-4147-A177-3AD203B41FA5}">
                      <a16:colId xmlns:a16="http://schemas.microsoft.com/office/drawing/2014/main" val="4181323303"/>
                    </a:ext>
                  </a:extLst>
                </a:gridCol>
                <a:gridCol w="2251359">
                  <a:extLst>
                    <a:ext uri="{9D8B030D-6E8A-4147-A177-3AD203B41FA5}">
                      <a16:colId xmlns:a16="http://schemas.microsoft.com/office/drawing/2014/main" val="470761307"/>
                    </a:ext>
                  </a:extLst>
                </a:gridCol>
                <a:gridCol w="2221865">
                  <a:extLst>
                    <a:ext uri="{9D8B030D-6E8A-4147-A177-3AD203B41FA5}">
                      <a16:colId xmlns:a16="http://schemas.microsoft.com/office/drawing/2014/main" val="598033946"/>
                    </a:ext>
                  </a:extLst>
                </a:gridCol>
              </a:tblGrid>
              <a:tr h="172483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Capacité justifiée par</a:t>
                      </a:r>
                      <a:r>
                        <a:rPr lang="fr-FR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cette référence : … 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410183"/>
                  </a:ext>
                </a:extLst>
              </a:tr>
              <a:tr h="17248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Raison sociale membre du groupement 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Autres </a:t>
                      </a:r>
                      <a:r>
                        <a:rPr lang="fr-FR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entreprises</a:t>
                      </a: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sur cette référence 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945471"/>
                  </a:ext>
                </a:extLst>
              </a:tr>
              <a:tr h="172483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Présentation de l'opération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685851"/>
                  </a:ext>
                </a:extLst>
              </a:tr>
              <a:tr h="17248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Nature de l’opération (nom et lieu) 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Maitre d’ouvrage</a:t>
                      </a:r>
                      <a:r>
                        <a:rPr lang="fr-F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: </a:t>
                      </a:r>
                      <a:endParaRPr lang="fr-F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8867514"/>
                  </a:ext>
                </a:extLst>
              </a:tr>
              <a:tr h="1724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Année de réalisation :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Coût de l’opération (TDC)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5925390"/>
                  </a:ext>
                </a:extLst>
              </a:tr>
              <a:tr h="17248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 sommaire 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3086471"/>
                  </a:ext>
                </a:extLst>
              </a:tr>
              <a:tr h="172483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Présentation de la prestation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467458154"/>
                  </a:ext>
                </a:extLst>
              </a:tr>
              <a:tr h="17248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Rôle tenu par le candidat (missions) :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2283922"/>
                  </a:ext>
                </a:extLst>
              </a:tr>
              <a:tr h="17248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Moyens mis en place :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2077958"/>
                  </a:ext>
                </a:extLst>
              </a:tr>
              <a:tr h="17248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Attestation de bonne exécution fournie (oui / non) 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0806212"/>
                  </a:ext>
                </a:extLst>
              </a:tr>
              <a:tr h="338176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Planche photo </a:t>
                      </a:r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(3 maximum) 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 description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7884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4852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dirty="0" smtClean="0"/>
              <a:t>Déclaration </a:t>
            </a:r>
            <a:r>
              <a:rPr lang="fr-FR" sz="2800" dirty="0"/>
              <a:t>des effectifs : Une déclaration indiquant les effectifs moyens annuels du candidat et l'importance du personnel d'encadrement pendant les trois dernières années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2753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879894"/>
            <a:ext cx="9144000" cy="3450565"/>
          </a:xfrm>
        </p:spPr>
        <p:txBody>
          <a:bodyPr anchor="ctr">
            <a:noAutofit/>
          </a:bodyPr>
          <a:lstStyle/>
          <a:p>
            <a:r>
              <a:rPr lang="fr-FR" sz="2400" dirty="0" smtClean="0"/>
              <a:t>CRITÈRES DE SÉLECTION DES OFFRES </a:t>
            </a:r>
            <a:endParaRPr lang="fr-FR" sz="2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84385" y="4697593"/>
            <a:ext cx="9144000" cy="1655762"/>
          </a:xfrm>
        </p:spPr>
        <p:txBody>
          <a:bodyPr/>
          <a:lstStyle/>
          <a:p>
            <a:r>
              <a:rPr lang="fr-FR" b="1" dirty="0" smtClean="0"/>
              <a:t>Critère 2 – Valeur Technique </a:t>
            </a:r>
          </a:p>
          <a:p>
            <a:r>
              <a:rPr lang="fr-FR" dirty="0" smtClean="0"/>
              <a:t>Critère 2.1 : </a:t>
            </a:r>
            <a:r>
              <a:rPr lang="fr-FR" dirty="0"/>
              <a:t>Qualifications et références des personnels affectés à l’exécution des prestations</a:t>
            </a:r>
          </a:p>
        </p:txBody>
      </p:sp>
    </p:spTree>
    <p:extLst>
      <p:ext uri="{BB962C8B-B14F-4D97-AF65-F5344CB8AC3E}">
        <p14:creationId xmlns:p14="http://schemas.microsoft.com/office/powerpoint/2010/main" val="21525183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1152</TotalTime>
  <Words>1655</Words>
  <Application>Microsoft Office PowerPoint</Application>
  <PresentationFormat>Grand écran</PresentationFormat>
  <Paragraphs>426</Paragraphs>
  <Slides>24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Thème Office</vt:lpstr>
      <vt:lpstr>MARCHE PUBLIC DE MAÎTRISE D’ŒUVRE   BALMA (31) – CASERNE BALMA BALLON – BAT 0012 MAITRISE D’ŒUVRE POUR LA RÉNOVATION DU BÂTIMENT EVAT  DAF 2025 000884</vt:lpstr>
      <vt:lpstr>PRÉSENTATION DU GROUPEMENT </vt:lpstr>
      <vt:lpstr>CAPACITÉ MINIMALES / CONDITIONS DE PARTICIPATIONS  </vt:lpstr>
      <vt:lpstr>Aptitude à exercer l'activité professionnelle </vt:lpstr>
      <vt:lpstr>Capacité économique et financière </vt:lpstr>
      <vt:lpstr>Capacité technique et professionnelle </vt:lpstr>
      <vt:lpstr>Cadre de présentation d’une référence équivalente à un certificat </vt:lpstr>
      <vt:lpstr>Déclaration des effectifs : Une déclaration indiquant les effectifs moyens annuels du candidat et l'importance du personnel d'encadrement pendant les trois dernières années</vt:lpstr>
      <vt:lpstr>CRITÈRES DE SÉLECTION DES OFFRES </vt:lpstr>
      <vt:lpstr>Présentation PowerPoint</vt:lpstr>
      <vt:lpstr>Facultatif : illustration de références des moyens humains affectés au marché</vt:lpstr>
      <vt:lpstr>CRITÈRES DE SÉLECTION DES OFFRES </vt:lpstr>
      <vt:lpstr>Présentation PowerPoint</vt:lpstr>
      <vt:lpstr>Présentation PowerPoint</vt:lpstr>
      <vt:lpstr>Autres informations au titre de l'organisation de la répartition des temps passés en heure par élément de mission durant les différentes phases du projet </vt:lpstr>
      <vt:lpstr>CRITÈRES DE SÉLECTION DES OFFRES </vt:lpstr>
      <vt:lpstr>Méthodologie envisagée pour la réalisation des prestations :  Identification des difficultés propres à l'opération projetée et solutions pour y répondre – PAGE 1/2</vt:lpstr>
      <vt:lpstr>Méthodologie envisagée pour la réalisation des prestations :  Identification des difficultés propres à l'opération projetée et solutions pour y répondre – PAGE 2/2</vt:lpstr>
      <vt:lpstr>Méthodologie envisagée pour la réalisation des prestations :  Organisation pour le respect calendaire et la maitrise des coûts  PAGE 1/2</vt:lpstr>
      <vt:lpstr>Méthodologie envisagée pour la réalisation des prestations :  Organisation pour le respect calendaire et la maitrise des coûts PAGE 2/2</vt:lpstr>
      <vt:lpstr>CRITÈRES DE SÉLECTION DES OFFRES </vt:lpstr>
      <vt:lpstr>Mesures mis en œuvre d’action co-responsables pour l’imiter l’impact Carbonne.</vt:lpstr>
      <vt:lpstr>CRITÈRES DE SÉLECTION DES OFFRES </vt:lpstr>
      <vt:lpstr>Performance en matière de protection de l’environnement, présentation des mesures répondant aux enjeux environnementaux et réduisant l’empreinte carbone lors de l’exécution des marchés de travaux découlant du présent marché.</vt:lpstr>
    </vt:vector>
  </TitlesOfParts>
  <Company>Ministère des Armées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MARCHE PUBLIC GLOBAL SECTORIEL  MURET (31) – QUARTIER MONTALEGRE – Marché public global sectoriel - Réhabilitation et l’extension d’un Ensemble Alimentation Loisir (EAL), l’adaptation d’un hangar en mess temporaire et l’extension d’un bâtiment administratif  DAF 2025 000254</dc:title>
  <dc:creator>ROWARCH Guillaume ASC NIV 1 ADM</dc:creator>
  <cp:lastModifiedBy>ROWARCH Guillaume ASC NIV 1 OT</cp:lastModifiedBy>
  <cp:revision>21</cp:revision>
  <dcterms:created xsi:type="dcterms:W3CDTF">2025-04-29T14:14:26Z</dcterms:created>
  <dcterms:modified xsi:type="dcterms:W3CDTF">2025-11-18T13:25:38Z</dcterms:modified>
</cp:coreProperties>
</file>