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801600" cy="9601200" type="A3"/>
  <p:notesSz cx="14357350" cy="9929813"/>
  <p:defaultTextStyle>
    <a:defPPr>
      <a:defRPr lang="fr-FR"/>
    </a:defPPr>
    <a:lvl1pPr algn="l" rtl="0" fontAlgn="base">
      <a:spcBef>
        <a:spcPct val="50000"/>
      </a:spcBef>
      <a:spcAft>
        <a:spcPct val="0"/>
      </a:spcAft>
      <a:buFont typeface="Wingdings" pitchFamily="2" charset="2"/>
      <a:buChar char="Ø"/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Font typeface="Wingdings" pitchFamily="2" charset="2"/>
      <a:buChar char="Ø"/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Font typeface="Wingdings" pitchFamily="2" charset="2"/>
      <a:buChar char="Ø"/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Font typeface="Wingdings" pitchFamily="2" charset="2"/>
      <a:buChar char="Ø"/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Font typeface="Wingdings" pitchFamily="2" charset="2"/>
      <a:buChar char="Ø"/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0066FF"/>
    <a:srgbClr val="FF9900"/>
    <a:srgbClr val="FFD85B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0" autoAdjust="0"/>
    <p:restoredTop sz="86410" autoAdjust="0"/>
  </p:normalViewPr>
  <p:slideViewPr>
    <p:cSldViewPr snapToGrid="0">
      <p:cViewPr varScale="1">
        <p:scale>
          <a:sx n="61" d="100"/>
          <a:sy n="61" d="100"/>
        </p:scale>
        <p:origin x="1872" y="91"/>
      </p:cViewPr>
      <p:guideLst>
        <p:guide orient="horz" pos="3024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218238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9411" tIns="64709" rIns="129411" bIns="64709" numCol="1" anchor="t" anchorCtr="0" compatLnSpc="1">
            <a:prstTxWarp prst="textNoShape">
              <a:avLst/>
            </a:prstTxWarp>
          </a:bodyPr>
          <a:lstStyle>
            <a:lvl1pPr defTabSz="1287463">
              <a:spcBef>
                <a:spcPct val="0"/>
              </a:spcBef>
              <a:buFontTx/>
              <a:buNone/>
              <a:defRPr sz="1700" i="0">
                <a:solidFill>
                  <a:schemeClr val="tx1"/>
                </a:solidFill>
              </a:defRPr>
            </a:lvl1pPr>
          </a:lstStyle>
          <a:p>
            <a:endParaRPr lang="fr-FR" altLang="fr-FR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8139113" y="0"/>
            <a:ext cx="6218237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9411" tIns="64709" rIns="129411" bIns="64709" numCol="1" anchor="t" anchorCtr="0" compatLnSpc="1">
            <a:prstTxWarp prst="textNoShape">
              <a:avLst/>
            </a:prstTxWarp>
          </a:bodyPr>
          <a:lstStyle>
            <a:lvl1pPr algn="r" defTabSz="1287463">
              <a:spcBef>
                <a:spcPct val="0"/>
              </a:spcBef>
              <a:buFontTx/>
              <a:buNone/>
              <a:defRPr sz="1700" i="0">
                <a:solidFill>
                  <a:schemeClr val="tx1"/>
                </a:solidFill>
              </a:defRPr>
            </a:lvl1pPr>
          </a:lstStyle>
          <a:p>
            <a:endParaRPr lang="fr-FR" altLang="fr-FR"/>
          </a:p>
        </p:txBody>
      </p:sp>
      <p:sp>
        <p:nvSpPr>
          <p:cNvPr id="410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925"/>
            <a:ext cx="6218238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9411" tIns="64709" rIns="129411" bIns="64709" numCol="1" anchor="b" anchorCtr="0" compatLnSpc="1">
            <a:prstTxWarp prst="textNoShape">
              <a:avLst/>
            </a:prstTxWarp>
          </a:bodyPr>
          <a:lstStyle>
            <a:lvl1pPr defTabSz="1287463">
              <a:spcBef>
                <a:spcPct val="0"/>
              </a:spcBef>
              <a:buFontTx/>
              <a:buNone/>
              <a:defRPr sz="1700" i="0">
                <a:solidFill>
                  <a:schemeClr val="tx1"/>
                </a:solidFill>
              </a:defRPr>
            </a:lvl1pPr>
          </a:lstStyle>
          <a:p>
            <a:endParaRPr lang="fr-FR" altLang="fr-FR"/>
          </a:p>
        </p:txBody>
      </p:sp>
      <p:sp>
        <p:nvSpPr>
          <p:cNvPr id="410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8139113" y="9432925"/>
            <a:ext cx="6218237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9411" tIns="64709" rIns="129411" bIns="64709" numCol="1" anchor="b" anchorCtr="0" compatLnSpc="1">
            <a:prstTxWarp prst="textNoShape">
              <a:avLst/>
            </a:prstTxWarp>
          </a:bodyPr>
          <a:lstStyle>
            <a:lvl1pPr algn="r" defTabSz="1287463">
              <a:spcBef>
                <a:spcPct val="0"/>
              </a:spcBef>
              <a:buFontTx/>
              <a:buNone/>
              <a:defRPr sz="1700" i="0">
                <a:solidFill>
                  <a:schemeClr val="tx1"/>
                </a:solidFill>
              </a:defRPr>
            </a:lvl1pPr>
          </a:lstStyle>
          <a:p>
            <a:fld id="{865E1ED1-8BCB-4C23-83B0-A87CBE9D141E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821193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6221413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919" tIns="64458" rIns="128919" bIns="64458" numCol="1" anchor="t" anchorCtr="0" compatLnSpc="1">
            <a:prstTxWarp prst="textNoShape">
              <a:avLst/>
            </a:prstTxWarp>
          </a:bodyPr>
          <a:lstStyle>
            <a:lvl1pPr defTabSz="915988">
              <a:defRPr sz="1700"/>
            </a:lvl1pPr>
          </a:lstStyle>
          <a:p>
            <a:endParaRPr lang="fr-FR" alt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 bwMode="auto">
          <a:xfrm>
            <a:off x="8131175" y="0"/>
            <a:ext cx="6224588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919" tIns="64458" rIns="128919" bIns="64458" numCol="1" anchor="t" anchorCtr="0" compatLnSpc="1">
            <a:prstTxWarp prst="textNoShape">
              <a:avLst/>
            </a:prstTxWarp>
          </a:bodyPr>
          <a:lstStyle>
            <a:lvl1pPr algn="r" defTabSz="915988">
              <a:defRPr sz="1700"/>
            </a:lvl1pPr>
          </a:lstStyle>
          <a:p>
            <a:fld id="{25DE8D7A-1428-4D69-A8F6-C8FFA1764DE7}" type="datetimeFigureOut">
              <a:rPr lang="fr-FR" altLang="fr-FR"/>
              <a:pPr/>
              <a:t>24/10/2025</a:t>
            </a:fld>
            <a:endParaRPr lang="fr-FR" alt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699000" y="744538"/>
            <a:ext cx="4960938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28636" tIns="64317" rIns="128636" bIns="64317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 bwMode="auto">
          <a:xfrm>
            <a:off x="1435100" y="4716463"/>
            <a:ext cx="11487150" cy="446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919" tIns="64458" rIns="128919" bIns="644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Modifiez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 bwMode="auto">
          <a:xfrm>
            <a:off x="0" y="9431338"/>
            <a:ext cx="6221413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919" tIns="64458" rIns="128919" bIns="64458" numCol="1" anchor="b" anchorCtr="0" compatLnSpc="1">
            <a:prstTxWarp prst="textNoShape">
              <a:avLst/>
            </a:prstTxWarp>
          </a:bodyPr>
          <a:lstStyle>
            <a:lvl1pPr defTabSz="915988">
              <a:defRPr sz="1700"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 bwMode="auto">
          <a:xfrm>
            <a:off x="8131175" y="9431338"/>
            <a:ext cx="6224588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919" tIns="64458" rIns="128919" bIns="64458" numCol="1" anchor="b" anchorCtr="0" compatLnSpc="1">
            <a:prstTxWarp prst="textNoShape">
              <a:avLst/>
            </a:prstTxWarp>
          </a:bodyPr>
          <a:lstStyle>
            <a:lvl1pPr algn="r" defTabSz="915988">
              <a:defRPr sz="1700"/>
            </a:lvl1pPr>
          </a:lstStyle>
          <a:p>
            <a:fld id="{1138F267-F0C3-4C15-8FC7-C8C702188631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26968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C4C30-74AC-4A24-B7A9-0E97B3DB759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8037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C37053-4382-4DF2-878B-88718F33658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7341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0A684D-53BD-4A62-AD71-23CC986A3C1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279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2ADB1-215D-4889-A2C7-9BAE1E94808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586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51BFA-DD8F-4B60-B1DB-DD9DE56E3D9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0592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49EB4-33F3-4DDD-8646-5B7CCA09003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6654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AF906-7A30-4DA6-A1FA-CB67EB9A8D6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3403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0D07F-9732-43D8-B954-0A7547ECA2A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9556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2A6B67-B227-4371-B50A-0A773F304FF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1849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BC54F0-200C-4422-A784-8A892E0C76F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689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lIns="79339" tIns="39669" rIns="79339" bIns="39669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4D052-03DF-402D-9CB1-D74B3CB2E17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2137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60438" y="854075"/>
            <a:ext cx="1088072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6021" tIns="53010" rIns="106021" bIns="530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60438" y="2773363"/>
            <a:ext cx="10880725" cy="576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6021" tIns="53010" rIns="106021" bIns="530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60438" y="8747125"/>
            <a:ext cx="266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6021" tIns="53010" rIns="106021" bIns="53010" numCol="1" anchor="t" anchorCtr="0" compatLnSpc="1">
            <a:prstTxWarp prst="textNoShape">
              <a:avLst/>
            </a:prstTxWarp>
          </a:bodyPr>
          <a:lstStyle>
            <a:lvl1pPr defTabSz="1060450">
              <a:spcBef>
                <a:spcPct val="0"/>
              </a:spcBef>
              <a:buFontTx/>
              <a:buNone/>
              <a:defRPr sz="16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7125"/>
            <a:ext cx="40544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6021" tIns="53010" rIns="106021" bIns="53010" numCol="1" anchor="t" anchorCtr="0" compatLnSpc="1">
            <a:prstTxWarp prst="textNoShape">
              <a:avLst/>
            </a:prstTxWarp>
          </a:bodyPr>
          <a:lstStyle>
            <a:lvl1pPr algn="ctr" defTabSz="1060450">
              <a:spcBef>
                <a:spcPct val="0"/>
              </a:spcBef>
              <a:buFontTx/>
              <a:buNone/>
              <a:defRPr sz="16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7125"/>
            <a:ext cx="266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6021" tIns="53010" rIns="106021" bIns="53010" numCol="1" anchor="t" anchorCtr="0" compatLnSpc="1">
            <a:prstTxWarp prst="textNoShape">
              <a:avLst/>
            </a:prstTxWarp>
          </a:bodyPr>
          <a:lstStyle>
            <a:lvl1pPr algn="r" defTabSz="1060450">
              <a:spcBef>
                <a:spcPct val="0"/>
              </a:spcBef>
              <a:buFontTx/>
              <a:buNone/>
              <a:defRPr sz="16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4070E46-1453-4465-8650-3F90100CE57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60450" rtl="0" eaLnBrk="1" fontAlgn="base" hangingPunct="1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60450" rtl="0" eaLnBrk="1" fontAlgn="base" hangingPunct="1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Times New Roman" pitchFamily="18" charset="0"/>
        </a:defRPr>
      </a:lvl2pPr>
      <a:lvl3pPr algn="ctr" defTabSz="1060450" rtl="0" eaLnBrk="1" fontAlgn="base" hangingPunct="1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Times New Roman" pitchFamily="18" charset="0"/>
        </a:defRPr>
      </a:lvl3pPr>
      <a:lvl4pPr algn="ctr" defTabSz="1060450" rtl="0" eaLnBrk="1" fontAlgn="base" hangingPunct="1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Times New Roman" pitchFamily="18" charset="0"/>
        </a:defRPr>
      </a:lvl4pPr>
      <a:lvl5pPr algn="ctr" defTabSz="1060450" rtl="0" eaLnBrk="1" fontAlgn="base" hangingPunct="1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Times New Roman" pitchFamily="18" charset="0"/>
        </a:defRPr>
      </a:lvl5pPr>
      <a:lvl6pPr marL="457200" algn="ctr" defTabSz="793750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6pPr>
      <a:lvl7pPr marL="914400" algn="ctr" defTabSz="793750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7pPr>
      <a:lvl8pPr marL="1371600" algn="ctr" defTabSz="793750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8pPr>
      <a:lvl9pPr marL="1828800" algn="ctr" defTabSz="793750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9pPr>
    </p:titleStyle>
    <p:bodyStyle>
      <a:lvl1pPr marL="396875" indent="-396875" algn="l" defTabSz="1060450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62013" indent="-331788" algn="l" defTabSz="1060450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2pPr>
      <a:lvl3pPr marL="1325563" indent="-265113" algn="l" defTabSz="1060450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</a:defRPr>
      </a:lvl3pPr>
      <a:lvl4pPr marL="1855788" indent="-265113" algn="l" defTabSz="1060450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4pPr>
      <a:lvl5pPr marL="2386013" indent="-266700" algn="l" defTabSz="1060450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5pPr>
      <a:lvl6pPr marL="2243138" indent="-200025" algn="l" defTabSz="793750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6pPr>
      <a:lvl7pPr marL="2700338" indent="-200025" algn="l" defTabSz="793750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7pPr>
      <a:lvl8pPr marL="3157538" indent="-200025" algn="l" defTabSz="793750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8pPr>
      <a:lvl9pPr marL="3614738" indent="-200025" algn="l" defTabSz="793750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3"/>
          <p:cNvSpPr txBox="1">
            <a:spLocks noChangeArrowheads="1"/>
          </p:cNvSpPr>
          <p:nvPr/>
        </p:nvSpPr>
        <p:spPr bwMode="auto">
          <a:xfrm>
            <a:off x="5032375" y="1011238"/>
            <a:ext cx="5097463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021" tIns="53010" rIns="106021" bIns="53010" anchor="ctr">
            <a:spAutoFit/>
          </a:bodyPr>
          <a:lstStyle>
            <a:lvl1pPr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 CAPACITÉS DU CANDIDAT ET DE SON ÉQUIPE</a:t>
            </a:r>
            <a:r>
              <a:rPr lang="fr-FR" altLang="fr-FR" sz="1000" b="1" i="0" dirty="0">
                <a:solidFill>
                  <a:srgbClr val="C0000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2051" name="Text Box 40"/>
          <p:cNvSpPr txBox="1">
            <a:spLocks noChangeArrowheads="1"/>
          </p:cNvSpPr>
          <p:nvPr/>
        </p:nvSpPr>
        <p:spPr bwMode="auto">
          <a:xfrm>
            <a:off x="3403600" y="0"/>
            <a:ext cx="7861300" cy="537943"/>
          </a:xfrm>
          <a:prstGeom prst="rect">
            <a:avLst/>
          </a:prstGeom>
          <a:solidFill>
            <a:srgbClr val="00CCFF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lIns="106021" tIns="53010" rIns="106021" bIns="53010">
            <a:spAutoFit/>
          </a:bodyPr>
          <a:lstStyle>
            <a:lvl1pPr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400" b="1" i="0" dirty="0">
                <a:latin typeface="+mn-lt"/>
                <a:cs typeface="Times New Roman" pitchFamily="18" charset="0"/>
              </a:rPr>
              <a:t>Missions de maîtrise d’œuvre relative aux travaux de reprise des désordres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400" b="1" i="0" dirty="0">
                <a:latin typeface="+mn-lt"/>
                <a:cs typeface="Times New Roman" pitchFamily="18" charset="0"/>
              </a:rPr>
              <a:t>affectant le bâtiment du CERD au Struthof</a:t>
            </a:r>
            <a:endParaRPr lang="fr-FR" altLang="fr-FR" sz="1400" b="1" i="0" dirty="0">
              <a:latin typeface="+mn-lt"/>
            </a:endParaRPr>
          </a:p>
        </p:txBody>
      </p:sp>
      <p:sp>
        <p:nvSpPr>
          <p:cNvPr id="2052" name="Rectangle 52"/>
          <p:cNvSpPr>
            <a:spLocks noChangeArrowheads="1"/>
          </p:cNvSpPr>
          <p:nvPr/>
        </p:nvSpPr>
        <p:spPr bwMode="auto">
          <a:xfrm>
            <a:off x="173038" y="2989263"/>
            <a:ext cx="3997325" cy="1140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021" tIns="53010" rIns="106021" bIns="53010">
            <a:spAutoFit/>
          </a:bodyPr>
          <a:lstStyle>
            <a:lvl1pPr marL="228600" indent="-228600"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indent="-1714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900" b="1" i="0" dirty="0"/>
              <a:t>         </a:t>
            </a:r>
            <a:r>
              <a:rPr lang="fr-FR" altLang="fr-FR" sz="900" b="1" i="0" dirty="0">
                <a:latin typeface="Calibri" pitchFamily="34" charset="0"/>
              </a:rPr>
              <a:t>Indiquer pour cette référence :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La nature du projet et son adresse,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Le nom du maître d’ouvrage et coordonnées de l’interlocuteur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Les montants HT  de la mission de conception et des travaux et l’année de réalisation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Compétences par spécialité en lien avec l’opération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endParaRPr lang="fr-FR" altLang="fr-FR" sz="900" i="0" dirty="0">
              <a:latin typeface="Calibri" pitchFamily="34" charset="0"/>
            </a:endParaRPr>
          </a:p>
        </p:txBody>
      </p:sp>
      <p:graphicFrame>
        <p:nvGraphicFramePr>
          <p:cNvPr id="2134" name="Group 86"/>
          <p:cNvGraphicFramePr>
            <a:graphicFrameLocks noGrp="1"/>
          </p:cNvGraphicFramePr>
          <p:nvPr/>
        </p:nvGraphicFramePr>
        <p:xfrm>
          <a:off x="220663" y="1246188"/>
          <a:ext cx="4211637" cy="1215387"/>
        </p:xfrm>
        <a:graphic>
          <a:graphicData uri="http://schemas.openxmlformats.org/drawingml/2006/table">
            <a:tbl>
              <a:tblPr/>
              <a:tblGrid>
                <a:gridCol w="10048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6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Raison sociale 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Responsable(s)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Adresse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Téléphone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6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Email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6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Siren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01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Lien vers site Internet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074" name="Rectangle 1"/>
          <p:cNvSpPr>
            <a:spLocks noChangeArrowheads="1"/>
          </p:cNvSpPr>
          <p:nvPr/>
        </p:nvSpPr>
        <p:spPr bwMode="auto">
          <a:xfrm>
            <a:off x="317500" y="7319963"/>
            <a:ext cx="64008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611188" indent="-331788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900" b="1">
                <a:solidFill>
                  <a:schemeClr val="accent2"/>
                </a:solidFill>
              </a:rPr>
              <a:t> </a:t>
            </a:r>
            <a:endParaRPr lang="fr-FR" altLang="fr-FR" sz="900">
              <a:solidFill>
                <a:schemeClr val="accent2"/>
              </a:solidFill>
            </a:endParaRPr>
          </a:p>
        </p:txBody>
      </p:sp>
      <p:sp>
        <p:nvSpPr>
          <p:cNvPr id="2077" name="Text Box 40"/>
          <p:cNvSpPr txBox="1">
            <a:spLocks noChangeArrowheads="1"/>
          </p:cNvSpPr>
          <p:nvPr/>
        </p:nvSpPr>
        <p:spPr bwMode="auto">
          <a:xfrm>
            <a:off x="248444" y="2589213"/>
            <a:ext cx="3984625" cy="422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021" tIns="53010" rIns="106021" bIns="53010" anchor="ctr">
            <a:spAutoFit/>
          </a:bodyPr>
          <a:lstStyle>
            <a:lvl1pPr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RÉFÉRENCE 1 </a:t>
            </a:r>
            <a:r>
              <a:rPr lang="fr-FR" altLang="fr-FR" sz="1000" b="1" i="0" dirty="0">
                <a:solidFill>
                  <a:srgbClr val="0066FF"/>
                </a:solidFill>
                <a:latin typeface="Sylfaen" pitchFamily="18" charset="0"/>
              </a:rPr>
              <a:t>[</a:t>
            </a: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photos </a:t>
            </a:r>
            <a:r>
              <a:rPr lang="fr-FR" altLang="fr-FR" sz="800" b="1" i="0" dirty="0">
                <a:solidFill>
                  <a:srgbClr val="0066FF"/>
                </a:solidFill>
                <a:latin typeface="Calibri" pitchFamily="34" charset="0"/>
              </a:rPr>
              <a:t>et/ou</a:t>
            </a: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 représentations graphiques </a:t>
            </a:r>
            <a:r>
              <a:rPr lang="fr-FR" altLang="fr-FR" sz="900" b="1" i="0" dirty="0">
                <a:solidFill>
                  <a:srgbClr val="0066FF"/>
                </a:solidFill>
                <a:latin typeface="Calibri" pitchFamily="34" charset="0"/>
              </a:rPr>
              <a:t>(2D/3D) </a:t>
            </a: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et/ou plans]</a:t>
            </a:r>
          </a:p>
        </p:txBody>
      </p:sp>
      <p:sp>
        <p:nvSpPr>
          <p:cNvPr id="2080" name="Text Box 23"/>
          <p:cNvSpPr txBox="1">
            <a:spLocks noChangeArrowheads="1"/>
          </p:cNvSpPr>
          <p:nvPr/>
        </p:nvSpPr>
        <p:spPr bwMode="auto">
          <a:xfrm>
            <a:off x="222250" y="1020763"/>
            <a:ext cx="46863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021" tIns="53010" rIns="106021" bIns="53010" anchor="ctr">
            <a:spAutoFit/>
          </a:bodyPr>
          <a:lstStyle>
            <a:lvl1pPr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COORDONNÉES DU CANDIDAT</a:t>
            </a:r>
          </a:p>
        </p:txBody>
      </p:sp>
      <p:cxnSp>
        <p:nvCxnSpPr>
          <p:cNvPr id="2081" name="Connecteur droit 3"/>
          <p:cNvCxnSpPr>
            <a:cxnSpLocks noChangeShapeType="1"/>
          </p:cNvCxnSpPr>
          <p:nvPr/>
        </p:nvCxnSpPr>
        <p:spPr bwMode="auto">
          <a:xfrm flipV="1">
            <a:off x="146050" y="2566988"/>
            <a:ext cx="12384088" cy="1587"/>
          </a:xfrm>
          <a:prstGeom prst="line">
            <a:avLst/>
          </a:prstGeom>
          <a:noFill/>
          <a:ln w="19050" algn="ctr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18" name="Tableau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815027"/>
              </p:ext>
            </p:extLst>
          </p:nvPr>
        </p:nvGraphicFramePr>
        <p:xfrm>
          <a:off x="5056188" y="1271588"/>
          <a:ext cx="7473950" cy="1211902"/>
        </p:xfrm>
        <a:graphic>
          <a:graphicData uri="http://schemas.openxmlformats.org/drawingml/2006/table">
            <a:tbl>
              <a:tblPr/>
              <a:tblGrid>
                <a:gridCol w="2963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9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8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08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41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Membres du groupement</a:t>
                      </a: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Compétences</a:t>
                      </a: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Effectifs</a:t>
                      </a: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CA 2022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K€ HT</a:t>
                      </a: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CA 2023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K€ HT</a:t>
                      </a: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CA 2024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K€ HT</a:t>
                      </a: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Nom du mandataire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Architecte</a:t>
                      </a: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08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Autre(s) membre(s) de l’équipe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Raison sociale – adresse</a:t>
                      </a: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Economiste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BET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702291"/>
              </p:ext>
            </p:extLst>
          </p:nvPr>
        </p:nvGraphicFramePr>
        <p:xfrm>
          <a:off x="11455400" y="9525"/>
          <a:ext cx="1244600" cy="640054"/>
        </p:xfrm>
        <a:graphic>
          <a:graphicData uri="http://schemas.openxmlformats.org/drawingml/2006/table">
            <a:tbl>
              <a:tblPr/>
              <a:tblGrid>
                <a:gridCol w="124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762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Consultation Nº 25021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24" name="Text Box 40"/>
          <p:cNvSpPr txBox="1">
            <a:spLocks noChangeArrowheads="1"/>
          </p:cNvSpPr>
          <p:nvPr/>
        </p:nvSpPr>
        <p:spPr bwMode="auto">
          <a:xfrm>
            <a:off x="2057400" y="0"/>
            <a:ext cx="1295400" cy="658813"/>
          </a:xfrm>
          <a:prstGeom prst="rect">
            <a:avLst/>
          </a:prstGeom>
          <a:solidFill>
            <a:srgbClr val="00CCFF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lIns="106021" tIns="53010" rIns="106021" bIns="53010">
            <a:spAutoFit/>
          </a:bodyPr>
          <a:lstStyle>
            <a:lvl1pPr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i="0">
                <a:latin typeface="Calibri" pitchFamily="34" charset="0"/>
              </a:rPr>
              <a:t>Présentation du candidat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200" b="1" i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125" name="Rectangle 1"/>
          <p:cNvSpPr>
            <a:spLocks noChangeArrowheads="1"/>
          </p:cNvSpPr>
          <p:nvPr/>
        </p:nvSpPr>
        <p:spPr bwMode="auto">
          <a:xfrm>
            <a:off x="2058988" y="568325"/>
            <a:ext cx="9205912" cy="244475"/>
          </a:xfrm>
          <a:prstGeom prst="rect">
            <a:avLst/>
          </a:prstGeom>
          <a:solidFill>
            <a:srgbClr val="00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179388" indent="-1714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1000" i="0" dirty="0">
                <a:latin typeface="Calibri" pitchFamily="34" charset="0"/>
              </a:rPr>
              <a:t>Ce document A3 doit permettre de démontrer la capacité du candidat à mener la mission objet du marché.</a:t>
            </a:r>
          </a:p>
        </p:txBody>
      </p:sp>
      <p:cxnSp>
        <p:nvCxnSpPr>
          <p:cNvPr id="2131" name="Connecteur droit 3"/>
          <p:cNvCxnSpPr>
            <a:cxnSpLocks noChangeShapeType="1"/>
          </p:cNvCxnSpPr>
          <p:nvPr/>
        </p:nvCxnSpPr>
        <p:spPr bwMode="auto">
          <a:xfrm flipV="1">
            <a:off x="0" y="1020763"/>
            <a:ext cx="12384088" cy="1587"/>
          </a:xfrm>
          <a:prstGeom prst="line">
            <a:avLst/>
          </a:prstGeom>
          <a:noFill/>
          <a:ln w="19050" algn="ctr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36" name="Rectangle 52"/>
          <p:cNvSpPr>
            <a:spLocks noChangeArrowheads="1"/>
          </p:cNvSpPr>
          <p:nvPr/>
        </p:nvSpPr>
        <p:spPr bwMode="auto">
          <a:xfrm>
            <a:off x="4343400" y="3017838"/>
            <a:ext cx="3952875" cy="1140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021" tIns="53010" rIns="106021" bIns="53010">
            <a:spAutoFit/>
          </a:bodyPr>
          <a:lstStyle>
            <a:lvl1pPr marL="228600" indent="-228600"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indent="-1714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900" b="1" i="0" dirty="0"/>
              <a:t>         </a:t>
            </a:r>
            <a:r>
              <a:rPr lang="fr-FR" altLang="fr-FR" sz="900" b="1" i="0" dirty="0">
                <a:latin typeface="Calibri" pitchFamily="34" charset="0"/>
              </a:rPr>
              <a:t>Indiquer pour cette référence :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La nature du projet et son adresse,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Le nom du maître d’ouvrage et coordonnées de l’interlocuteur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Les montants HT  de la mission de conception et des travaux et l’année de réalisation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Compétences par spécialité en lien avec l’opération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endParaRPr lang="fr-FR" altLang="fr-FR" sz="900" i="0" dirty="0">
              <a:latin typeface="Calibri" pitchFamily="34" charset="0"/>
            </a:endParaRPr>
          </a:p>
        </p:txBody>
      </p:sp>
      <p:sp>
        <p:nvSpPr>
          <p:cNvPr id="2137" name="Rectangle 52"/>
          <p:cNvSpPr>
            <a:spLocks noChangeArrowheads="1"/>
          </p:cNvSpPr>
          <p:nvPr/>
        </p:nvSpPr>
        <p:spPr bwMode="auto">
          <a:xfrm>
            <a:off x="8413750" y="3035300"/>
            <a:ext cx="3937000" cy="989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021" tIns="53010" rIns="106021" bIns="53010">
            <a:spAutoFit/>
          </a:bodyPr>
          <a:lstStyle>
            <a:lvl1pPr marL="228600" indent="-228600"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indent="-1714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900" b="1" i="0" dirty="0"/>
              <a:t>         </a:t>
            </a:r>
            <a:r>
              <a:rPr lang="fr-FR" altLang="fr-FR" sz="900" b="1" i="0" dirty="0">
                <a:latin typeface="Calibri" pitchFamily="34" charset="0"/>
              </a:rPr>
              <a:t>Indiquer pour cette référence :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La nature du projet et son adresse,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Le nom du maître d’ouvrage et coordonnées de l’interlocuteur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Les montants HT  de la mission de conception et des travaux et l’année de réalisation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Compétences par spécialité en lien avec l’opération </a:t>
            </a:r>
          </a:p>
        </p:txBody>
      </p:sp>
      <p:sp>
        <p:nvSpPr>
          <p:cNvPr id="2138" name="Text Box 40"/>
          <p:cNvSpPr txBox="1">
            <a:spLocks noChangeArrowheads="1"/>
          </p:cNvSpPr>
          <p:nvPr/>
        </p:nvSpPr>
        <p:spPr bwMode="auto">
          <a:xfrm>
            <a:off x="4327524" y="2589212"/>
            <a:ext cx="3984625" cy="422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021" tIns="53010" rIns="106021" bIns="53010" anchor="ctr">
            <a:spAutoFit/>
          </a:bodyPr>
          <a:lstStyle>
            <a:lvl1pPr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1pPr>
            <a:lvl2pPr marL="803275"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2pPr>
            <a:lvl3pPr marL="982663"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3pPr>
            <a:lvl4pPr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4pPr>
            <a:lvl5pPr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5pPr>
            <a:lvl6pPr defTabSz="106045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900" i="1">
                <a:solidFill>
                  <a:schemeClr val="accent2"/>
                </a:solidFill>
                <a:latin typeface="Times New Roman" pitchFamily="18" charset="0"/>
              </a:defRPr>
            </a:lvl6pPr>
            <a:lvl7pPr defTabSz="106045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900" i="1">
                <a:solidFill>
                  <a:schemeClr val="accent2"/>
                </a:solidFill>
                <a:latin typeface="Times New Roman" pitchFamily="18" charset="0"/>
              </a:defRPr>
            </a:lvl7pPr>
            <a:lvl8pPr defTabSz="106045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900" i="1">
                <a:solidFill>
                  <a:schemeClr val="accent2"/>
                </a:solidFill>
                <a:latin typeface="Times New Roman" pitchFamily="18" charset="0"/>
              </a:defRPr>
            </a:lvl8pPr>
            <a:lvl9pPr defTabSz="106045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900" i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RÉFÉRENCE 2 </a:t>
            </a:r>
            <a:r>
              <a:rPr lang="fr-FR" altLang="fr-FR" sz="1000" b="1" i="0" dirty="0">
                <a:solidFill>
                  <a:srgbClr val="0066FF"/>
                </a:solidFill>
                <a:latin typeface="Sylfaen" pitchFamily="18" charset="0"/>
              </a:rPr>
              <a:t>[</a:t>
            </a: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photos </a:t>
            </a:r>
            <a:r>
              <a:rPr lang="fr-FR" altLang="fr-FR" sz="800" b="1" i="0" dirty="0">
                <a:solidFill>
                  <a:srgbClr val="0066FF"/>
                </a:solidFill>
                <a:latin typeface="Calibri" pitchFamily="34" charset="0"/>
              </a:rPr>
              <a:t>et/ou</a:t>
            </a: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 représentations graphiques </a:t>
            </a:r>
            <a:r>
              <a:rPr lang="fr-FR" altLang="fr-FR" b="1" i="0" dirty="0">
                <a:solidFill>
                  <a:srgbClr val="0066FF"/>
                </a:solidFill>
                <a:latin typeface="Calibri" pitchFamily="34" charset="0"/>
              </a:rPr>
              <a:t>(2D/3D) </a:t>
            </a: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et/ou plans]</a:t>
            </a:r>
            <a:endParaRPr lang="fr-FR" altLang="fr-FR" dirty="0"/>
          </a:p>
        </p:txBody>
      </p:sp>
      <p:sp>
        <p:nvSpPr>
          <p:cNvPr id="2139" name="Text Box 40"/>
          <p:cNvSpPr txBox="1">
            <a:spLocks noChangeArrowheads="1"/>
          </p:cNvSpPr>
          <p:nvPr/>
        </p:nvSpPr>
        <p:spPr bwMode="auto">
          <a:xfrm>
            <a:off x="8406604" y="2589212"/>
            <a:ext cx="3984625" cy="422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021" tIns="53010" rIns="106021" bIns="53010" anchor="ctr">
            <a:spAutoFit/>
          </a:bodyPr>
          <a:lstStyle>
            <a:lvl1pPr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1pPr>
            <a:lvl2pPr marL="803275"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2pPr>
            <a:lvl3pPr marL="982663"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3pPr>
            <a:lvl4pPr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4pPr>
            <a:lvl5pPr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5pPr>
            <a:lvl6pPr defTabSz="106045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900" i="1">
                <a:solidFill>
                  <a:schemeClr val="accent2"/>
                </a:solidFill>
                <a:latin typeface="Times New Roman" pitchFamily="18" charset="0"/>
              </a:defRPr>
            </a:lvl6pPr>
            <a:lvl7pPr defTabSz="106045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900" i="1">
                <a:solidFill>
                  <a:schemeClr val="accent2"/>
                </a:solidFill>
                <a:latin typeface="Times New Roman" pitchFamily="18" charset="0"/>
              </a:defRPr>
            </a:lvl7pPr>
            <a:lvl8pPr defTabSz="106045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900" i="1">
                <a:solidFill>
                  <a:schemeClr val="accent2"/>
                </a:solidFill>
                <a:latin typeface="Times New Roman" pitchFamily="18" charset="0"/>
              </a:defRPr>
            </a:lvl8pPr>
            <a:lvl9pPr defTabSz="106045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900" i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RÉFÉRENCE 3 </a:t>
            </a:r>
            <a:r>
              <a:rPr lang="fr-FR" altLang="fr-FR" sz="1000" b="1" i="0" dirty="0">
                <a:solidFill>
                  <a:srgbClr val="0066FF"/>
                </a:solidFill>
                <a:latin typeface="Sylfaen" pitchFamily="18" charset="0"/>
              </a:rPr>
              <a:t>[</a:t>
            </a: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photos </a:t>
            </a:r>
            <a:r>
              <a:rPr lang="fr-FR" altLang="fr-FR" sz="800" b="1" i="0" dirty="0">
                <a:solidFill>
                  <a:srgbClr val="0066FF"/>
                </a:solidFill>
                <a:latin typeface="Calibri" pitchFamily="34" charset="0"/>
              </a:rPr>
              <a:t>et/ou</a:t>
            </a: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 représentations graphiques </a:t>
            </a:r>
            <a:r>
              <a:rPr lang="fr-FR" altLang="fr-FR" b="1" i="0" dirty="0">
                <a:solidFill>
                  <a:srgbClr val="0066FF"/>
                </a:solidFill>
                <a:latin typeface="Calibri" pitchFamily="34" charset="0"/>
              </a:rPr>
              <a:t>(2D/3D) </a:t>
            </a: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et/ou plans]</a:t>
            </a:r>
            <a:endParaRPr lang="fr-FR" altLang="fr-FR" dirty="0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F3CF7B78-C1A9-4B6B-BAA1-0375336B171D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6"/>
          <a:stretch/>
        </p:blipFill>
        <p:spPr bwMode="auto">
          <a:xfrm>
            <a:off x="101600" y="1270"/>
            <a:ext cx="1713230" cy="5670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01.1 - RC Annexe1 capacité professionnelle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175" cap="flat" cmpd="sng" algn="ctr">
          <a:solidFill>
            <a:schemeClr val="tx1"/>
          </a:solidFill>
          <a:prstDash val="lgDashDot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79352" tIns="39676" rIns="79352" bIns="39676" numCol="1" anchor="t" anchorCtr="0" compatLnSpc="1">
        <a:prstTxWarp prst="textNoShape">
          <a:avLst/>
        </a:prstTxWarp>
        <a:spAutoFit/>
      </a:bodyPr>
      <a:lstStyle>
        <a:defPPr marL="457200" marR="0" indent="-457200" algn="l" defTabSz="79375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Wingdings" pitchFamily="2" charset="2"/>
          <a:buChar char="Ø"/>
          <a:tabLst/>
          <a:defRPr kumimoji="0" lang="fr-FR" sz="7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175" cap="flat" cmpd="sng" algn="ctr">
          <a:solidFill>
            <a:schemeClr val="tx1"/>
          </a:solidFill>
          <a:prstDash val="lgDashDot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79352" tIns="39676" rIns="79352" bIns="39676" numCol="1" anchor="t" anchorCtr="0" compatLnSpc="1">
        <a:prstTxWarp prst="textNoShape">
          <a:avLst/>
        </a:prstTxWarp>
        <a:spAutoFit/>
      </a:bodyPr>
      <a:lstStyle>
        <a:defPPr marL="457200" marR="0" indent="-457200" algn="l" defTabSz="79375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Wingdings" pitchFamily="2" charset="2"/>
          <a:buChar char="Ø"/>
          <a:tabLst/>
          <a:defRPr kumimoji="0" lang="fr-FR" sz="7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01.1-RC-annexe1-capacité professionnelle</Template>
  <TotalTime>17</TotalTime>
  <Words>305</Words>
  <Application>Microsoft Office PowerPoint</Application>
  <PresentationFormat>A3 (297 x 420 mm)</PresentationFormat>
  <Paragraphs>52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Calibri</vt:lpstr>
      <vt:lpstr>Sylfaen</vt:lpstr>
      <vt:lpstr>Times New Roman</vt:lpstr>
      <vt:lpstr>Wingdings</vt:lpstr>
      <vt:lpstr>01.1 - RC Annexe1 capacité professionnelle</vt:lpstr>
      <vt:lpstr>Présentation PowerPoint</vt:lpstr>
    </vt:vector>
  </TitlesOfParts>
  <Company>ONACVG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PUGET Ollivier</dc:creator>
  <cp:lastModifiedBy>PUGET Ollivier</cp:lastModifiedBy>
  <cp:revision>6</cp:revision>
  <cp:lastPrinted>2015-01-19T10:47:11Z</cp:lastPrinted>
  <dcterms:created xsi:type="dcterms:W3CDTF">2025-07-22T12:54:21Z</dcterms:created>
  <dcterms:modified xsi:type="dcterms:W3CDTF">2025-10-24T10:24:04Z</dcterms:modified>
</cp:coreProperties>
</file>