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70AD47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754061-B165-B818-9AE2-AB94999CDB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D2F647D-246F-D921-4851-549A9B039B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1FFE5B0-A90E-60CB-6291-2F3EE4900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58A8BCB-7DFB-8C81-7CB4-CB924D10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D312F4-5650-693A-6C2E-3CBD671D8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0239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B2003A-2C55-9975-B096-A18383484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FE9D121-7AF8-A26E-D290-04931086C7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B0C0F53-324C-FF3E-194B-1D7151B4F0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23C2D9-8E70-2B9C-C77C-43F3762C2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FA9C25-858C-D718-18A7-9A46BD064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274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A458B6B-7FB0-C9DE-1D40-8B3933023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FB13FD3-726F-CCF3-269B-C140272C77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121C69-C818-6B42-C6DD-48101A105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09B0F2-B77E-B67C-FB5C-2DD436E9A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50BC46D-B89B-2775-B0FE-864B754A5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7621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6FE3821-BF5B-F29F-967C-59C092533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49521E-EC99-88C0-C23F-84A406EBD4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946A94-2F31-EFC7-55DB-6F020FD9F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E46B5CB-F329-E5A9-2C04-835EDC7E7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B315E1D-FB71-8EC9-5CB6-D1DA8A1C5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43295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2D5EEE-A395-C988-AE8D-4136A04D0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EF96C9A-A4E9-B10C-F441-AB39570F52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68D07C3-9668-93D6-2F12-14A7A24C2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9117E17-18B2-6656-FD25-CAE060D06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56032CB-420D-BB31-CD8A-AE0849B56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1667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C3D400-3D7D-EEF4-849A-F9DF0998D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1337954-F91B-389B-8B18-67399EA3D7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01C2A69-B24A-5C99-D29E-6C141B404C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02EBEFE-9FC3-6E64-5508-D877161D1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453D517-FD17-777D-1BA3-8AB26D4CC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54BE72A-33A4-62EE-A690-E1B1D0132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942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C5B2F7-A2AA-BABF-F744-5E6B0F51A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438C6E6-5613-2D67-DB9E-B635C36940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6A00BB2-E6AD-1A81-E5DA-E3AB148669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CB76473-1A61-B45B-5542-3CDEF6C6A3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1F559A1-AB6F-3B46-8C6C-A792243F2C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9FDC379-1864-78ED-D320-AD91CBEF7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E3C63BF-9BAA-38F6-8A3A-11035BA0A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A38D114-802D-EB0F-2EF7-288C6AA51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178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65B4F1-8017-7F3B-B53D-9A36FA480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E968121-A248-717A-9B1B-9C1F1EEEF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E1B1A30-B124-C32D-71F8-FFD5397BB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593E770-BA34-C93C-3D28-F6F642428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9640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AB4577B-6511-37DD-B20F-7910046C1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F729150-B6E3-17D3-393B-8CA38D48F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00F0136-2B3F-C128-F2C7-5D044B794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7457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C180FB-332A-3F05-FDF0-325133DCD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1AAFFF3-5343-C168-4869-793B4443E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9424016-782C-A06E-0D87-FD887A6A4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D405430-A046-FE0F-6BA1-7655D552B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5EE4D62-F3FE-A266-6462-D05A525E9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D7EA84D-3244-19B4-0A9B-61E84EB9F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25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9129C4-25D2-35CE-9BC7-E818B30F3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DAD279C-09C3-9B6B-937D-61B137D6F3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6ADCC9-D149-03DB-BA63-7AC436D58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ED57EBC-61FD-5FBD-762B-1A72182D0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CA46B74-9008-6E3F-64E6-8EC17EF67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B146A82-A6AD-4541-3EE5-3853A0A75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17733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71C78AD-50A1-C6BC-B398-9CF0C169E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7BCF06E-34F7-9F4A-ECE6-817CBD2D6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CC8182-5A5C-DECF-9D67-AA225ADA5F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F45B8-56D9-4C72-8953-2BC3CD843CCA}" type="datetimeFigureOut">
              <a:rPr lang="fr-FR" smtClean="0"/>
              <a:t>28/08/2025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C9459C6-3868-2CCC-9C86-77C11797DB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C82BA99-4D8D-85AC-C3D5-3675009F34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2EE14-F7D2-4E5F-9FA5-B6546B6576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9106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F5EB5B4-9CEF-CBFF-7A5F-3CDAA6D16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199" y="-8752"/>
            <a:ext cx="5027802" cy="686675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C69A74C-262F-C27E-4511-441EA49180AD}"/>
              </a:ext>
            </a:extLst>
          </p:cNvPr>
          <p:cNvSpPr txBox="1"/>
          <p:nvPr/>
        </p:nvSpPr>
        <p:spPr>
          <a:xfrm>
            <a:off x="360727" y="549900"/>
            <a:ext cx="68034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>
                <a:solidFill>
                  <a:srgbClr val="4472C4"/>
                </a:solidFill>
              </a:rPr>
              <a:t>Evolution terre plein</a:t>
            </a:r>
            <a:endParaRPr lang="fr-FR" sz="3200" b="1" dirty="0">
              <a:solidFill>
                <a:srgbClr val="4472C4"/>
              </a:solidFill>
            </a:endParaRPr>
          </a:p>
          <a:p>
            <a:endParaRPr lang="fr-FR" dirty="0"/>
          </a:p>
          <a:p>
            <a:r>
              <a:rPr lang="fr-FR" dirty="0"/>
              <a:t>Objectifs: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Revoir toute l’installation de traitement des eaux pour respecter la règlementation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Augmenter la capacité du port à sec (380 demandes de place à flot)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Permettre une mise à l’eau indépendante de la marée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Permettre des arrivées et des départs en dehors des heures ouvrables (places d’attente à flot)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Permettre l’accès aux bateaux à flot sans passer par le terreplein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Simplifier les opérations de mis à l’eau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Offrir de nouveaux services liés au PAS (rinçage, bâchage etc..)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Accueillir un </a:t>
            </a:r>
            <a:r>
              <a:rPr lang="fr-FR" dirty="0" err="1"/>
              <a:t>boatclub</a:t>
            </a:r>
            <a:r>
              <a:rPr lang="fr-FR" dirty="0"/>
              <a:t> et/ou une flotte de location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Améliorer les conditions de carénage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Améliorer les conditions de travail des AOT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BC36B8-ABC2-C659-74D0-3EF2F85CA9C8}"/>
              </a:ext>
            </a:extLst>
          </p:cNvPr>
          <p:cNvSpPr txBox="1"/>
          <p:nvPr/>
        </p:nvSpPr>
        <p:spPr>
          <a:xfrm flipH="1">
            <a:off x="1849351" y="5525145"/>
            <a:ext cx="3326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Organisation actuelle:</a:t>
            </a:r>
          </a:p>
          <a:p>
            <a:r>
              <a:rPr lang="fr-FR" dirty="0"/>
              <a:t>1 – Zone carénage</a:t>
            </a:r>
          </a:p>
          <a:p>
            <a:r>
              <a:rPr lang="fr-FR" dirty="0"/>
              <a:t>2 – Zone réparation</a:t>
            </a:r>
          </a:p>
          <a:p>
            <a:r>
              <a:rPr lang="fr-FR" dirty="0"/>
              <a:t>3 – Port à sec </a:t>
            </a:r>
          </a:p>
        </p:txBody>
      </p:sp>
    </p:spTree>
    <p:extLst>
      <p:ext uri="{BB962C8B-B14F-4D97-AF65-F5344CB8AC3E}">
        <p14:creationId xmlns:p14="http://schemas.microsoft.com/office/powerpoint/2010/main" val="254197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FB71B86-10E9-3A56-D98B-6E5022F5BA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8" y="304364"/>
            <a:ext cx="12136544" cy="624927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E2F1C9D-8230-C3AC-EAFA-8F24086CA6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21" b="2229"/>
          <a:stretch/>
        </p:blipFill>
        <p:spPr>
          <a:xfrm rot="16039657">
            <a:off x="8384786" y="1825729"/>
            <a:ext cx="2165476" cy="42750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4FADD12-441B-E37F-3528-27DD0B1F0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577519">
            <a:off x="8300780" y="2317342"/>
            <a:ext cx="822506" cy="40318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E0B37EB-07E1-9888-CCC7-1725D40538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9861" y="1724068"/>
            <a:ext cx="1645275" cy="1134201"/>
          </a:xfrm>
          <a:prstGeom prst="rect">
            <a:avLst/>
          </a:prstGeom>
        </p:spPr>
      </p:pic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2D15F340-9335-1802-B752-36BC26920F65}"/>
              </a:ext>
            </a:extLst>
          </p:cNvPr>
          <p:cNvSpPr/>
          <p:nvPr/>
        </p:nvSpPr>
        <p:spPr>
          <a:xfrm>
            <a:off x="5419288" y="1199626"/>
            <a:ext cx="3011648" cy="1367405"/>
          </a:xfrm>
          <a:custGeom>
            <a:avLst/>
            <a:gdLst>
              <a:gd name="connsiteX0" fmla="*/ 0 w 3011648"/>
              <a:gd name="connsiteY0" fmla="*/ 604007 h 1367405"/>
              <a:gd name="connsiteX1" fmla="*/ 159391 w 3011648"/>
              <a:gd name="connsiteY1" fmla="*/ 1367405 h 1367405"/>
              <a:gd name="connsiteX2" fmla="*/ 3011648 w 3011648"/>
              <a:gd name="connsiteY2" fmla="*/ 746620 h 1367405"/>
              <a:gd name="connsiteX3" fmla="*/ 2843868 w 3011648"/>
              <a:gd name="connsiteY3" fmla="*/ 0 h 1367405"/>
              <a:gd name="connsiteX4" fmla="*/ 0 w 3011648"/>
              <a:gd name="connsiteY4" fmla="*/ 604007 h 136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1648" h="1367405">
                <a:moveTo>
                  <a:pt x="0" y="604007"/>
                </a:moveTo>
                <a:lnTo>
                  <a:pt x="159391" y="1367405"/>
                </a:lnTo>
                <a:lnTo>
                  <a:pt x="3011648" y="746620"/>
                </a:lnTo>
                <a:lnTo>
                  <a:pt x="2843868" y="0"/>
                </a:lnTo>
                <a:lnTo>
                  <a:pt x="0" y="604007"/>
                </a:lnTo>
                <a:close/>
              </a:path>
            </a:pathLst>
          </a:custGeom>
          <a:solidFill>
            <a:srgbClr val="4472C4">
              <a:alpha val="3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5148B88-262B-C672-9B78-4E2D23A0E731}"/>
              </a:ext>
            </a:extLst>
          </p:cNvPr>
          <p:cNvSpPr txBox="1"/>
          <p:nvPr/>
        </p:nvSpPr>
        <p:spPr>
          <a:xfrm rot="20862920" flipH="1">
            <a:off x="6116038" y="1663479"/>
            <a:ext cx="1674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réparation </a:t>
            </a:r>
          </a:p>
        </p:txBody>
      </p:sp>
      <p:sp>
        <p:nvSpPr>
          <p:cNvPr id="16" name="Forme libre : forme 15">
            <a:extLst>
              <a:ext uri="{FF2B5EF4-FFF2-40B4-BE49-F238E27FC236}">
                <a16:creationId xmlns:a16="http://schemas.microsoft.com/office/drawing/2014/main" id="{E17E510C-727A-11EF-F45E-2F73BD3D7DA1}"/>
              </a:ext>
            </a:extLst>
          </p:cNvPr>
          <p:cNvSpPr/>
          <p:nvPr/>
        </p:nvSpPr>
        <p:spPr>
          <a:xfrm>
            <a:off x="3749879" y="1879134"/>
            <a:ext cx="1434517" cy="738231"/>
          </a:xfrm>
          <a:custGeom>
            <a:avLst/>
            <a:gdLst>
              <a:gd name="connsiteX0" fmla="*/ 0 w 1434517"/>
              <a:gd name="connsiteY0" fmla="*/ 285226 h 738231"/>
              <a:gd name="connsiteX1" fmla="*/ 83890 w 1434517"/>
              <a:gd name="connsiteY1" fmla="*/ 738231 h 738231"/>
              <a:gd name="connsiteX2" fmla="*/ 1434517 w 1434517"/>
              <a:gd name="connsiteY2" fmla="*/ 444616 h 738231"/>
              <a:gd name="connsiteX3" fmla="*/ 1333849 w 1434517"/>
              <a:gd name="connsiteY3" fmla="*/ 0 h 738231"/>
              <a:gd name="connsiteX4" fmla="*/ 0 w 1434517"/>
              <a:gd name="connsiteY4" fmla="*/ 285226 h 73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4517" h="738231">
                <a:moveTo>
                  <a:pt x="0" y="285226"/>
                </a:moveTo>
                <a:lnTo>
                  <a:pt x="83890" y="738231"/>
                </a:lnTo>
                <a:lnTo>
                  <a:pt x="1434517" y="444616"/>
                </a:lnTo>
                <a:lnTo>
                  <a:pt x="1333849" y="0"/>
                </a:lnTo>
                <a:lnTo>
                  <a:pt x="0" y="285226"/>
                </a:lnTo>
                <a:close/>
              </a:path>
            </a:pathLst>
          </a:custGeom>
          <a:solidFill>
            <a:srgbClr val="4472C4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66F04A47-AE8D-F2EC-8489-A3FDC03AF322}"/>
              </a:ext>
            </a:extLst>
          </p:cNvPr>
          <p:cNvSpPr/>
          <p:nvPr/>
        </p:nvSpPr>
        <p:spPr>
          <a:xfrm>
            <a:off x="3495523" y="4521948"/>
            <a:ext cx="2499919" cy="671119"/>
          </a:xfrm>
          <a:custGeom>
            <a:avLst/>
            <a:gdLst>
              <a:gd name="connsiteX0" fmla="*/ 2499919 w 2499919"/>
              <a:gd name="connsiteY0" fmla="*/ 662730 h 671119"/>
              <a:gd name="connsiteX1" fmla="*/ 2374085 w 2499919"/>
              <a:gd name="connsiteY1" fmla="*/ 25167 h 671119"/>
              <a:gd name="connsiteX2" fmla="*/ 25167 w 2499919"/>
              <a:gd name="connsiteY2" fmla="*/ 0 h 671119"/>
              <a:gd name="connsiteX3" fmla="*/ 0 w 2499919"/>
              <a:gd name="connsiteY3" fmla="*/ 671119 h 671119"/>
              <a:gd name="connsiteX4" fmla="*/ 2499919 w 2499919"/>
              <a:gd name="connsiteY4" fmla="*/ 662730 h 671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9919" h="671119">
                <a:moveTo>
                  <a:pt x="2499919" y="662730"/>
                </a:moveTo>
                <a:lnTo>
                  <a:pt x="2374085" y="25167"/>
                </a:lnTo>
                <a:lnTo>
                  <a:pt x="25167" y="0"/>
                </a:lnTo>
                <a:lnTo>
                  <a:pt x="0" y="671119"/>
                </a:lnTo>
                <a:lnTo>
                  <a:pt x="2499919" y="662730"/>
                </a:lnTo>
                <a:close/>
              </a:path>
            </a:pathLst>
          </a:custGeom>
          <a:solidFill>
            <a:srgbClr val="ED7D31">
              <a:alpha val="47059"/>
            </a:srgb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Zone carénage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43AADC6-11E6-D18F-BFB9-72BC60113B7F}"/>
              </a:ext>
            </a:extLst>
          </p:cNvPr>
          <p:cNvSpPr/>
          <p:nvPr/>
        </p:nvSpPr>
        <p:spPr>
          <a:xfrm rot="4820389">
            <a:off x="10386049" y="369729"/>
            <a:ext cx="90893" cy="142309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89B448C7-605F-2143-A156-18A1EBF21C6E}"/>
              </a:ext>
            </a:extLst>
          </p:cNvPr>
          <p:cNvSpPr txBox="1"/>
          <p:nvPr/>
        </p:nvSpPr>
        <p:spPr>
          <a:xfrm>
            <a:off x="9983515" y="1161609"/>
            <a:ext cx="2079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70 emplacements sur 3 étages 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3ED278FC-E492-E74A-F7D8-65591BC691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14277" y="4152998"/>
            <a:ext cx="1948809" cy="2632228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BACED682-9F2C-7B0E-72C2-6BABB33F44E0}"/>
              </a:ext>
            </a:extLst>
          </p:cNvPr>
          <p:cNvSpPr txBox="1"/>
          <p:nvPr/>
        </p:nvSpPr>
        <p:spPr>
          <a:xfrm>
            <a:off x="270545" y="254352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4472C4"/>
                </a:solidFill>
              </a:rPr>
              <a:t>Nouvelle Organisation</a:t>
            </a:r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0F8296C3-50DD-7CC8-EAA5-3C7880802F0F}"/>
              </a:ext>
            </a:extLst>
          </p:cNvPr>
          <p:cNvSpPr/>
          <p:nvPr/>
        </p:nvSpPr>
        <p:spPr>
          <a:xfrm>
            <a:off x="2195825" y="3758550"/>
            <a:ext cx="1317071" cy="1434517"/>
          </a:xfrm>
          <a:custGeom>
            <a:avLst/>
            <a:gdLst>
              <a:gd name="connsiteX0" fmla="*/ 1249959 w 1317071"/>
              <a:gd name="connsiteY0" fmla="*/ 1434517 h 1434517"/>
              <a:gd name="connsiteX1" fmla="*/ 0 w 1317071"/>
              <a:gd name="connsiteY1" fmla="*/ 1426128 h 1434517"/>
              <a:gd name="connsiteX2" fmla="*/ 100667 w 1317071"/>
              <a:gd name="connsiteY2" fmla="*/ 755009 h 1434517"/>
              <a:gd name="connsiteX3" fmla="*/ 520117 w 1317071"/>
              <a:gd name="connsiteY3" fmla="*/ 0 h 1434517"/>
              <a:gd name="connsiteX4" fmla="*/ 964734 w 1317071"/>
              <a:gd name="connsiteY4" fmla="*/ 151002 h 1434517"/>
              <a:gd name="connsiteX5" fmla="*/ 511728 w 1317071"/>
              <a:gd name="connsiteY5" fmla="*/ 906011 h 1434517"/>
              <a:gd name="connsiteX6" fmla="*/ 1317071 w 1317071"/>
              <a:gd name="connsiteY6" fmla="*/ 931178 h 1434517"/>
              <a:gd name="connsiteX7" fmla="*/ 1249959 w 1317071"/>
              <a:gd name="connsiteY7" fmla="*/ 1434517 h 143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7071" h="1434517">
                <a:moveTo>
                  <a:pt x="1249959" y="1434517"/>
                </a:moveTo>
                <a:lnTo>
                  <a:pt x="0" y="1426128"/>
                </a:lnTo>
                <a:lnTo>
                  <a:pt x="100667" y="755009"/>
                </a:lnTo>
                <a:lnTo>
                  <a:pt x="520117" y="0"/>
                </a:lnTo>
                <a:lnTo>
                  <a:pt x="964734" y="151002"/>
                </a:lnTo>
                <a:lnTo>
                  <a:pt x="511728" y="906011"/>
                </a:lnTo>
                <a:lnTo>
                  <a:pt x="1317071" y="931178"/>
                </a:lnTo>
                <a:lnTo>
                  <a:pt x="1249959" y="1434517"/>
                </a:lnTo>
                <a:close/>
              </a:path>
            </a:pathLst>
          </a:custGeom>
          <a:solidFill>
            <a:srgbClr val="70AD47">
              <a:alpha val="50980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Port à sec</a:t>
            </a:r>
          </a:p>
          <a:p>
            <a:pPr algn="ctr"/>
            <a:r>
              <a:rPr lang="fr-F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voiliers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06A2512-ED3C-4468-8623-8120E4958B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1362" b="-1393"/>
          <a:stretch/>
        </p:blipFill>
        <p:spPr>
          <a:xfrm rot="21001818">
            <a:off x="6134394" y="3268638"/>
            <a:ext cx="3312709" cy="44334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6643648-F555-1EFF-F0A1-0330574C83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577519">
            <a:off x="8619280" y="3951404"/>
            <a:ext cx="822506" cy="4031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646D1C4-3C62-542E-3BE4-6C0D19663513}"/>
              </a:ext>
            </a:extLst>
          </p:cNvPr>
          <p:cNvSpPr/>
          <p:nvPr/>
        </p:nvSpPr>
        <p:spPr>
          <a:xfrm rot="21429904">
            <a:off x="9779148" y="1200752"/>
            <a:ext cx="102358" cy="229687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ED8099-270C-97BB-1D3D-87E50F383071}"/>
              </a:ext>
            </a:extLst>
          </p:cNvPr>
          <p:cNvSpPr/>
          <p:nvPr/>
        </p:nvSpPr>
        <p:spPr>
          <a:xfrm rot="15660734">
            <a:off x="8767368" y="2568857"/>
            <a:ext cx="102358" cy="229687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EACB58A-D9E2-96A0-B041-47E4D274A4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06586" y="5023071"/>
            <a:ext cx="3108576" cy="173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22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FB71B86-10E9-3A56-D98B-6E5022F5BAA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28" y="304364"/>
            <a:ext cx="12136544" cy="624927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E2F1C9D-8230-C3AC-EAFA-8F24086CA6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21" b="2229"/>
          <a:stretch/>
        </p:blipFill>
        <p:spPr>
          <a:xfrm rot="16039657">
            <a:off x="8384786" y="1825729"/>
            <a:ext cx="2165476" cy="42750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B671A55-E553-B280-A1DB-814B54730D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r="1362" b="-1393"/>
          <a:stretch/>
        </p:blipFill>
        <p:spPr>
          <a:xfrm rot="21001818">
            <a:off x="6134394" y="3268638"/>
            <a:ext cx="3312709" cy="443344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C4FADD12-441B-E37F-3528-27DD0B1F0C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334126">
            <a:off x="8454401" y="3872148"/>
            <a:ext cx="822506" cy="40318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E0B37EB-07E1-9888-CCC7-1725D40538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49861" y="1724068"/>
            <a:ext cx="1645275" cy="1134201"/>
          </a:xfrm>
          <a:prstGeom prst="rect">
            <a:avLst/>
          </a:prstGeom>
        </p:spPr>
      </p:pic>
      <p:sp>
        <p:nvSpPr>
          <p:cNvPr id="13" name="Forme libre : forme 12">
            <a:extLst>
              <a:ext uri="{FF2B5EF4-FFF2-40B4-BE49-F238E27FC236}">
                <a16:creationId xmlns:a16="http://schemas.microsoft.com/office/drawing/2014/main" id="{2D15F340-9335-1802-B752-36BC26920F65}"/>
              </a:ext>
            </a:extLst>
          </p:cNvPr>
          <p:cNvSpPr/>
          <p:nvPr/>
        </p:nvSpPr>
        <p:spPr>
          <a:xfrm>
            <a:off x="5419288" y="1199626"/>
            <a:ext cx="3011648" cy="1367405"/>
          </a:xfrm>
          <a:custGeom>
            <a:avLst/>
            <a:gdLst>
              <a:gd name="connsiteX0" fmla="*/ 0 w 3011648"/>
              <a:gd name="connsiteY0" fmla="*/ 604007 h 1367405"/>
              <a:gd name="connsiteX1" fmla="*/ 159391 w 3011648"/>
              <a:gd name="connsiteY1" fmla="*/ 1367405 h 1367405"/>
              <a:gd name="connsiteX2" fmla="*/ 3011648 w 3011648"/>
              <a:gd name="connsiteY2" fmla="*/ 746620 h 1367405"/>
              <a:gd name="connsiteX3" fmla="*/ 2843868 w 3011648"/>
              <a:gd name="connsiteY3" fmla="*/ 0 h 1367405"/>
              <a:gd name="connsiteX4" fmla="*/ 0 w 3011648"/>
              <a:gd name="connsiteY4" fmla="*/ 604007 h 1367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11648" h="1367405">
                <a:moveTo>
                  <a:pt x="0" y="604007"/>
                </a:moveTo>
                <a:lnTo>
                  <a:pt x="159391" y="1367405"/>
                </a:lnTo>
                <a:lnTo>
                  <a:pt x="3011648" y="746620"/>
                </a:lnTo>
                <a:lnTo>
                  <a:pt x="2843868" y="0"/>
                </a:lnTo>
                <a:lnTo>
                  <a:pt x="0" y="604007"/>
                </a:lnTo>
                <a:close/>
              </a:path>
            </a:pathLst>
          </a:custGeom>
          <a:solidFill>
            <a:srgbClr val="4472C4">
              <a:alpha val="3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5148B88-262B-C672-9B78-4E2D23A0E731}"/>
              </a:ext>
            </a:extLst>
          </p:cNvPr>
          <p:cNvSpPr txBox="1"/>
          <p:nvPr/>
        </p:nvSpPr>
        <p:spPr>
          <a:xfrm rot="20862920" flipH="1">
            <a:off x="6116038" y="1663479"/>
            <a:ext cx="1674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Zone réparation </a:t>
            </a:r>
          </a:p>
        </p:txBody>
      </p:sp>
      <p:sp>
        <p:nvSpPr>
          <p:cNvPr id="16" name="Forme libre : forme 15">
            <a:extLst>
              <a:ext uri="{FF2B5EF4-FFF2-40B4-BE49-F238E27FC236}">
                <a16:creationId xmlns:a16="http://schemas.microsoft.com/office/drawing/2014/main" id="{E17E510C-727A-11EF-F45E-2F73BD3D7DA1}"/>
              </a:ext>
            </a:extLst>
          </p:cNvPr>
          <p:cNvSpPr/>
          <p:nvPr/>
        </p:nvSpPr>
        <p:spPr>
          <a:xfrm>
            <a:off x="3749879" y="1879134"/>
            <a:ext cx="1434517" cy="738231"/>
          </a:xfrm>
          <a:custGeom>
            <a:avLst/>
            <a:gdLst>
              <a:gd name="connsiteX0" fmla="*/ 0 w 1434517"/>
              <a:gd name="connsiteY0" fmla="*/ 285226 h 738231"/>
              <a:gd name="connsiteX1" fmla="*/ 83890 w 1434517"/>
              <a:gd name="connsiteY1" fmla="*/ 738231 h 738231"/>
              <a:gd name="connsiteX2" fmla="*/ 1434517 w 1434517"/>
              <a:gd name="connsiteY2" fmla="*/ 444616 h 738231"/>
              <a:gd name="connsiteX3" fmla="*/ 1333849 w 1434517"/>
              <a:gd name="connsiteY3" fmla="*/ 0 h 738231"/>
              <a:gd name="connsiteX4" fmla="*/ 0 w 1434517"/>
              <a:gd name="connsiteY4" fmla="*/ 285226 h 73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4517" h="738231">
                <a:moveTo>
                  <a:pt x="0" y="285226"/>
                </a:moveTo>
                <a:lnTo>
                  <a:pt x="83890" y="738231"/>
                </a:lnTo>
                <a:lnTo>
                  <a:pt x="1434517" y="444616"/>
                </a:lnTo>
                <a:lnTo>
                  <a:pt x="1333849" y="0"/>
                </a:lnTo>
                <a:lnTo>
                  <a:pt x="0" y="285226"/>
                </a:lnTo>
                <a:close/>
              </a:path>
            </a:pathLst>
          </a:custGeom>
          <a:solidFill>
            <a:srgbClr val="4472C4">
              <a:alpha val="3607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66F04A47-AE8D-F2EC-8489-A3FDC03AF322}"/>
              </a:ext>
            </a:extLst>
          </p:cNvPr>
          <p:cNvSpPr/>
          <p:nvPr/>
        </p:nvSpPr>
        <p:spPr>
          <a:xfrm>
            <a:off x="3495523" y="4521948"/>
            <a:ext cx="2499919" cy="671119"/>
          </a:xfrm>
          <a:custGeom>
            <a:avLst/>
            <a:gdLst>
              <a:gd name="connsiteX0" fmla="*/ 2499919 w 2499919"/>
              <a:gd name="connsiteY0" fmla="*/ 662730 h 671119"/>
              <a:gd name="connsiteX1" fmla="*/ 2374085 w 2499919"/>
              <a:gd name="connsiteY1" fmla="*/ 25167 h 671119"/>
              <a:gd name="connsiteX2" fmla="*/ 25167 w 2499919"/>
              <a:gd name="connsiteY2" fmla="*/ 0 h 671119"/>
              <a:gd name="connsiteX3" fmla="*/ 0 w 2499919"/>
              <a:gd name="connsiteY3" fmla="*/ 671119 h 671119"/>
              <a:gd name="connsiteX4" fmla="*/ 2499919 w 2499919"/>
              <a:gd name="connsiteY4" fmla="*/ 662730 h 671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9919" h="671119">
                <a:moveTo>
                  <a:pt x="2499919" y="662730"/>
                </a:moveTo>
                <a:lnTo>
                  <a:pt x="2374085" y="25167"/>
                </a:lnTo>
                <a:lnTo>
                  <a:pt x="25167" y="0"/>
                </a:lnTo>
                <a:lnTo>
                  <a:pt x="0" y="671119"/>
                </a:lnTo>
                <a:lnTo>
                  <a:pt x="2499919" y="662730"/>
                </a:lnTo>
                <a:close/>
              </a:path>
            </a:pathLst>
          </a:custGeom>
          <a:solidFill>
            <a:srgbClr val="ED7D31">
              <a:alpha val="47059"/>
            </a:srgb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Zone carénage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09D2C5-F1CA-A2EC-B3C5-F3CAA38928BD}"/>
              </a:ext>
            </a:extLst>
          </p:cNvPr>
          <p:cNvSpPr/>
          <p:nvPr/>
        </p:nvSpPr>
        <p:spPr>
          <a:xfrm rot="21429904">
            <a:off x="9779148" y="1200752"/>
            <a:ext cx="102358" cy="229687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43AADC6-11E6-D18F-BFB9-72BC60113B7F}"/>
              </a:ext>
            </a:extLst>
          </p:cNvPr>
          <p:cNvSpPr/>
          <p:nvPr/>
        </p:nvSpPr>
        <p:spPr>
          <a:xfrm rot="4820389">
            <a:off x="10386049" y="369729"/>
            <a:ext cx="90893" cy="142309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89B448C7-605F-2143-A156-18A1EBF21C6E}"/>
              </a:ext>
            </a:extLst>
          </p:cNvPr>
          <p:cNvSpPr txBox="1"/>
          <p:nvPr/>
        </p:nvSpPr>
        <p:spPr>
          <a:xfrm>
            <a:off x="9983515" y="1161609"/>
            <a:ext cx="2079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</a:rPr>
              <a:t>70 emplacements sur 3 étages </a:t>
            </a:r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3ED278FC-E492-E74A-F7D8-65591BC691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04352" y="4985614"/>
            <a:ext cx="1353074" cy="1827577"/>
          </a:xfrm>
          <a:prstGeom prst="rect">
            <a:avLst/>
          </a:prstGeom>
        </p:spPr>
      </p:pic>
      <p:sp>
        <p:nvSpPr>
          <p:cNvPr id="30" name="ZoneTexte 29">
            <a:extLst>
              <a:ext uri="{FF2B5EF4-FFF2-40B4-BE49-F238E27FC236}">
                <a16:creationId xmlns:a16="http://schemas.microsoft.com/office/drawing/2014/main" id="{BACED682-9F2C-7B0E-72C2-6BABB33F44E0}"/>
              </a:ext>
            </a:extLst>
          </p:cNvPr>
          <p:cNvSpPr txBox="1"/>
          <p:nvPr/>
        </p:nvSpPr>
        <p:spPr>
          <a:xfrm>
            <a:off x="270545" y="254352"/>
            <a:ext cx="60946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b="1" dirty="0">
                <a:solidFill>
                  <a:srgbClr val="4472C4"/>
                </a:solidFill>
              </a:rPr>
              <a:t>Nouvelle Organisation</a:t>
            </a:r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0F8296C3-50DD-7CC8-EAA5-3C7880802F0F}"/>
              </a:ext>
            </a:extLst>
          </p:cNvPr>
          <p:cNvSpPr/>
          <p:nvPr/>
        </p:nvSpPr>
        <p:spPr>
          <a:xfrm>
            <a:off x="2195825" y="3758550"/>
            <a:ext cx="1317071" cy="1434517"/>
          </a:xfrm>
          <a:custGeom>
            <a:avLst/>
            <a:gdLst>
              <a:gd name="connsiteX0" fmla="*/ 1249959 w 1317071"/>
              <a:gd name="connsiteY0" fmla="*/ 1434517 h 1434517"/>
              <a:gd name="connsiteX1" fmla="*/ 0 w 1317071"/>
              <a:gd name="connsiteY1" fmla="*/ 1426128 h 1434517"/>
              <a:gd name="connsiteX2" fmla="*/ 100667 w 1317071"/>
              <a:gd name="connsiteY2" fmla="*/ 755009 h 1434517"/>
              <a:gd name="connsiteX3" fmla="*/ 520117 w 1317071"/>
              <a:gd name="connsiteY3" fmla="*/ 0 h 1434517"/>
              <a:gd name="connsiteX4" fmla="*/ 964734 w 1317071"/>
              <a:gd name="connsiteY4" fmla="*/ 151002 h 1434517"/>
              <a:gd name="connsiteX5" fmla="*/ 511728 w 1317071"/>
              <a:gd name="connsiteY5" fmla="*/ 906011 h 1434517"/>
              <a:gd name="connsiteX6" fmla="*/ 1317071 w 1317071"/>
              <a:gd name="connsiteY6" fmla="*/ 931178 h 1434517"/>
              <a:gd name="connsiteX7" fmla="*/ 1249959 w 1317071"/>
              <a:gd name="connsiteY7" fmla="*/ 1434517 h 143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7071" h="1434517">
                <a:moveTo>
                  <a:pt x="1249959" y="1434517"/>
                </a:moveTo>
                <a:lnTo>
                  <a:pt x="0" y="1426128"/>
                </a:lnTo>
                <a:lnTo>
                  <a:pt x="100667" y="755009"/>
                </a:lnTo>
                <a:lnTo>
                  <a:pt x="520117" y="0"/>
                </a:lnTo>
                <a:lnTo>
                  <a:pt x="964734" y="151002"/>
                </a:lnTo>
                <a:lnTo>
                  <a:pt x="511728" y="906011"/>
                </a:lnTo>
                <a:lnTo>
                  <a:pt x="1317071" y="931178"/>
                </a:lnTo>
                <a:lnTo>
                  <a:pt x="1249959" y="1434517"/>
                </a:lnTo>
                <a:close/>
              </a:path>
            </a:pathLst>
          </a:custGeom>
          <a:solidFill>
            <a:srgbClr val="70AD47">
              <a:alpha val="50980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Port à sec</a:t>
            </a:r>
          </a:p>
          <a:p>
            <a:pPr algn="ctr"/>
            <a:r>
              <a:rPr lang="fr-FR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voiliers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F760DDE-CDA1-60ED-A36F-15E195EE0446}"/>
              </a:ext>
            </a:extLst>
          </p:cNvPr>
          <p:cNvSpPr txBox="1"/>
          <p:nvPr/>
        </p:nvSpPr>
        <p:spPr>
          <a:xfrm>
            <a:off x="765411" y="870995"/>
            <a:ext cx="4601476" cy="34163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/>
              <a:t>Avantages: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La zone de carénage est éloignée de la zone de stockage et de réparation: - moins de bruit et + de confort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Mise à l’eau depuis le quai droit via ascenseur ou chariot: - de manut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Attente sur ponton linéaire, accès par ponton 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r>
              <a:rPr lang="fr-FR" dirty="0"/>
              <a:t>Inconvénient: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/>
              <a:t>Technicien titulaire d’un </a:t>
            </a:r>
            <a:r>
              <a:rPr lang="fr-FR" dirty="0" err="1"/>
              <a:t>Caces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40093C-9435-B629-DA6E-5EB573E354AC}"/>
              </a:ext>
            </a:extLst>
          </p:cNvPr>
          <p:cNvSpPr/>
          <p:nvPr/>
        </p:nvSpPr>
        <p:spPr>
          <a:xfrm rot="15660734">
            <a:off x="8767368" y="2568857"/>
            <a:ext cx="102358" cy="229687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7A718BF-441D-9294-AB4E-8DE0A102F7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334126">
            <a:off x="8254252" y="2135076"/>
            <a:ext cx="822506" cy="403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51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C53983162D364F83EEC43DD13C1EDF" ma:contentTypeVersion="13" ma:contentTypeDescription="Crée un document." ma:contentTypeScope="" ma:versionID="26617c36744775590b2114aa628ba020">
  <xsd:schema xmlns:xsd="http://www.w3.org/2001/XMLSchema" xmlns:xs="http://www.w3.org/2001/XMLSchema" xmlns:p="http://schemas.microsoft.com/office/2006/metadata/properties" xmlns:ns2="9b5e552c-62c5-4cc9-aca1-2ba5b305d1ba" xmlns:ns3="8f6d53e7-6a8c-4b32-a46a-0f6efb3773ee" targetNamespace="http://schemas.microsoft.com/office/2006/metadata/properties" ma:root="true" ma:fieldsID="3c684e2b26d558a269ceef5867537240" ns2:_="" ns3:_="">
    <xsd:import namespace="9b5e552c-62c5-4cc9-aca1-2ba5b305d1ba"/>
    <xsd:import namespace="8f6d53e7-6a8c-4b32-a46a-0f6efb3773e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5e552c-62c5-4cc9-aca1-2ba5b305d1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3691d351-a563-4d6d-b3c3-2ed6f3c9d6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6d53e7-6a8c-4b32-a46a-0f6efb3773e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deb8f8d-343e-43f3-95bf-2a993f426654}" ma:internalName="TaxCatchAll" ma:showField="CatchAllData" ma:web="8f6d53e7-6a8c-4b32-a46a-0f6efb3773e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6d53e7-6a8c-4b32-a46a-0f6efb3773ee" xsi:nil="true"/>
    <lcf76f155ced4ddcb4097134ff3c332f xmlns="9b5e552c-62c5-4cc9-aca1-2ba5b305d1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8DF9655-F773-41B6-9159-1EE09276DB74}"/>
</file>

<file path=customXml/itemProps2.xml><?xml version="1.0" encoding="utf-8"?>
<ds:datastoreItem xmlns:ds="http://schemas.openxmlformats.org/officeDocument/2006/customXml" ds:itemID="{FE358C93-35A2-4827-AEAA-50AA659887C7}"/>
</file>

<file path=customXml/itemProps3.xml><?xml version="1.0" encoding="utf-8"?>
<ds:datastoreItem xmlns:ds="http://schemas.openxmlformats.org/officeDocument/2006/customXml" ds:itemID="{B026864B-D520-47EA-B800-82E3CECE8AC0}"/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211</Words>
  <Application>Microsoft Office PowerPoint</Application>
  <PresentationFormat>Grand écran</PresentationFormat>
  <Paragraphs>36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LE BARS Nicolas</dc:creator>
  <cp:lastModifiedBy>VILLEDEY François-Xavier</cp:lastModifiedBy>
  <cp:revision>6</cp:revision>
  <dcterms:created xsi:type="dcterms:W3CDTF">2023-03-09T15:08:44Z</dcterms:created>
  <dcterms:modified xsi:type="dcterms:W3CDTF">2025-08-28T09:44:51Z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0x0101006FC53983162D364F83EEC43DD13C1EDF</vt:lpwstr>
  </property>
  <property fmtid="{D5CDD505-2E9C-101B-9397-08002B2CF9AE}" pid="3" name="MediaServiceImageTags">
    <vt:lpwstr/>
  </property>
</Properties>
</file>