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35"/>
  </p:notesMasterIdLst>
  <p:handoutMasterIdLst>
    <p:handoutMasterId r:id="rId36"/>
  </p:handoutMasterIdLst>
  <p:sldIdLst>
    <p:sldId id="260" r:id="rId2"/>
    <p:sldId id="271" r:id="rId3"/>
    <p:sldId id="276" r:id="rId4"/>
    <p:sldId id="277" r:id="rId5"/>
    <p:sldId id="272" r:id="rId6"/>
    <p:sldId id="273" r:id="rId7"/>
    <p:sldId id="274" r:id="rId8"/>
    <p:sldId id="275" r:id="rId9"/>
    <p:sldId id="302" r:id="rId10"/>
    <p:sldId id="306" r:id="rId11"/>
    <p:sldId id="307" r:id="rId12"/>
    <p:sldId id="280" r:id="rId13"/>
    <p:sldId id="281" r:id="rId14"/>
    <p:sldId id="282" r:id="rId15"/>
    <p:sldId id="283" r:id="rId16"/>
    <p:sldId id="284" r:id="rId17"/>
    <p:sldId id="285" r:id="rId18"/>
    <p:sldId id="287" r:id="rId19"/>
    <p:sldId id="303" r:id="rId20"/>
    <p:sldId id="289" r:id="rId21"/>
    <p:sldId id="288" r:id="rId22"/>
    <p:sldId id="290" r:id="rId23"/>
    <p:sldId id="295" r:id="rId24"/>
    <p:sldId id="291" r:id="rId25"/>
    <p:sldId id="292" r:id="rId26"/>
    <p:sldId id="293" r:id="rId27"/>
    <p:sldId id="294" r:id="rId28"/>
    <p:sldId id="304" r:id="rId29"/>
    <p:sldId id="305" r:id="rId30"/>
    <p:sldId id="301" r:id="rId31"/>
    <p:sldId id="300" r:id="rId32"/>
    <p:sldId id="299" r:id="rId33"/>
    <p:sldId id="268" r:id="rId34"/>
  </p:sldIdLst>
  <p:sldSz cx="10691813" cy="7559675"/>
  <p:notesSz cx="6797675" cy="9926638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62773"/>
    <a:srgbClr val="A2C616"/>
    <a:srgbClr val="1BA5DF"/>
    <a:srgbClr val="00A0D1"/>
    <a:srgbClr val="1E2865"/>
    <a:srgbClr val="00A4E2"/>
    <a:srgbClr val="A3C4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6217" autoAdjust="0"/>
    <p:restoredTop sz="91973" autoAdjust="0"/>
  </p:normalViewPr>
  <p:slideViewPr>
    <p:cSldViewPr snapToGrid="0" snapToObjects="1" showGuides="1">
      <p:cViewPr varScale="1">
        <p:scale>
          <a:sx n="57" d="100"/>
          <a:sy n="57" d="100"/>
        </p:scale>
        <p:origin x="1620" y="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https://d.docs.live.net/8460ce958d1bcad5/ABM/2020-08-20_Effectifs-m&#233;decins%20(v02)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dPt>
            <c:idx val="0"/>
            <c:bubble3D val="0"/>
            <c:spPr>
              <a:gradFill rotWithShape="1">
                <a:gsLst>
                  <a:gs pos="0">
                    <a:schemeClr val="accent1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1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1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E4E9-4484-9C8B-F86994C1FE75}"/>
              </c:ext>
            </c:extLst>
          </c:dPt>
          <c:dPt>
            <c:idx val="1"/>
            <c:bubble3D val="0"/>
            <c:spPr>
              <a:gradFill rotWithShape="1">
                <a:gsLst>
                  <a:gs pos="0">
                    <a:schemeClr val="accent2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2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2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E4E9-4484-9C8B-F86994C1FE75}"/>
              </c:ext>
            </c:extLst>
          </c:dPt>
          <c:dPt>
            <c:idx val="2"/>
            <c:bubble3D val="0"/>
            <c:spPr>
              <a:gradFill rotWithShape="1">
                <a:gsLst>
                  <a:gs pos="0">
                    <a:schemeClr val="accent3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3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3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E4E9-4484-9C8B-F86994C1FE75}"/>
              </c:ext>
            </c:extLst>
          </c:dPt>
          <c:dPt>
            <c:idx val="3"/>
            <c:bubble3D val="0"/>
            <c:spPr>
              <a:gradFill rotWithShape="1">
                <a:gsLst>
                  <a:gs pos="0">
                    <a:schemeClr val="accent4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4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4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7-E4E9-4484-9C8B-F86994C1FE75}"/>
              </c:ext>
            </c:extLst>
          </c:dPt>
          <c:dPt>
            <c:idx val="4"/>
            <c:bubble3D val="0"/>
            <c:spPr>
              <a:gradFill rotWithShape="1">
                <a:gsLst>
                  <a:gs pos="0">
                    <a:schemeClr val="accent5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5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5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9-E4E9-4484-9C8B-F86994C1FE75}"/>
              </c:ext>
            </c:extLst>
          </c:dPt>
          <c:dLbls>
            <c:dLbl>
              <c:idx val="0"/>
              <c:layout>
                <c:manualLayout>
                  <c:x val="-0.19436336141998342"/>
                  <c:y val="-0.11845613048368954"/>
                </c:manualLayout>
              </c:layout>
              <c:tx>
                <c:rich>
                  <a:bodyPr/>
                  <a:lstStyle/>
                  <a:p>
                    <a:fld id="{2A37E694-C649-47FC-9225-2E828A63A454}" type="CATEGORYNAME">
                      <a:rPr lang="en-US" sz="1600" b="1" smtClean="0"/>
                      <a:pPr/>
                      <a:t>[NOM DE CATÉGORIE]</a:t>
                    </a:fld>
                    <a:endParaRPr lang="en-US" b="1" baseline="0" dirty="0"/>
                  </a:p>
                  <a:p>
                    <a:r>
                      <a:rPr lang="en-US" baseline="0" dirty="0"/>
                      <a:t>(</a:t>
                    </a:r>
                    <a:fld id="{2E8C4D55-171C-4A40-8897-368F86E162DE}" type="VALUE">
                      <a:rPr lang="en-US" baseline="0"/>
                      <a:pPr/>
                      <a:t>[VALEUR]</a:t>
                    </a:fld>
                    <a:r>
                      <a:rPr lang="en-US" baseline="0" dirty="0"/>
                      <a:t>) </a:t>
                    </a:r>
                    <a:fld id="{3D77C46B-020F-4431-8800-BCA29B75C817}" type="PERCENTAGE">
                      <a:rPr lang="en-US" baseline="0"/>
                      <a:pPr/>
                      <a:t>[POURCENTAGE]</a:t>
                    </a:fld>
                    <a:endParaRPr lang="en-US" baseline="0" dirty="0"/>
                  </a:p>
                </c:rich>
              </c:tx>
              <c:dLblPos val="bestFit"/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1-E4E9-4484-9C8B-F86994C1FE75}"/>
                </c:ext>
              </c:extLst>
            </c:dLbl>
            <c:dLbl>
              <c:idx val="1"/>
              <c:layout>
                <c:manualLayout>
                  <c:x val="9.6760284942836228E-2"/>
                  <c:y val="-0.16015004820825979"/>
                </c:manualLayout>
              </c:layout>
              <c:tx>
                <c:rich>
                  <a:bodyPr/>
                  <a:lstStyle/>
                  <a:p>
                    <a:fld id="{E4F23F50-6A6C-45FC-8A2C-2CDCECB0476E}" type="CATEGORYNAME">
                      <a:rPr lang="en-US" sz="1600" b="1">
                        <a:solidFill>
                          <a:schemeClr val="bg1"/>
                        </a:solidFill>
                      </a:rPr>
                      <a:pPr/>
                      <a:t>[NOM DE CATÉGORIE]</a:t>
                    </a:fld>
                    <a:endParaRPr lang="en-US" b="1" baseline="0" dirty="0">
                      <a:solidFill>
                        <a:schemeClr val="bg1"/>
                      </a:solidFill>
                    </a:endParaRPr>
                  </a:p>
                  <a:p>
                    <a:r>
                      <a:rPr lang="en-US" baseline="0" dirty="0">
                        <a:solidFill>
                          <a:schemeClr val="bg1"/>
                        </a:solidFill>
                      </a:rPr>
                      <a:t>(</a:t>
                    </a:r>
                    <a:fld id="{0BD73EE4-A518-4BBF-AB47-D16A6F160529}" type="VALUE">
                      <a:rPr lang="en-US" baseline="0">
                        <a:solidFill>
                          <a:schemeClr val="bg1"/>
                        </a:solidFill>
                      </a:rPr>
                      <a:pPr/>
                      <a:t>[VALEUR]</a:t>
                    </a:fld>
                    <a:r>
                      <a:rPr lang="en-US" baseline="0" dirty="0">
                        <a:solidFill>
                          <a:schemeClr val="bg1"/>
                        </a:solidFill>
                      </a:rPr>
                      <a:t>) </a:t>
                    </a:r>
                    <a:fld id="{4DDDF3CE-9391-4078-B4E1-35807ACB4CA0}" type="PERCENTAGE">
                      <a:rPr lang="en-US" baseline="0">
                        <a:solidFill>
                          <a:schemeClr val="bg1"/>
                        </a:solidFill>
                      </a:rPr>
                      <a:pPr/>
                      <a:t>[POURCENTAGE]</a:t>
                    </a:fld>
                    <a:endParaRPr lang="en-US" baseline="0" dirty="0">
                      <a:solidFill>
                        <a:schemeClr val="bg1"/>
                      </a:solidFill>
                    </a:endParaRPr>
                  </a:p>
                </c:rich>
              </c:tx>
              <c:dLblPos val="bestFit"/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3-E4E9-4484-9C8B-F86994C1FE75}"/>
                </c:ext>
              </c:extLst>
            </c:dLbl>
            <c:dLbl>
              <c:idx val="2"/>
              <c:layout>
                <c:manualLayout>
                  <c:x val="0.12893971019585412"/>
                  <c:y val="3.6401878726585679E-2"/>
                </c:manualLayout>
              </c:layout>
              <c:tx>
                <c:rich>
                  <a:bodyPr/>
                  <a:lstStyle/>
                  <a:p>
                    <a:fld id="{D47242BC-D7D9-4DB0-AF66-2A381B5E545B}" type="CATEGORYNAME">
                      <a:rPr lang="en-US" sz="1600" b="1"/>
                      <a:pPr/>
                      <a:t>[NOM DE CATÉGORIE]</a:t>
                    </a:fld>
                    <a:endParaRPr lang="en-US" b="1" baseline="0" dirty="0"/>
                  </a:p>
                  <a:p>
                    <a:r>
                      <a:rPr lang="en-US" baseline="0" dirty="0"/>
                      <a:t>(</a:t>
                    </a:r>
                    <a:fld id="{F1C3D31D-F551-4432-9639-E1D0E4F6DC41}" type="VALUE">
                      <a:rPr lang="en-US" baseline="0"/>
                      <a:pPr/>
                      <a:t>[VALEUR]</a:t>
                    </a:fld>
                    <a:r>
                      <a:rPr lang="en-US" baseline="0" dirty="0"/>
                      <a:t>) </a:t>
                    </a:r>
                    <a:fld id="{1BE82A10-9F95-492D-8C98-BE2984859125}" type="PERCENTAGE">
                      <a:rPr lang="en-US" baseline="0"/>
                      <a:pPr/>
                      <a:t>[POURCENTAGE]</a:t>
                    </a:fld>
                    <a:endParaRPr lang="en-US" baseline="0" dirty="0"/>
                  </a:p>
                </c:rich>
              </c:tx>
              <c:dLblPos val="bestFit"/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5-E4E9-4484-9C8B-F86994C1FE75}"/>
                </c:ext>
              </c:extLst>
            </c:dLbl>
            <c:dLbl>
              <c:idx val="3"/>
              <c:layout>
                <c:manualLayout>
                  <c:x val="9.1021259786395664E-2"/>
                  <c:y val="0.12949260806684879"/>
                </c:manualLayout>
              </c:layout>
              <c:tx>
                <c:rich>
                  <a:bodyPr/>
                  <a:lstStyle/>
                  <a:p>
                    <a:fld id="{DCBBF26F-D373-477C-B727-8E67182D271C}" type="CATEGORYNAME">
                      <a:rPr lang="en-US" sz="1600" b="1"/>
                      <a:pPr/>
                      <a:t>[NOM DE CATÉGORIE]</a:t>
                    </a:fld>
                    <a:endParaRPr lang="en-US" b="1" baseline="0" dirty="0"/>
                  </a:p>
                  <a:p>
                    <a:r>
                      <a:rPr lang="en-US" baseline="0" dirty="0"/>
                      <a:t>(</a:t>
                    </a:r>
                    <a:fld id="{94CA0D2E-ED93-425D-9167-B918A918A130}" type="VALUE">
                      <a:rPr lang="en-US" baseline="0"/>
                      <a:pPr/>
                      <a:t>[VALEUR]</a:t>
                    </a:fld>
                    <a:r>
                      <a:rPr lang="en-US" baseline="0" dirty="0"/>
                      <a:t>) </a:t>
                    </a:r>
                    <a:fld id="{3FD4501A-44E4-411E-B87A-C8DD5D241E35}" type="PERCENTAGE">
                      <a:rPr lang="en-US" baseline="0"/>
                      <a:pPr/>
                      <a:t>[POURCENTAGE]</a:t>
                    </a:fld>
                    <a:endParaRPr lang="en-US" baseline="0" dirty="0"/>
                  </a:p>
                </c:rich>
              </c:tx>
              <c:dLblPos val="bestFit"/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7-E4E9-4484-9C8B-F86994C1FE75}"/>
                </c:ext>
              </c:extLst>
            </c:dLbl>
            <c:dLbl>
              <c:idx val="4"/>
              <c:layout>
                <c:manualLayout>
                  <c:x val="3.506017301117402E-2"/>
                  <c:y val="3.3198618029889118E-2"/>
                </c:manualLayout>
              </c:layout>
              <c:tx>
                <c:rich>
                  <a:bodyPr/>
                  <a:lstStyle/>
                  <a:p>
                    <a:fld id="{E9AEB798-9F7E-4D71-8C76-CAAEE1EB2BB6}" type="CATEGORYNAME">
                      <a:rPr lang="en-US" b="1" smtClean="0"/>
                      <a:pPr/>
                      <a:t>[NOM DE CATÉGORIE]</a:t>
                    </a:fld>
                    <a:endParaRPr lang="en-US" b="1" baseline="0" dirty="0"/>
                  </a:p>
                  <a:p>
                    <a:r>
                      <a:rPr lang="en-US" baseline="0" dirty="0"/>
                      <a:t>(</a:t>
                    </a:r>
                    <a:fld id="{F072CB57-74CC-4C73-B8D2-BD1792CED016}" type="VALUE">
                      <a:rPr lang="en-US" baseline="0"/>
                      <a:pPr/>
                      <a:t>[VALEUR]</a:t>
                    </a:fld>
                    <a:r>
                      <a:rPr lang="en-US" baseline="0" dirty="0"/>
                      <a:t>) </a:t>
                    </a:r>
                    <a:fld id="{77C33021-DB31-411A-94C0-8E0EF85BC884}" type="PERCENTAGE">
                      <a:rPr lang="en-US" baseline="0"/>
                      <a:pPr/>
                      <a:t>[POURCENTAGE]</a:t>
                    </a:fld>
                    <a:endParaRPr lang="en-US" baseline="0" dirty="0"/>
                  </a:p>
                </c:rich>
              </c:tx>
              <c:dLblPos val="bestFit"/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9-E4E9-4484-9C8B-F86994C1FE7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fr-FR"/>
              </a:p>
            </c:txPr>
            <c:dLblPos val="inEnd"/>
            <c:showLegendKey val="0"/>
            <c:showVal val="1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'[2020-08-20_Effectifs-médecins (v02).xlsx]Directions'!$A$1:$A$5</c:f>
              <c:strCache>
                <c:ptCount val="5"/>
                <c:pt idx="0">
                  <c:v>DPGOT</c:v>
                </c:pt>
                <c:pt idx="1">
                  <c:v>DGMS</c:v>
                </c:pt>
                <c:pt idx="2">
                  <c:v>DPEGh</c:v>
                </c:pt>
                <c:pt idx="3">
                  <c:v>DPGCSH</c:v>
                </c:pt>
                <c:pt idx="4">
                  <c:v>Inspection</c:v>
                </c:pt>
              </c:strCache>
            </c:strRef>
          </c:cat>
          <c:val>
            <c:numRef>
              <c:f>'[2020-08-20_Effectifs-médecins (v02).xlsx]Directions'!$B$1:$B$5</c:f>
              <c:numCache>
                <c:formatCode>General</c:formatCode>
                <c:ptCount val="5"/>
                <c:pt idx="0">
                  <c:v>25</c:v>
                </c:pt>
                <c:pt idx="1">
                  <c:v>7</c:v>
                </c:pt>
                <c:pt idx="2">
                  <c:v>5</c:v>
                </c:pt>
                <c:pt idx="3">
                  <c:v>5</c:v>
                </c:pt>
                <c:pt idx="4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E4E9-4484-9C8B-F86994C1FE75}"/>
            </c:ext>
          </c:extLst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fr-FR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344">
  <cs:axisTitle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tx1"/>
    </cs:fontRef>
  </cs:dataPoint>
  <cs:dataPoint3D>
    <cs:lnRef idx="0"/>
    <cs:fillRef idx="3">
      <cs:styleClr val="auto"/>
    </cs:fillRef>
    <cs:effectRef idx="3"/>
    <cs:fontRef idx="minor">
      <a:schemeClr val="tx1"/>
    </cs:fontRef>
  </cs:dataPoint3D>
  <cs:dataPointLine>
    <cs:lnRef idx="0">
      <cs:styleClr val="auto"/>
    </cs:lnRef>
    <cs:fillRef idx="3"/>
    <cs:effectRef idx="3"/>
    <cs:fontRef idx="minor">
      <a:schemeClr val="tx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tx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600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lt1"/>
    </cs:fontRef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D8DB05A-5025-43EE-98AC-1EBE6A0D9DF2}" type="datetimeFigureOut">
              <a:rPr lang="fr-FR" smtClean="0"/>
              <a:t>09/07/2021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BB496D8-F551-4685-B555-506255ADE71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0036723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04CAB52-94FA-4DB1-B3CB-6A207F960449}" type="datetimeFigureOut">
              <a:rPr lang="fr-FR" smtClean="0"/>
              <a:t>09/07/2021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030288" y="1241425"/>
            <a:ext cx="4737100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1E52E35-E4D5-48C2-9DAA-9129D982FE7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606894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E52E35-E4D5-48C2-9DAA-9129D982FE70}" type="slidenum">
              <a:rPr lang="fr-FR" smtClean="0"/>
              <a:t>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6519699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E52E35-E4D5-48C2-9DAA-9129D982FE70}" type="slidenum">
              <a:rPr lang="fr-FR" smtClean="0"/>
              <a:t>10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5808203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E52E35-E4D5-48C2-9DAA-9129D982FE70}" type="slidenum">
              <a:rPr lang="fr-FR" smtClean="0"/>
              <a:t>11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3490475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E52E35-E4D5-48C2-9DAA-9129D982FE70}" type="slidenum">
              <a:rPr lang="fr-FR" smtClean="0"/>
              <a:t>12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9826283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E52E35-E4D5-48C2-9DAA-9129D982FE70}" type="slidenum">
              <a:rPr lang="fr-FR" smtClean="0"/>
              <a:t>13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1102175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E52E35-E4D5-48C2-9DAA-9129D982FE70}" type="slidenum">
              <a:rPr lang="fr-FR" smtClean="0"/>
              <a:t>14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107432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E52E35-E4D5-48C2-9DAA-9129D982FE70}" type="slidenum">
              <a:rPr lang="fr-FR" smtClean="0"/>
              <a:t>15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0670883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E52E35-E4D5-48C2-9DAA-9129D982FE70}" type="slidenum">
              <a:rPr lang="fr-FR" smtClean="0"/>
              <a:t>16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25460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 eaLnBrk="1" hangingPunct="1">
              <a:spcBef>
                <a:spcPct val="20000"/>
              </a:spcBef>
              <a:buFontTx/>
              <a:buNone/>
            </a:pPr>
            <a:r>
              <a:rPr lang="fr-FR" altLang="fr-FR" sz="1200" b="0" dirty="0">
                <a:solidFill>
                  <a:schemeClr val="tx1"/>
                </a:solidFill>
                <a:latin typeface="Arial" pitchFamily="34" charset="0"/>
              </a:rPr>
              <a:t>NB: Commentaire à</a:t>
            </a:r>
            <a:r>
              <a:rPr lang="fr-FR" altLang="fr-FR" sz="1200" b="0" baseline="0" dirty="0">
                <a:solidFill>
                  <a:schemeClr val="tx1"/>
                </a:solidFill>
                <a:latin typeface="Arial" pitchFamily="34" charset="0"/>
              </a:rPr>
              <a:t> faire uniquement pour public concerné par ce volet:</a:t>
            </a:r>
          </a:p>
          <a:p>
            <a:pPr marL="0" indent="0" eaLnBrk="1" hangingPunct="1">
              <a:spcBef>
                <a:spcPct val="20000"/>
              </a:spcBef>
              <a:buFontTx/>
              <a:buNone/>
            </a:pPr>
            <a:endParaRPr lang="fr-FR" altLang="fr-FR" sz="1200" b="0" dirty="0">
              <a:solidFill>
                <a:schemeClr val="tx1"/>
              </a:solidFill>
              <a:latin typeface="Arial" pitchFamily="34" charset="0"/>
            </a:endParaRPr>
          </a:p>
          <a:p>
            <a:pPr marL="171450" indent="-171450" eaLnBrk="1" hangingPunct="1">
              <a:spcBef>
                <a:spcPct val="20000"/>
              </a:spcBef>
              <a:buFontTx/>
              <a:buChar char="-"/>
            </a:pPr>
            <a:r>
              <a:rPr lang="fr-FR" altLang="fr-FR" sz="1200" b="0" dirty="0">
                <a:solidFill>
                  <a:schemeClr val="tx1"/>
                </a:solidFill>
                <a:latin typeface="Arial" pitchFamily="34" charset="0"/>
              </a:rPr>
              <a:t>changement suite</a:t>
            </a:r>
            <a:r>
              <a:rPr lang="fr-FR" altLang="fr-FR" sz="1200" b="0" baseline="0" dirty="0">
                <a:solidFill>
                  <a:schemeClr val="tx1"/>
                </a:solidFill>
                <a:latin typeface="Arial" pitchFamily="34" charset="0"/>
              </a:rPr>
              <a:t> à la Loi de bioéthique </a:t>
            </a:r>
            <a:r>
              <a:rPr lang="fr-FR" altLang="fr-FR" sz="1200" b="0" dirty="0">
                <a:solidFill>
                  <a:schemeClr val="tx1"/>
                </a:solidFill>
                <a:latin typeface="Arial" pitchFamily="34" charset="0"/>
              </a:rPr>
              <a:t>2011: </a:t>
            </a:r>
            <a:r>
              <a:rPr lang="fr-FR" altLang="fr-FR" sz="1200" b="1" dirty="0">
                <a:solidFill>
                  <a:schemeClr val="tx1"/>
                </a:solidFill>
                <a:latin typeface="Arial" pitchFamily="34" charset="0"/>
              </a:rPr>
              <a:t>suppression des agréments pour les activités cliniques et biologiques </a:t>
            </a:r>
            <a:r>
              <a:rPr lang="fr-FR" altLang="fr-FR" sz="1200" b="1" u="none" dirty="0">
                <a:solidFill>
                  <a:schemeClr val="tx1"/>
                </a:solidFill>
                <a:latin typeface="Arial" pitchFamily="34" charset="0"/>
              </a:rPr>
              <a:t>d’AMP et de diagnostic prénatal </a:t>
            </a:r>
            <a:r>
              <a:rPr lang="fr-FR" altLang="fr-FR" sz="1200" b="0" u="none" dirty="0">
                <a:solidFill>
                  <a:schemeClr val="tx1"/>
                </a:solidFill>
                <a:latin typeface="Arial" pitchFamily="34" charset="0"/>
              </a:rPr>
              <a:t>(</a:t>
            </a:r>
            <a:r>
              <a:rPr lang="fr-FR" altLang="fr-FR" sz="1200" i="0" dirty="0">
                <a:solidFill>
                  <a:schemeClr val="tx1"/>
                </a:solidFill>
                <a:latin typeface="Arial" pitchFamily="34" charset="0"/>
                <a:sym typeface="Wingdings" pitchFamily="2" charset="2"/>
              </a:rPr>
              <a:t>décrets en 2015)</a:t>
            </a:r>
            <a:endParaRPr lang="fr-FR" altLang="fr-FR" sz="1200" i="1" dirty="0">
              <a:solidFill>
                <a:schemeClr val="tx1"/>
              </a:solidFill>
              <a:latin typeface="Arial" pitchFamily="34" charset="0"/>
              <a:sym typeface="Wingdings" pitchFamily="2" charset="2"/>
            </a:endParaRPr>
          </a:p>
          <a:p>
            <a:pPr marL="628650" lvl="1" indent="-171450" eaLnBrk="1" hangingPunct="1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fr-FR" altLang="fr-FR" sz="1200" dirty="0">
                <a:solidFill>
                  <a:schemeClr val="tx1"/>
                </a:solidFill>
                <a:latin typeface="Arial" pitchFamily="34" charset="0"/>
                <a:sym typeface="Wingdings" pitchFamily="2" charset="2"/>
              </a:rPr>
              <a:t>pour être autorisés, les établissements de santé et les laboratoires devront faire appel à des praticiens « </a:t>
            </a:r>
            <a:r>
              <a:rPr lang="fr-FR" altLang="fr-FR" sz="1200" i="1" dirty="0">
                <a:solidFill>
                  <a:schemeClr val="tx1"/>
                </a:solidFill>
                <a:latin typeface="Arial" pitchFamily="34" charset="0"/>
                <a:sym typeface="Wingdings" pitchFamily="2" charset="2"/>
              </a:rPr>
              <a:t>en mesure de prouver leur compétence</a:t>
            </a:r>
            <a:r>
              <a:rPr lang="fr-FR" altLang="fr-FR" sz="1200" dirty="0">
                <a:solidFill>
                  <a:schemeClr val="tx1"/>
                </a:solidFill>
                <a:latin typeface="Arial" pitchFamily="34" charset="0"/>
                <a:sym typeface="Wingdings" pitchFamily="2" charset="2"/>
              </a:rPr>
              <a:t> »</a:t>
            </a:r>
          </a:p>
          <a:p>
            <a:pPr marL="628650" lvl="1" indent="-171450" eaLnBrk="1" hangingPunct="1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fr-FR" altLang="fr-FR" sz="1200" dirty="0">
                <a:solidFill>
                  <a:schemeClr val="tx1"/>
                </a:solidFill>
                <a:latin typeface="Arial" pitchFamily="34" charset="0"/>
                <a:sym typeface="Wingdings" pitchFamily="2" charset="2"/>
              </a:rPr>
              <a:t>appréciation par l’ARS dans le cadre de la demande d’autorisation d’activité.</a:t>
            </a:r>
          </a:p>
          <a:p>
            <a:endParaRPr lang="fr-FR" dirty="0"/>
          </a:p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E52E35-E4D5-48C2-9DAA-9129D982FE70}" type="slidenum">
              <a:rPr lang="fr-FR" smtClean="0"/>
              <a:t>17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9806680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E52E35-E4D5-48C2-9DAA-9129D982FE70}" type="slidenum">
              <a:rPr lang="fr-FR" smtClean="0"/>
              <a:t>18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7774780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E52E35-E4D5-48C2-9DAA-9129D982FE70}" type="slidenum">
              <a:rPr lang="fr-FR" smtClean="0"/>
              <a:t>19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9715001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Pour lancer la vidéo,</a:t>
            </a:r>
            <a:r>
              <a:rPr lang="fr-FR" baseline="0" dirty="0"/>
              <a:t> s’assurer au préalable d’avoir une connexion à Internet.</a:t>
            </a:r>
          </a:p>
          <a:p>
            <a:r>
              <a:rPr lang="fr-FR" baseline="0" dirty="0"/>
              <a:t>Cliquer sur l’image au milieu de la diapo, la page de notre site internet institutionnel hébergeant la vidéo s’ouvrira, puis cliquer sur la vidéo pour lancer.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E52E35-E4D5-48C2-9DAA-9129D982FE70}" type="slidenum">
              <a:rPr lang="fr-FR" smtClean="0"/>
              <a:t>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566876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E52E35-E4D5-48C2-9DAA-9129D982FE70}" type="slidenum">
              <a:rPr lang="fr-FR" smtClean="0"/>
              <a:t>20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29673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CCNE: Comité consultatif national d’éthique</a:t>
            </a:r>
          </a:p>
          <a:p>
            <a:r>
              <a:rPr lang="fr-FR" dirty="0"/>
              <a:t>CNCDH: Commission nationale</a:t>
            </a:r>
            <a:r>
              <a:rPr lang="fr-FR" baseline="0" dirty="0"/>
              <a:t> consultative des Droits de l’Homme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E52E35-E4D5-48C2-9DAA-9129D982FE70}" type="slidenum">
              <a:rPr lang="fr-FR" smtClean="0"/>
              <a:t>21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8082780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E52E35-E4D5-48C2-9DAA-9129D982FE70}" type="slidenum">
              <a:rPr lang="fr-FR" smtClean="0"/>
              <a:t>22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3590716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altLang="fr-FR" sz="1200" dirty="0">
                <a:latin typeface="Arial" panose="020B0604020202020204" pitchFamily="34" charset="0"/>
                <a:cs typeface="Arial" panose="020B0604020202020204" pitchFamily="34" charset="0"/>
              </a:rPr>
              <a:t>Les « parties prenantes » concernées  ayant contribué à</a:t>
            </a:r>
            <a:r>
              <a:rPr lang="fr-FR" altLang="fr-FR" sz="1200" baseline="0" dirty="0">
                <a:latin typeface="Arial" panose="020B0604020202020204" pitchFamily="34" charset="0"/>
                <a:cs typeface="Arial" panose="020B0604020202020204" pitchFamily="34" charset="0"/>
              </a:rPr>
              <a:t> l’élaboration des plans </a:t>
            </a:r>
            <a:r>
              <a:rPr lang="fr-FR" altLang="fr-FR" sz="1200" dirty="0">
                <a:latin typeface="Arial" panose="020B0604020202020204" pitchFamily="34" charset="0"/>
                <a:cs typeface="Arial" panose="020B0604020202020204" pitchFamily="34" charset="0"/>
              </a:rPr>
              <a:t>= </a:t>
            </a:r>
          </a:p>
          <a:p>
            <a:r>
              <a:rPr lang="fr-FR" dirty="0"/>
              <a:t>sociétés savantes, associations</a:t>
            </a:r>
            <a:r>
              <a:rPr lang="fr-FR" baseline="0" dirty="0"/>
              <a:t> d’usagers, organisations représentatives des professionnels de santé, etc.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E52E35-E4D5-48C2-9DAA-9129D982FE70}" type="slidenum">
              <a:rPr lang="fr-FR" smtClean="0"/>
              <a:t>23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2077717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E52E35-E4D5-48C2-9DAA-9129D982FE70}" type="slidenum">
              <a:rPr lang="fr-FR" smtClean="0"/>
              <a:t>24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0272291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E52E35-E4D5-48C2-9DAA-9129D982FE70}" type="slidenum">
              <a:rPr lang="fr-FR" smtClean="0"/>
              <a:t>25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07072806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E52E35-E4D5-48C2-9DAA-9129D982FE70}" type="slidenum">
              <a:rPr lang="fr-FR" smtClean="0"/>
              <a:t>26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6735048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E52E35-E4D5-48C2-9DAA-9129D982FE70}" type="slidenum">
              <a:rPr lang="fr-FR" smtClean="0"/>
              <a:t>27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88080544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E52E35-E4D5-48C2-9DAA-9129D982FE70}" type="slidenum">
              <a:rPr lang="fr-FR" smtClean="0"/>
              <a:t>28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16016907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E52E35-E4D5-48C2-9DAA-9129D982FE70}" type="slidenum">
              <a:rPr lang="fr-FR" smtClean="0"/>
              <a:t>29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532550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E52E35-E4D5-48C2-9DAA-9129D982FE70}" type="slidenum">
              <a:rPr lang="fr-FR" smtClean="0"/>
              <a:t>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95160353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dirty="0"/>
              <a:t> Ces documents</a:t>
            </a:r>
            <a:r>
              <a:rPr lang="fr-FR" baseline="0" dirty="0"/>
              <a:t> sont visibles et disponibles à la commande gratuitement sur le site institutionnel de l’Agence www.agence-biomedecine.fr</a:t>
            </a:r>
            <a:endParaRPr lang="fr-FR" dirty="0"/>
          </a:p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E52E35-E4D5-48C2-9DAA-9129D982FE70}" type="slidenum">
              <a:rPr lang="fr-FR" smtClean="0"/>
              <a:t>30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924772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dirty="0"/>
              <a:t> Ce document</a:t>
            </a:r>
            <a:r>
              <a:rPr lang="fr-FR" baseline="0" dirty="0"/>
              <a:t> est visible en ligne et disponible à la commande (en CD) gratuitement sur le site institutionnel de l’Agence www.agence-biomedecine.fr</a:t>
            </a:r>
            <a:endParaRPr lang="fr-FR" dirty="0"/>
          </a:p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E52E35-E4D5-48C2-9DAA-9129D982FE70}" type="slidenum">
              <a:rPr lang="fr-FR" smtClean="0"/>
              <a:t>31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01367197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E52E35-E4D5-48C2-9DAA-9129D982FE70}" type="slidenum">
              <a:rPr lang="fr-FR" smtClean="0"/>
              <a:t>32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15349415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E52E35-E4D5-48C2-9DAA-9129D982FE70}" type="slidenum">
              <a:rPr lang="fr-FR" smtClean="0"/>
              <a:t>33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4733030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457200" lvl="1" indent="0" algn="just">
              <a:lnSpc>
                <a:spcPct val="11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fr-FR" altLang="fr-FR" sz="1200" b="0" dirty="0">
                <a:solidFill>
                  <a:schemeClr val="tx1"/>
                </a:solidFill>
                <a:latin typeface="Arial" pitchFamily="34" charset="0"/>
                <a:cs typeface="Arial" panose="020B0604020202020204" pitchFamily="34" charset="0"/>
                <a:sym typeface="Wingdings" pitchFamily="2" charset="2"/>
              </a:rPr>
              <a:t>- Une véritable</a:t>
            </a:r>
            <a:r>
              <a:rPr lang="fr-FR" altLang="fr-FR" sz="1200" b="0" baseline="0" dirty="0">
                <a:solidFill>
                  <a:schemeClr val="tx1"/>
                </a:solidFill>
                <a:latin typeface="Arial" pitchFamily="34" charset="0"/>
                <a:cs typeface="Arial" panose="020B0604020202020204" pitchFamily="34" charset="0"/>
                <a:sym typeface="Wingdings" pitchFamily="2" charset="2"/>
              </a:rPr>
              <a:t> </a:t>
            </a:r>
            <a:r>
              <a:rPr lang="fr-FR" altLang="fr-FR" sz="1200" b="1" baseline="0" dirty="0">
                <a:solidFill>
                  <a:schemeClr val="tx1"/>
                </a:solidFill>
                <a:latin typeface="Arial" pitchFamily="34" charset="0"/>
                <a:cs typeface="Arial" panose="020B0604020202020204" pitchFamily="34" charset="0"/>
                <a:sym typeface="Wingdings" pitchFamily="2" charset="2"/>
              </a:rPr>
              <a:t>s</a:t>
            </a:r>
            <a:r>
              <a:rPr lang="fr-FR" altLang="fr-FR" sz="1200" b="1" dirty="0">
                <a:solidFill>
                  <a:schemeClr val="tx1"/>
                </a:solidFill>
                <a:latin typeface="Arial" pitchFamily="34" charset="0"/>
                <a:cs typeface="Arial" panose="020B0604020202020204" pitchFamily="34" charset="0"/>
                <a:sym typeface="Wingdings" pitchFamily="2" charset="2"/>
              </a:rPr>
              <a:t>pécificité</a:t>
            </a:r>
            <a:r>
              <a:rPr lang="fr-FR" altLang="fr-FR" sz="1200" b="1" baseline="0" dirty="0">
                <a:solidFill>
                  <a:schemeClr val="tx1"/>
                </a:solidFill>
                <a:latin typeface="Arial" pitchFamily="34" charset="0"/>
                <a:cs typeface="Arial" panose="020B0604020202020204" pitchFamily="34" charset="0"/>
                <a:sym typeface="Wingdings" pitchFamily="2" charset="2"/>
              </a:rPr>
              <a:t> de l’Agence </a:t>
            </a:r>
            <a:r>
              <a:rPr lang="fr-FR" altLang="fr-FR" sz="1200" b="0" baseline="0" dirty="0">
                <a:solidFill>
                  <a:schemeClr val="tx1"/>
                </a:solidFill>
                <a:latin typeface="Arial" pitchFamily="34" charset="0"/>
                <a:cs typeface="Arial" panose="020B0604020202020204" pitchFamily="34" charset="0"/>
                <a:sym typeface="Wingdings" pitchFamily="2" charset="2"/>
              </a:rPr>
              <a:t>: s</a:t>
            </a:r>
            <a:r>
              <a:rPr lang="fr-FR" altLang="fr-FR" sz="1200" b="0" dirty="0">
                <a:solidFill>
                  <a:schemeClr val="tx1"/>
                </a:solidFill>
                <a:latin typeface="Arial" pitchFamily="34" charset="0"/>
                <a:cs typeface="Arial" panose="020B0604020202020204" pitchFamily="34" charset="0"/>
                <a:sym typeface="Wingdings" pitchFamily="2" charset="2"/>
              </a:rPr>
              <a:t>es</a:t>
            </a:r>
            <a:r>
              <a:rPr lang="fr-FR" altLang="fr-FR" sz="1200" b="0" baseline="0" dirty="0">
                <a:solidFill>
                  <a:schemeClr val="tx1"/>
                </a:solidFill>
                <a:latin typeface="Arial" pitchFamily="34" charset="0"/>
                <a:cs typeface="Arial" panose="020B0604020202020204" pitchFamily="34" charset="0"/>
                <a:sym typeface="Wingdings" pitchFamily="2" charset="2"/>
              </a:rPr>
              <a:t> missions sont de 3 ordres</a:t>
            </a:r>
          </a:p>
          <a:p>
            <a:pPr marL="457200" lvl="1" indent="0" algn="just">
              <a:lnSpc>
                <a:spcPct val="11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fr-FR" altLang="fr-FR" sz="1200" b="0" baseline="0" dirty="0">
                <a:solidFill>
                  <a:schemeClr val="tx1"/>
                </a:solidFill>
                <a:latin typeface="Arial" pitchFamily="34" charset="0"/>
                <a:cs typeface="Arial" panose="020B0604020202020204" pitchFamily="34" charset="0"/>
                <a:sym typeface="Wingdings" pitchFamily="2" charset="2"/>
              </a:rPr>
              <a:t>	- les </a:t>
            </a:r>
            <a:r>
              <a:rPr lang="fr-FR" altLang="fr-FR" sz="1200" b="1" baseline="0" dirty="0">
                <a:solidFill>
                  <a:schemeClr val="tx1"/>
                </a:solidFill>
                <a:latin typeface="Arial" pitchFamily="34" charset="0"/>
                <a:cs typeface="Arial" panose="020B0604020202020204" pitchFamily="34" charset="0"/>
                <a:sym typeface="Wingdings" pitchFamily="2" charset="2"/>
              </a:rPr>
              <a:t>missions « classiques » </a:t>
            </a:r>
            <a:r>
              <a:rPr lang="fr-FR" altLang="fr-FR" sz="1200" b="0" baseline="0" dirty="0">
                <a:solidFill>
                  <a:schemeClr val="tx1"/>
                </a:solidFill>
                <a:latin typeface="Arial" pitchFamily="34" charset="0"/>
                <a:cs typeface="Arial" panose="020B0604020202020204" pitchFamily="34" charset="0"/>
                <a:sym typeface="Wingdings" pitchFamily="2" charset="2"/>
              </a:rPr>
              <a:t>d’une agence sanitaire: encadrer, évaluer, accompagner, autoriser/ contrôler</a:t>
            </a:r>
          </a:p>
          <a:p>
            <a:pPr marL="457200" lvl="1" indent="0" algn="just">
              <a:lnSpc>
                <a:spcPct val="11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fr-FR" altLang="fr-FR" sz="1200" b="0" baseline="0" dirty="0">
                <a:solidFill>
                  <a:schemeClr val="tx1"/>
                </a:solidFill>
                <a:latin typeface="Arial" pitchFamily="34" charset="0"/>
                <a:cs typeface="Arial" panose="020B0604020202020204" pitchFamily="34" charset="0"/>
                <a:sym typeface="Wingdings" pitchFamily="2" charset="2"/>
              </a:rPr>
              <a:t>	+ des </a:t>
            </a:r>
            <a:r>
              <a:rPr lang="fr-FR" altLang="fr-FR" sz="1200" b="1" baseline="0" dirty="0">
                <a:solidFill>
                  <a:schemeClr val="tx1"/>
                </a:solidFill>
                <a:latin typeface="Arial" pitchFamily="34" charset="0"/>
                <a:cs typeface="Arial" panose="020B0604020202020204" pitchFamily="34" charset="0"/>
                <a:sym typeface="Wingdings" pitchFamily="2" charset="2"/>
              </a:rPr>
              <a:t>missions opérationnelles </a:t>
            </a:r>
            <a:r>
              <a:rPr lang="fr-FR" altLang="fr-FR" sz="1200" b="0" baseline="0" dirty="0">
                <a:solidFill>
                  <a:schemeClr val="tx1"/>
                </a:solidFill>
                <a:latin typeface="Arial" pitchFamily="34" charset="0"/>
                <a:cs typeface="Arial" panose="020B0604020202020204" pitchFamily="34" charset="0"/>
                <a:sym typeface="Wingdings" pitchFamily="2" charset="2"/>
              </a:rPr>
              <a:t>: la plateforme nationale de répartition des greffons (PNRG), registre national des refus (RNR), registre France greffe de moelle, </a:t>
            </a:r>
            <a:endParaRPr lang="fr-FR" altLang="fr-FR" sz="1200" b="1" u="sng" baseline="0" dirty="0">
              <a:solidFill>
                <a:schemeClr val="tx1"/>
              </a:solidFill>
              <a:latin typeface="Arial" pitchFamily="34" charset="0"/>
              <a:cs typeface="Arial" panose="020B0604020202020204" pitchFamily="34" charset="0"/>
              <a:sym typeface="Wingdings" pitchFamily="2" charset="2"/>
            </a:endParaRPr>
          </a:p>
          <a:p>
            <a:pPr marL="457200" lvl="1" indent="0" algn="just">
              <a:lnSpc>
                <a:spcPct val="11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fr-FR" altLang="fr-FR" sz="1200" b="0" baseline="0" dirty="0">
                <a:solidFill>
                  <a:schemeClr val="tx1"/>
                </a:solidFill>
                <a:latin typeface="Arial" pitchFamily="34" charset="0"/>
                <a:cs typeface="Arial" panose="020B0604020202020204" pitchFamily="34" charset="0"/>
                <a:sym typeface="Wingdings" pitchFamily="2" charset="2"/>
              </a:rPr>
              <a:t>	+ mission de </a:t>
            </a:r>
            <a:r>
              <a:rPr lang="fr-FR" altLang="fr-FR" sz="1200" b="1" baseline="0" dirty="0">
                <a:solidFill>
                  <a:schemeClr val="tx1"/>
                </a:solidFill>
                <a:latin typeface="Arial" pitchFamily="34" charset="0"/>
                <a:cs typeface="Arial" panose="020B0604020202020204" pitchFamily="34" charset="0"/>
                <a:sym typeface="Wingdings" pitchFamily="2" charset="2"/>
              </a:rPr>
              <a:t>promotion des dons</a:t>
            </a:r>
          </a:p>
          <a:p>
            <a:pPr marL="457200" lvl="1" indent="0" algn="just">
              <a:lnSpc>
                <a:spcPct val="11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fr-FR" altLang="fr-FR" sz="1200" b="0" baseline="0" dirty="0">
                <a:solidFill>
                  <a:srgbClr val="0066CC"/>
                </a:solidFill>
                <a:latin typeface="Arial" pitchFamily="34" charset="0"/>
                <a:cs typeface="Arial" panose="020B0604020202020204" pitchFamily="34" charset="0"/>
                <a:sym typeface="Wingdings" pitchFamily="2" charset="2"/>
              </a:rPr>
              <a:t>	</a:t>
            </a:r>
          </a:p>
          <a:p>
            <a:pPr lvl="2" algn="just">
              <a:spcBef>
                <a:spcPct val="20000"/>
              </a:spcBef>
            </a:pPr>
            <a:endParaRPr lang="fr-FR" altLang="fr-FR" sz="1200" b="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endParaRPr lang="fr-FR" dirty="0"/>
          </a:p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E52E35-E4D5-48C2-9DAA-9129D982FE70}" type="slidenum">
              <a:rPr lang="fr-FR" smtClean="0"/>
              <a:t>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5852866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Tx/>
              <a:buChar char="-"/>
            </a:pPr>
            <a:r>
              <a:rPr lang="fr-FR" sz="12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Les domaines</a:t>
            </a:r>
            <a:r>
              <a:rPr lang="fr-FR" sz="1200" b="1" kern="1200" baseline="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sont:</a:t>
            </a:r>
          </a:p>
          <a:p>
            <a:pPr marL="628650" lvl="1" indent="-171450">
              <a:buFontTx/>
              <a:buChar char="-"/>
            </a:pPr>
            <a:r>
              <a:rPr lang="fr-FR" sz="1200" b="0" kern="1200" baseline="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Prélèvement et greffe d’organes</a:t>
            </a:r>
          </a:p>
          <a:p>
            <a:pPr marL="628650" marR="0" lvl="1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fr-FR" sz="1200" b="0" kern="1200" baseline="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Prélèvement et greffe de tissus</a:t>
            </a:r>
          </a:p>
          <a:p>
            <a:pPr marL="628650" marR="0" lvl="1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fr-FR" sz="1200" b="0" kern="1200" baseline="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Prélèvement et greffe de CSH</a:t>
            </a:r>
          </a:p>
          <a:p>
            <a:pPr marL="628650" marR="0" lvl="1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fr-FR" sz="1200" b="0" kern="1200" baseline="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Assistance médicale à la procréation</a:t>
            </a:r>
          </a:p>
          <a:p>
            <a:pPr marL="628650" marR="0" lvl="1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fr-FR" sz="1200" b="0" kern="1200" baseline="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Promotion de la recherche</a:t>
            </a:r>
          </a:p>
          <a:p>
            <a:pPr marL="628650" marR="0" lvl="1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fr-FR" sz="1200" b="0" kern="1200" baseline="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Diagnostic prénatal/ Diagnostic préimplantatoire</a:t>
            </a:r>
          </a:p>
          <a:p>
            <a:pPr marL="628650" marR="0" lvl="1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fr-FR" sz="1200" b="0" kern="1200" baseline="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Génétique médicale</a:t>
            </a:r>
          </a:p>
          <a:p>
            <a:pPr marL="628650" marR="0" lvl="1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fr-FR" sz="1200" b="0" kern="1200" baseline="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Recherche sur l’embryon et les cellules souches embryonnaires</a:t>
            </a:r>
          </a:p>
          <a:p>
            <a:pPr marL="628650" marR="0" lvl="1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endParaRPr lang="fr-FR" sz="1200" b="1" kern="1200" baseline="0" dirty="0">
              <a:solidFill>
                <a:schemeClr val="tx1"/>
              </a:solidFill>
              <a:effectLst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171450" indent="-171450">
              <a:buFontTx/>
              <a:buChar char="-"/>
            </a:pPr>
            <a:endParaRPr lang="fr-FR" sz="1200" b="1" kern="1200" dirty="0">
              <a:solidFill>
                <a:schemeClr val="tx1"/>
              </a:solidFill>
              <a:effectLst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171450" indent="-171450">
              <a:buFontTx/>
              <a:buChar char="-"/>
            </a:pPr>
            <a:r>
              <a:rPr lang="fr-FR" sz="12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Génétique médicale </a:t>
            </a:r>
            <a:r>
              <a:rPr lang="fr-FR" sz="1200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= examen des caractéristiques génétiques d’une personne et identification par empreintes génétiques à des fins médicales </a:t>
            </a:r>
            <a:br>
              <a:rPr lang="fr-FR" sz="1200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</a:br>
            <a:r>
              <a:rPr lang="fr-FR" sz="1200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[vs. génétique judiciaire et génétique somatique (caractéristique</a:t>
            </a:r>
            <a:r>
              <a:rPr lang="fr-FR" sz="1200" kern="1200" baseline="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 d’une tumeur)]</a:t>
            </a:r>
            <a:endParaRPr lang="fr-FR" sz="1200" kern="1200" dirty="0">
              <a:solidFill>
                <a:schemeClr val="tx1"/>
              </a:solidFill>
              <a:effectLst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171450" indent="-171450">
              <a:buFontTx/>
              <a:buChar char="-"/>
            </a:pPr>
            <a:endParaRPr lang="fr-FR" sz="1200" kern="1200" dirty="0">
              <a:solidFill>
                <a:schemeClr val="tx1"/>
              </a:solidFill>
              <a:effectLst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171450" indent="-171450">
              <a:buFontTx/>
              <a:buChar char="-"/>
            </a:pPr>
            <a:r>
              <a:rPr lang="fr-FR" sz="12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Seule agence en Europe </a:t>
            </a:r>
            <a:r>
              <a:rPr lang="fr-FR" sz="1200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regroupant les 6 domaines de compétence:</a:t>
            </a:r>
            <a:r>
              <a:rPr lang="fr-FR" sz="1200" kern="1200" baseline="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organes-tissus, moelle osseuse, AMP, recherche sur embryon et CSEh, DPN-DPI, génétique médicale</a:t>
            </a:r>
            <a:endParaRPr lang="fr-FR" sz="1200" kern="1200" dirty="0">
              <a:solidFill>
                <a:schemeClr val="tx1"/>
              </a:solidFill>
              <a:effectLst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171450" indent="-171450">
              <a:buFontTx/>
              <a:buChar char="-"/>
            </a:pPr>
            <a:endParaRPr lang="fr-FR" sz="1200" kern="1200" dirty="0">
              <a:solidFill>
                <a:schemeClr val="tx1"/>
              </a:solidFill>
              <a:effectLst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E52E35-E4D5-48C2-9DAA-9129D982FE70}" type="slidenum">
              <a:rPr lang="fr-FR" smtClean="0"/>
              <a:t>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529289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marR="0" indent="-17145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>
                <a:srgbClr val="6600FF"/>
              </a:buClr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lang="fr-FR" altLang="fr-FR" sz="1200" i="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Établissement public </a:t>
            </a:r>
            <a:r>
              <a:rPr lang="fr-FR" altLang="fr-FR" sz="1200" i="0" u="sng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administratif</a:t>
            </a:r>
            <a:r>
              <a:rPr lang="fr-FR" altLang="fr-FR" sz="1200" i="0" baseline="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 </a:t>
            </a:r>
            <a:r>
              <a:rPr lang="fr-FR" altLang="fr-FR" sz="1200" baseline="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vs. établissement public </a:t>
            </a:r>
            <a:r>
              <a:rPr lang="fr-FR" sz="1200" u="sng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industriel</a:t>
            </a:r>
            <a:r>
              <a:rPr lang="fr-FR" sz="1200" u="sng" kern="1200" baseline="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fr-FR" sz="1200" u="sng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et commercial </a:t>
            </a:r>
            <a:r>
              <a:rPr lang="fr-FR" sz="1200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ou scientifique et technologique (Inserm par ex)</a:t>
            </a:r>
          </a:p>
          <a:p>
            <a:pPr marL="171450" indent="-171450">
              <a:buClr>
                <a:srgbClr val="6600FF"/>
              </a:buClr>
              <a:buFont typeface="Wingdings" panose="05000000000000000000" pitchFamily="2" charset="2"/>
              <a:buChar char="§"/>
            </a:pPr>
            <a:endParaRPr lang="fr-FR" altLang="fr-FR" sz="12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marL="171450" indent="-171450">
              <a:buClr>
                <a:srgbClr val="6600FF"/>
              </a:buClr>
              <a:buFont typeface="Wingdings" panose="05000000000000000000" pitchFamily="2" charset="2"/>
              <a:buChar char="§"/>
            </a:pPr>
            <a:r>
              <a:rPr lang="fr-FR" altLang="fr-FR" sz="12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La tutelle administrative est une forme de pouvoir exercé par une personne morale de droit public sur une autre qui a vocation à : </a:t>
            </a:r>
          </a:p>
          <a:p>
            <a:pPr>
              <a:buClr>
                <a:srgbClr val="6600FF"/>
              </a:buClr>
            </a:pPr>
            <a:r>
              <a:rPr lang="fr-FR" altLang="fr-FR" sz="12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       - </a:t>
            </a:r>
            <a:r>
              <a:rPr lang="fr-FR" altLang="fr-FR" sz="12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définir la stratégie</a:t>
            </a:r>
          </a:p>
          <a:p>
            <a:pPr>
              <a:buClr>
                <a:srgbClr val="6600FF"/>
              </a:buClr>
            </a:pPr>
            <a:r>
              <a:rPr lang="fr-FR" altLang="fr-FR" sz="12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       - </a:t>
            </a:r>
            <a:r>
              <a:rPr lang="fr-FR" altLang="fr-FR" sz="12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suivre et évaluer la mise en œuvre</a:t>
            </a:r>
          </a:p>
          <a:p>
            <a:pPr>
              <a:buClr>
                <a:srgbClr val="6600FF"/>
              </a:buClr>
            </a:pPr>
            <a:r>
              <a:rPr lang="fr-FR" altLang="fr-FR" sz="12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       - </a:t>
            </a:r>
            <a:r>
              <a:rPr lang="fr-FR" altLang="fr-FR" sz="12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appuyer et piloter </a:t>
            </a:r>
            <a:r>
              <a:rPr lang="fr-FR" altLang="fr-FR" sz="12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les opérateurs. </a:t>
            </a:r>
          </a:p>
          <a:p>
            <a:pPr>
              <a:buClr>
                <a:srgbClr val="6600FF"/>
              </a:buClr>
            </a:pPr>
            <a:endParaRPr lang="fr-FR" altLang="fr-FR" sz="12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00FF"/>
              </a:buClr>
              <a:buSzTx/>
              <a:buFontTx/>
              <a:buNone/>
              <a:tabLst/>
              <a:defRPr/>
            </a:pPr>
            <a:r>
              <a:rPr lang="fr-FR" altLang="fr-FR" sz="12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Concrètement, la tutelle :</a:t>
            </a:r>
            <a:br>
              <a:rPr lang="fr-FR" altLang="fr-FR" sz="12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</a:br>
            <a:r>
              <a:rPr lang="fr-FR" altLang="fr-FR" sz="1200" baseline="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fr-FR" altLang="fr-FR" sz="12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- à qui sont adressés les </a:t>
            </a:r>
            <a:r>
              <a:rPr lang="fr-FR" altLang="fr-FR" sz="12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actes les plus importants </a:t>
            </a:r>
            <a:r>
              <a:rPr lang="fr-FR" altLang="fr-FR" sz="12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(soumis au CA) avant exécution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00FF"/>
              </a:buClr>
              <a:buSzTx/>
              <a:buFontTx/>
              <a:buNone/>
              <a:tabLst/>
              <a:defRPr/>
            </a:pPr>
            <a:r>
              <a:rPr lang="fr-FR" altLang="fr-FR" sz="12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- dispose d’un </a:t>
            </a:r>
            <a:r>
              <a:rPr lang="fr-FR" altLang="fr-FR" sz="12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délai d’approbation</a:t>
            </a:r>
          </a:p>
          <a:p>
            <a:pPr>
              <a:buClr>
                <a:srgbClr val="6600FF"/>
              </a:buClr>
            </a:pPr>
            <a:r>
              <a:rPr lang="fr-FR" altLang="fr-FR" sz="12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- contrôle de la </a:t>
            </a:r>
            <a:r>
              <a:rPr lang="fr-FR" altLang="fr-FR" sz="12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légalité</a:t>
            </a:r>
            <a:r>
              <a:rPr lang="fr-FR" altLang="fr-FR" sz="12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et l’</a:t>
            </a:r>
            <a:r>
              <a:rPr lang="fr-FR" altLang="fr-FR" sz="12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opportunité </a:t>
            </a:r>
            <a:r>
              <a:rPr lang="fr-FR" altLang="fr-FR" sz="12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des actes. </a:t>
            </a:r>
          </a:p>
          <a:p>
            <a:pPr>
              <a:buClr>
                <a:srgbClr val="6600FF"/>
              </a:buClr>
            </a:pPr>
            <a:endParaRPr lang="fr-FR" altLang="fr-FR" sz="1200" dirty="0">
              <a:solidFill>
                <a:srgbClr val="000099"/>
              </a:solidFill>
              <a:latin typeface="Arial" pitchFamily="34" charset="0"/>
              <a:cs typeface="Arial" pitchFamily="34" charset="0"/>
            </a:endParaRPr>
          </a:p>
          <a:p>
            <a:pPr marL="457200" lvl="1" indent="0">
              <a:buClr>
                <a:schemeClr val="bg1"/>
              </a:buClr>
              <a:buFont typeface="Wingdings" pitchFamily="2" charset="2"/>
              <a:buNone/>
            </a:pPr>
            <a:r>
              <a:rPr lang="fr-FR" altLang="fr-FR" sz="1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  </a:t>
            </a:r>
          </a:p>
          <a:p>
            <a:pPr>
              <a:buClr>
                <a:srgbClr val="6600FF"/>
              </a:buClr>
            </a:pPr>
            <a:endParaRPr lang="fr-FR" altLang="fr-FR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endParaRPr lang="fr-FR" dirty="0"/>
          </a:p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E52E35-E4D5-48C2-9DAA-9129D982FE70}" type="slidenum">
              <a:rPr lang="fr-FR" smtClean="0"/>
              <a:t>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0521815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E52E35-E4D5-48C2-9DAA-9129D982FE70}" type="slidenum">
              <a:rPr lang="fr-FR" smtClean="0"/>
              <a:t>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0870292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altLang="fr-FR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Plus de 400 experts partenaires</a:t>
            </a:r>
            <a:r>
              <a:rPr lang="fr-FR" altLang="fr-FR" baseline="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de l’Agence</a:t>
            </a:r>
            <a:endParaRPr lang="fr-FR" altLang="fr-FR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E52E35-E4D5-48C2-9DAA-9129D982FE70}" type="slidenum">
              <a:rPr lang="fr-FR" smtClean="0"/>
              <a:t>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010732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E52E35-E4D5-48C2-9DAA-9129D982FE70}" type="slidenum">
              <a:rPr lang="fr-FR" smtClean="0"/>
              <a:t>9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7979590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position personnalisée">
    <p:bg>
      <p:bgPr>
        <a:solidFill>
          <a:srgbClr val="00A0D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Espace réservé du texte 7">
            <a:extLst>
              <a:ext uri="{FF2B5EF4-FFF2-40B4-BE49-F238E27FC236}">
                <a16:creationId xmlns:a16="http://schemas.microsoft.com/office/drawing/2014/main" id="{FDA37C34-2CAD-8C43-A82D-590E453B6EE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0" y="3301452"/>
            <a:ext cx="10691813" cy="749377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40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fr-FR" dirty="0"/>
              <a:t>TITRE</a:t>
            </a:r>
          </a:p>
        </p:txBody>
      </p:sp>
      <p:sp>
        <p:nvSpPr>
          <p:cNvPr id="10" name="Espace réservé du texte 9">
            <a:extLst>
              <a:ext uri="{FF2B5EF4-FFF2-40B4-BE49-F238E27FC236}">
                <a16:creationId xmlns:a16="http://schemas.microsoft.com/office/drawing/2014/main" id="{37BEC538-AF78-CF45-9427-64DF7A0AAD1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0" y="5937504"/>
            <a:ext cx="10691813" cy="974264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fr-FR" dirty="0"/>
              <a:t>TEXTE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50AAE6A7-3248-4A4C-8E1C-697045C847EA}"/>
              </a:ext>
            </a:extLst>
          </p:cNvPr>
          <p:cNvSpPr txBox="1"/>
          <p:nvPr userDrawn="1"/>
        </p:nvSpPr>
        <p:spPr>
          <a:xfrm>
            <a:off x="4247319" y="7007275"/>
            <a:ext cx="240687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b="1" dirty="0" err="1">
                <a:solidFill>
                  <a:srgbClr val="1E286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www.agence-biomedecine.fr</a:t>
            </a:r>
            <a:endParaRPr lang="fr-FR" sz="1200" b="1" dirty="0">
              <a:solidFill>
                <a:srgbClr val="1E2865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6BCF6BC7-2698-2B42-90E0-B99CAEA6D30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599212" y="614970"/>
            <a:ext cx="3302000" cy="1041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43725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e de titre">
    <p:bg>
      <p:bgPr>
        <a:solidFill>
          <a:srgbClr val="00A0D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180388D3-18B8-B64C-A9C1-CF2BEEB95BCF}"/>
              </a:ext>
            </a:extLst>
          </p:cNvPr>
          <p:cNvSpPr/>
          <p:nvPr userDrawn="1"/>
        </p:nvSpPr>
        <p:spPr>
          <a:xfrm>
            <a:off x="190233" y="203050"/>
            <a:ext cx="10309760" cy="7171967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44" name="Espace réservé du texte 43">
            <a:extLst>
              <a:ext uri="{FF2B5EF4-FFF2-40B4-BE49-F238E27FC236}">
                <a16:creationId xmlns:a16="http://schemas.microsoft.com/office/drawing/2014/main" id="{064BE376-4F72-E74A-BEC8-760D4B6FDE3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604976" y="2688114"/>
            <a:ext cx="5794743" cy="1266941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4000" b="1" cap="all" baseline="0">
                <a:solidFill>
                  <a:srgbClr val="00A0D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fr-FR" dirty="0"/>
              <a:t>TITRE</a:t>
            </a:r>
          </a:p>
        </p:txBody>
      </p:sp>
      <p:sp>
        <p:nvSpPr>
          <p:cNvPr id="46" name="Espace réservé du texte 45">
            <a:extLst>
              <a:ext uri="{FF2B5EF4-FFF2-40B4-BE49-F238E27FC236}">
                <a16:creationId xmlns:a16="http://schemas.microsoft.com/office/drawing/2014/main" id="{0D1A9D87-1A33-7746-861C-E1780F6A014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604977" y="4020851"/>
            <a:ext cx="5794743" cy="78263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000">
                <a:solidFill>
                  <a:srgbClr val="26277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fr-FR" dirty="0"/>
              <a:t>SOUS-TITRE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DCDDAFD8-AC8F-DC4D-9CBF-C14939C906F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23194" y="422741"/>
            <a:ext cx="2440693" cy="9235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16801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bg>
      <p:bgPr>
        <a:solidFill>
          <a:srgbClr val="00A0D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>
            <a:extLst>
              <a:ext uri="{FF2B5EF4-FFF2-40B4-BE49-F238E27FC236}">
                <a16:creationId xmlns:a16="http://schemas.microsoft.com/office/drawing/2014/main" id="{EC2D64B3-A31F-1540-A3DB-1AF0AC646BC6}"/>
              </a:ext>
            </a:extLst>
          </p:cNvPr>
          <p:cNvSpPr/>
          <p:nvPr userDrawn="1"/>
        </p:nvSpPr>
        <p:spPr>
          <a:xfrm>
            <a:off x="190233" y="195542"/>
            <a:ext cx="10309760" cy="7171967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41" name="object 41">
            <a:extLst>
              <a:ext uri="{FF2B5EF4-FFF2-40B4-BE49-F238E27FC236}">
                <a16:creationId xmlns:a16="http://schemas.microsoft.com/office/drawing/2014/main" id="{F0803590-DB48-DA4A-8AF8-409487F63338}"/>
              </a:ext>
            </a:extLst>
          </p:cNvPr>
          <p:cNvSpPr/>
          <p:nvPr userDrawn="1"/>
        </p:nvSpPr>
        <p:spPr>
          <a:xfrm>
            <a:off x="8714343" y="6827062"/>
            <a:ext cx="45719" cy="648110"/>
          </a:xfrm>
          <a:custGeom>
            <a:avLst/>
            <a:gdLst/>
            <a:ahLst/>
            <a:cxnLst/>
            <a:rect l="l" t="t" r="r" b="b"/>
            <a:pathLst>
              <a:path h="515620">
                <a:moveTo>
                  <a:pt x="0" y="515366"/>
                </a:moveTo>
                <a:lnTo>
                  <a:pt x="0" y="0"/>
                </a:lnTo>
              </a:path>
            </a:pathLst>
          </a:custGeom>
          <a:ln w="12700">
            <a:solidFill>
              <a:srgbClr val="00A4E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4" name="Image 13">
            <a:extLst>
              <a:ext uri="{FF2B5EF4-FFF2-40B4-BE49-F238E27FC236}">
                <a16:creationId xmlns:a16="http://schemas.microsoft.com/office/drawing/2014/main" id="{CF1D0285-D645-1F4B-8813-726B417A1FD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893627" y="6739980"/>
            <a:ext cx="1457083" cy="551329"/>
          </a:xfrm>
          <a:prstGeom prst="rect">
            <a:avLst/>
          </a:prstGeom>
        </p:spPr>
      </p:pic>
      <p:sp>
        <p:nvSpPr>
          <p:cNvPr id="3" name="Espace réservé du graphique 2">
            <a:extLst>
              <a:ext uri="{FF2B5EF4-FFF2-40B4-BE49-F238E27FC236}">
                <a16:creationId xmlns:a16="http://schemas.microsoft.com/office/drawing/2014/main" id="{25BD3C00-1B0A-4742-8002-38F5B16630F8}"/>
              </a:ext>
            </a:extLst>
          </p:cNvPr>
          <p:cNvSpPr>
            <a:spLocks noGrp="1"/>
          </p:cNvSpPr>
          <p:nvPr>
            <p:ph type="chart" sz="quarter" idx="14"/>
          </p:nvPr>
        </p:nvSpPr>
        <p:spPr>
          <a:xfrm>
            <a:off x="5937423" y="1655764"/>
            <a:ext cx="4233690" cy="4962796"/>
          </a:xfrm>
          <a:prstGeom prst="rect">
            <a:avLst/>
          </a:prstGeom>
        </p:spPr>
        <p:txBody>
          <a:bodyPr anchor="ctr" anchorCtr="0"/>
          <a:lstStyle>
            <a:lvl1pPr marL="0" indent="0" algn="ctr">
              <a:buNone/>
              <a:defRPr sz="2000">
                <a:solidFill>
                  <a:srgbClr val="1BA5D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fr-FR" dirty="0"/>
          </a:p>
        </p:txBody>
      </p:sp>
      <p:sp>
        <p:nvSpPr>
          <p:cNvPr id="12" name="Espace réservé du texte 43">
            <a:extLst>
              <a:ext uri="{FF2B5EF4-FFF2-40B4-BE49-F238E27FC236}">
                <a16:creationId xmlns:a16="http://schemas.microsoft.com/office/drawing/2014/main" id="{234E3913-FCBA-E14D-9AE8-0CCAD0C4ECA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31741" y="499506"/>
            <a:ext cx="9639372" cy="473727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3000" b="1" cap="all" baseline="0">
                <a:solidFill>
                  <a:srgbClr val="00A0D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fr-FR" dirty="0"/>
              <a:t>TITRE</a:t>
            </a:r>
          </a:p>
        </p:txBody>
      </p:sp>
      <p:sp>
        <p:nvSpPr>
          <p:cNvPr id="16" name="Espace réservé du texte 45">
            <a:extLst>
              <a:ext uri="{FF2B5EF4-FFF2-40B4-BE49-F238E27FC236}">
                <a16:creationId xmlns:a16="http://schemas.microsoft.com/office/drawing/2014/main" id="{F6DEE2F6-2804-B74B-A62B-E9EBA16ADC9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31741" y="980916"/>
            <a:ext cx="9639372" cy="40793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000">
                <a:solidFill>
                  <a:srgbClr val="26277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fr-FR" dirty="0"/>
              <a:t>SOUS-TITRE</a:t>
            </a:r>
          </a:p>
        </p:txBody>
      </p:sp>
      <p:sp>
        <p:nvSpPr>
          <p:cNvPr id="17" name="Espace réservé du texte 14">
            <a:extLst>
              <a:ext uri="{FF2B5EF4-FFF2-40B4-BE49-F238E27FC236}">
                <a16:creationId xmlns:a16="http://schemas.microsoft.com/office/drawing/2014/main" id="{DD6B1B61-E390-6D47-AEFC-B98F3470B62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31742" y="1655764"/>
            <a:ext cx="5065870" cy="4962796"/>
          </a:xfrm>
          <a:prstGeom prst="rect">
            <a:avLst/>
          </a:prstGeom>
        </p:spPr>
        <p:txBody>
          <a:bodyPr/>
          <a:lstStyle>
            <a:lvl1pPr marL="11112" marR="0" indent="0" algn="l" defTabSz="1007943" rtl="0" eaLnBrk="1" fontAlgn="auto" latinLnBrk="0" hangingPunct="1">
              <a:lnSpc>
                <a:spcPct val="90000"/>
              </a:lnSpc>
              <a:spcBef>
                <a:spcPts val="1102"/>
              </a:spcBef>
              <a:spcAft>
                <a:spcPts val="0"/>
              </a:spcAft>
              <a:buClr>
                <a:srgbClr val="00A4E2"/>
              </a:buClr>
              <a:buSzPct val="70000"/>
              <a:buFontTx/>
              <a:buNone/>
              <a:tabLst/>
              <a:defRPr sz="2600" b="0">
                <a:solidFill>
                  <a:srgbClr val="26277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95300" marR="0" indent="-266700" algn="l" defTabSz="1007943" rtl="0" eaLnBrk="1" fontAlgn="auto" latinLnBrk="0" hangingPunct="1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rgbClr val="00A0D1"/>
              </a:buClr>
              <a:buSzPct val="100000"/>
              <a:buFont typeface="Helvetica" pitchFamily="2" charset="0"/>
              <a:buChar char="●"/>
              <a:tabLst/>
              <a:defRPr sz="2000">
                <a:solidFill>
                  <a:srgbClr val="1BA5D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781050" indent="-285750">
              <a:buSzPct val="100000"/>
              <a:buFont typeface="Courier New" panose="02070309020205020404" pitchFamily="49" charset="0"/>
              <a:buChar char="o"/>
              <a:tabLst/>
              <a:defRPr sz="1800">
                <a:solidFill>
                  <a:srgbClr val="00A4E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</a:lstStyle>
          <a:p>
            <a:r>
              <a:rPr lang="fr-FR" dirty="0"/>
              <a:t>Texte courant</a:t>
            </a:r>
          </a:p>
          <a:p>
            <a:pPr lvl="1"/>
            <a:r>
              <a:rPr lang="fr-FR" dirty="0"/>
              <a:t>Modifier le texte</a:t>
            </a:r>
          </a:p>
          <a:p>
            <a:pPr lvl="2"/>
            <a:r>
              <a:rPr lang="fr-FR" dirty="0"/>
              <a:t>Modifier texte</a:t>
            </a:r>
          </a:p>
          <a:p>
            <a:pPr marL="1088479" marR="0" lvl="2" indent="-171450" algn="l" defTabSz="1007943" rtl="0" eaLnBrk="1" fontAlgn="auto" latinLnBrk="0" hangingPunct="1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rgbClr val="262773"/>
              </a:buClr>
              <a:buSzPct val="80000"/>
              <a:buFont typeface="Courier New" panose="02070309020205020404" pitchFamily="49" charset="0"/>
              <a:buChar char="o"/>
              <a:tabLst/>
              <a:defRPr/>
            </a:pPr>
            <a:endParaRPr lang="fr-FR" dirty="0"/>
          </a:p>
          <a:p>
            <a:pPr lvl="1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91684820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re et contenu">
    <p:bg>
      <p:bgPr>
        <a:solidFill>
          <a:srgbClr val="00A0D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4DF80A33-0014-8348-A45F-4B3F01B8C0E1}"/>
              </a:ext>
            </a:extLst>
          </p:cNvPr>
          <p:cNvSpPr/>
          <p:nvPr userDrawn="1"/>
        </p:nvSpPr>
        <p:spPr>
          <a:xfrm>
            <a:off x="187022" y="195542"/>
            <a:ext cx="10309760" cy="7171967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6" name="object 41">
            <a:extLst>
              <a:ext uri="{FF2B5EF4-FFF2-40B4-BE49-F238E27FC236}">
                <a16:creationId xmlns:a16="http://schemas.microsoft.com/office/drawing/2014/main" id="{3B6A4275-87BB-964D-8A05-31159F97FFD3}"/>
              </a:ext>
            </a:extLst>
          </p:cNvPr>
          <p:cNvSpPr/>
          <p:nvPr userDrawn="1"/>
        </p:nvSpPr>
        <p:spPr>
          <a:xfrm>
            <a:off x="8738030" y="6885477"/>
            <a:ext cx="45719" cy="648110"/>
          </a:xfrm>
          <a:custGeom>
            <a:avLst/>
            <a:gdLst/>
            <a:ahLst/>
            <a:cxnLst/>
            <a:rect l="l" t="t" r="r" b="b"/>
            <a:pathLst>
              <a:path h="515620">
                <a:moveTo>
                  <a:pt x="0" y="515366"/>
                </a:moveTo>
                <a:lnTo>
                  <a:pt x="0" y="0"/>
                </a:lnTo>
              </a:path>
            </a:pathLst>
          </a:custGeom>
          <a:ln w="12700">
            <a:solidFill>
              <a:srgbClr val="00A0D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7" name="Image 16">
            <a:extLst>
              <a:ext uri="{FF2B5EF4-FFF2-40B4-BE49-F238E27FC236}">
                <a16:creationId xmlns:a16="http://schemas.microsoft.com/office/drawing/2014/main" id="{79589928-DF58-254A-BB33-F4C03747CFD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893627" y="6739980"/>
            <a:ext cx="1457083" cy="551329"/>
          </a:xfrm>
          <a:prstGeom prst="rect">
            <a:avLst/>
          </a:prstGeom>
        </p:spPr>
      </p:pic>
      <p:sp>
        <p:nvSpPr>
          <p:cNvPr id="12" name="Espace réservé du texte 43">
            <a:extLst>
              <a:ext uri="{FF2B5EF4-FFF2-40B4-BE49-F238E27FC236}">
                <a16:creationId xmlns:a16="http://schemas.microsoft.com/office/drawing/2014/main" id="{1EB69A34-C0E9-7B43-9BE9-EDA32F7C4E2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31741" y="499506"/>
            <a:ext cx="9639372" cy="473727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3000" b="1" cap="all" baseline="0">
                <a:solidFill>
                  <a:srgbClr val="1BA5D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fr-FR" dirty="0"/>
              <a:t>TITRE</a:t>
            </a:r>
          </a:p>
        </p:txBody>
      </p:sp>
      <p:sp>
        <p:nvSpPr>
          <p:cNvPr id="14" name="Espace réservé du texte 45">
            <a:extLst>
              <a:ext uri="{FF2B5EF4-FFF2-40B4-BE49-F238E27FC236}">
                <a16:creationId xmlns:a16="http://schemas.microsoft.com/office/drawing/2014/main" id="{73E235BA-74D5-CC45-96FF-C26494A37A7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31741" y="980916"/>
            <a:ext cx="9639372" cy="40793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000">
                <a:solidFill>
                  <a:srgbClr val="26277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fr-FR" dirty="0"/>
              <a:t>SOUS-TITRE</a:t>
            </a:r>
          </a:p>
        </p:txBody>
      </p:sp>
      <p:sp>
        <p:nvSpPr>
          <p:cNvPr id="18" name="Espace réservé du texte 14">
            <a:extLst>
              <a:ext uri="{FF2B5EF4-FFF2-40B4-BE49-F238E27FC236}">
                <a16:creationId xmlns:a16="http://schemas.microsoft.com/office/drawing/2014/main" id="{B37D8539-BF19-A245-AB60-5C70C962877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31740" y="1655764"/>
            <a:ext cx="4654905" cy="4962796"/>
          </a:xfrm>
          <a:prstGeom prst="rect">
            <a:avLst/>
          </a:prstGeom>
        </p:spPr>
        <p:txBody>
          <a:bodyPr/>
          <a:lstStyle>
            <a:lvl1pPr marL="11112" marR="0" indent="0" algn="l" defTabSz="1007943" rtl="0" eaLnBrk="1" fontAlgn="auto" latinLnBrk="0" hangingPunct="1">
              <a:lnSpc>
                <a:spcPct val="90000"/>
              </a:lnSpc>
              <a:spcBef>
                <a:spcPts val="1102"/>
              </a:spcBef>
              <a:spcAft>
                <a:spcPts val="0"/>
              </a:spcAft>
              <a:buClr>
                <a:srgbClr val="00A4E2"/>
              </a:buClr>
              <a:buSzPct val="70000"/>
              <a:buFontTx/>
              <a:buNone/>
              <a:tabLst/>
              <a:defRPr sz="2600" b="0">
                <a:solidFill>
                  <a:srgbClr val="26277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95300" marR="0" indent="-266700" algn="l" defTabSz="1007943" rtl="0" eaLnBrk="1" fontAlgn="auto" latinLnBrk="0" hangingPunct="1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rgbClr val="1BA5DF"/>
              </a:buClr>
              <a:buSzPct val="100000"/>
              <a:buFont typeface="Helvetica" pitchFamily="2" charset="0"/>
              <a:buChar char="●"/>
              <a:tabLst/>
              <a:defRPr sz="2000">
                <a:solidFill>
                  <a:srgbClr val="1BA5D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917029" indent="0">
              <a:buSzPct val="100000"/>
              <a:buFont typeface="Courier New" panose="02070309020205020404" pitchFamily="49" charset="0"/>
              <a:buNone/>
              <a:tabLst/>
              <a:defRPr sz="1800">
                <a:solidFill>
                  <a:srgbClr val="1BA5D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</a:lstStyle>
          <a:p>
            <a:r>
              <a:rPr lang="fr-FR" dirty="0"/>
              <a:t>Texte courant</a:t>
            </a:r>
          </a:p>
          <a:p>
            <a:pPr lvl="1"/>
            <a:r>
              <a:rPr lang="fr-FR" dirty="0"/>
              <a:t>Modifier le texte</a:t>
            </a:r>
          </a:p>
          <a:p>
            <a:pPr marL="1088479" marR="0" lvl="2" indent="-171450" algn="l" defTabSz="1007943" rtl="0" eaLnBrk="1" fontAlgn="auto" latinLnBrk="0" hangingPunct="1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rgbClr val="262773"/>
              </a:buClr>
              <a:buSzPct val="80000"/>
              <a:buFont typeface="Courier New" panose="02070309020205020404" pitchFamily="49" charset="0"/>
              <a:buChar char="o"/>
              <a:tabLst/>
              <a:defRPr/>
            </a:pPr>
            <a:endParaRPr lang="fr-FR" dirty="0"/>
          </a:p>
          <a:p>
            <a:pPr lvl="1"/>
            <a:endParaRPr lang="fr-FR" dirty="0"/>
          </a:p>
        </p:txBody>
      </p:sp>
      <p:sp>
        <p:nvSpPr>
          <p:cNvPr id="19" name="Espace réservé du texte 14">
            <a:extLst>
              <a:ext uri="{FF2B5EF4-FFF2-40B4-BE49-F238E27FC236}">
                <a16:creationId xmlns:a16="http://schemas.microsoft.com/office/drawing/2014/main" id="{321D31A1-FFEC-F844-AECC-D4CB1D028993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481919" y="1655764"/>
            <a:ext cx="4689194" cy="4962795"/>
          </a:xfrm>
          <a:prstGeom prst="rect">
            <a:avLst/>
          </a:prstGeom>
        </p:spPr>
        <p:txBody>
          <a:bodyPr/>
          <a:lstStyle>
            <a:lvl1pPr marL="11112" marR="0" indent="0" algn="l" defTabSz="1007943" rtl="0" eaLnBrk="1" fontAlgn="auto" latinLnBrk="0" hangingPunct="1">
              <a:lnSpc>
                <a:spcPct val="90000"/>
              </a:lnSpc>
              <a:spcBef>
                <a:spcPts val="1102"/>
              </a:spcBef>
              <a:spcAft>
                <a:spcPts val="0"/>
              </a:spcAft>
              <a:buClr>
                <a:srgbClr val="00A4E2"/>
              </a:buClr>
              <a:buSzPct val="70000"/>
              <a:buFontTx/>
              <a:buNone/>
              <a:tabLst/>
              <a:defRPr sz="2600" b="0">
                <a:solidFill>
                  <a:srgbClr val="26277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95300" marR="0" indent="-266700" algn="l" defTabSz="1007943" rtl="0" eaLnBrk="1" fontAlgn="auto" latinLnBrk="0" hangingPunct="1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rgbClr val="1BA5DF"/>
              </a:buClr>
              <a:buSzPct val="100000"/>
              <a:buFont typeface="Helvetica" pitchFamily="2" charset="0"/>
              <a:buChar char="●"/>
              <a:tabLst/>
              <a:defRPr sz="2000">
                <a:solidFill>
                  <a:srgbClr val="1BA5D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781050" indent="-285750">
              <a:buSzPct val="100000"/>
              <a:buFont typeface="Courier New" panose="02070309020205020404" pitchFamily="49" charset="0"/>
              <a:buChar char="o"/>
              <a:tabLst/>
              <a:defRPr sz="1800">
                <a:solidFill>
                  <a:srgbClr val="A2C61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</a:lstStyle>
          <a:p>
            <a:r>
              <a:rPr lang="fr-FR" dirty="0"/>
              <a:t>Texte courant</a:t>
            </a:r>
          </a:p>
          <a:p>
            <a:pPr lvl="1"/>
            <a:r>
              <a:rPr lang="fr-FR" dirty="0"/>
              <a:t>Modifier le texte</a:t>
            </a:r>
          </a:p>
          <a:p>
            <a:pPr marL="1088479" marR="0" lvl="2" indent="-171450" algn="l" defTabSz="1007943" rtl="0" eaLnBrk="1" fontAlgn="auto" latinLnBrk="0" hangingPunct="1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rgbClr val="262773"/>
              </a:buClr>
              <a:buSzPct val="80000"/>
              <a:buFont typeface="Courier New" panose="02070309020205020404" pitchFamily="49" charset="0"/>
              <a:buChar char="o"/>
              <a:tabLst/>
              <a:defRPr/>
            </a:pPr>
            <a:endParaRPr lang="fr-FR" dirty="0"/>
          </a:p>
          <a:p>
            <a:pPr lvl="1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25471454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re et contenu">
    <p:bg>
      <p:bgPr>
        <a:solidFill>
          <a:srgbClr val="00A0D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4DF80A33-0014-8348-A45F-4B3F01B8C0E1}"/>
              </a:ext>
            </a:extLst>
          </p:cNvPr>
          <p:cNvSpPr/>
          <p:nvPr userDrawn="1"/>
        </p:nvSpPr>
        <p:spPr>
          <a:xfrm>
            <a:off x="190233" y="195542"/>
            <a:ext cx="10309760" cy="7171967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0" name="Espace réservé du texte 43">
            <a:extLst>
              <a:ext uri="{FF2B5EF4-FFF2-40B4-BE49-F238E27FC236}">
                <a16:creationId xmlns:a16="http://schemas.microsoft.com/office/drawing/2014/main" id="{B476E75C-2DBC-A446-BB32-FA14B871AB9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31741" y="499506"/>
            <a:ext cx="9639372" cy="473727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3000" b="1" cap="all" baseline="0">
                <a:solidFill>
                  <a:srgbClr val="1BA5D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fr-FR" dirty="0"/>
              <a:t>TITRE</a:t>
            </a:r>
          </a:p>
        </p:txBody>
      </p:sp>
      <p:sp>
        <p:nvSpPr>
          <p:cNvPr id="11" name="Espace réservé du texte 45">
            <a:extLst>
              <a:ext uri="{FF2B5EF4-FFF2-40B4-BE49-F238E27FC236}">
                <a16:creationId xmlns:a16="http://schemas.microsoft.com/office/drawing/2014/main" id="{669020DC-69A0-3F41-A6B8-E8D8476642C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31741" y="980916"/>
            <a:ext cx="9639372" cy="40793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000">
                <a:solidFill>
                  <a:srgbClr val="26277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fr-FR" dirty="0"/>
              <a:t>SOUS-TITRE</a:t>
            </a:r>
          </a:p>
        </p:txBody>
      </p:sp>
      <p:sp>
        <p:nvSpPr>
          <p:cNvPr id="15" name="Espace réservé du texte 14">
            <a:extLst>
              <a:ext uri="{FF2B5EF4-FFF2-40B4-BE49-F238E27FC236}">
                <a16:creationId xmlns:a16="http://schemas.microsoft.com/office/drawing/2014/main" id="{632E27F9-DCBE-7840-AF72-68F7DA3EDFC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31741" y="1655763"/>
            <a:ext cx="9639372" cy="4962796"/>
          </a:xfrm>
          <a:prstGeom prst="rect">
            <a:avLst/>
          </a:prstGeom>
        </p:spPr>
        <p:txBody>
          <a:bodyPr/>
          <a:lstStyle>
            <a:lvl1pPr marL="11112" marR="0" indent="0" algn="l" defTabSz="1007943" rtl="0" eaLnBrk="1" fontAlgn="auto" latinLnBrk="0" hangingPunct="1">
              <a:lnSpc>
                <a:spcPct val="90000"/>
              </a:lnSpc>
              <a:spcBef>
                <a:spcPts val="1102"/>
              </a:spcBef>
              <a:spcAft>
                <a:spcPts val="0"/>
              </a:spcAft>
              <a:buClr>
                <a:srgbClr val="00A4E2"/>
              </a:buClr>
              <a:buSzPct val="70000"/>
              <a:buFontTx/>
              <a:buNone/>
              <a:tabLst/>
              <a:defRPr sz="2600" b="0">
                <a:solidFill>
                  <a:srgbClr val="26277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95300" marR="0" indent="-266700" algn="l" defTabSz="1007943" rtl="0" eaLnBrk="1" fontAlgn="auto" latinLnBrk="0" hangingPunct="1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rgbClr val="1BA5DF"/>
              </a:buClr>
              <a:buSzPct val="100000"/>
              <a:buFont typeface="Helvetica" pitchFamily="2" charset="0"/>
              <a:buChar char="●"/>
              <a:tabLst/>
              <a:defRPr sz="2000">
                <a:solidFill>
                  <a:srgbClr val="1BA5D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781050" indent="-285750">
              <a:buClr>
                <a:srgbClr val="1BA5DF"/>
              </a:buClr>
              <a:buSzPct val="100000"/>
              <a:buFont typeface="Courier New" panose="02070309020205020404" pitchFamily="49" charset="0"/>
              <a:buChar char="o"/>
              <a:tabLst/>
              <a:defRPr sz="1800">
                <a:solidFill>
                  <a:srgbClr val="1BA5D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</a:lstStyle>
          <a:p>
            <a:r>
              <a:rPr lang="fr-FR" dirty="0"/>
              <a:t>Texte courant</a:t>
            </a:r>
          </a:p>
          <a:p>
            <a:pPr lvl="1"/>
            <a:r>
              <a:rPr lang="fr-FR" dirty="0"/>
              <a:t>Modifier le texte</a:t>
            </a:r>
          </a:p>
          <a:p>
            <a:pPr lvl="2"/>
            <a:r>
              <a:rPr lang="fr-FR" dirty="0"/>
              <a:t>Modifier texte</a:t>
            </a:r>
          </a:p>
          <a:p>
            <a:pPr marL="1088479" marR="0" lvl="2" indent="-171450" algn="l" defTabSz="1007943" rtl="0" eaLnBrk="1" fontAlgn="auto" latinLnBrk="0" hangingPunct="1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rgbClr val="262773"/>
              </a:buClr>
              <a:buSzPct val="80000"/>
              <a:buFont typeface="Courier New" panose="02070309020205020404" pitchFamily="49" charset="0"/>
              <a:buChar char="o"/>
              <a:tabLst/>
              <a:defRPr/>
            </a:pPr>
            <a:endParaRPr lang="fr-FR" dirty="0"/>
          </a:p>
          <a:p>
            <a:pPr lvl="1"/>
            <a:endParaRPr lang="fr-FR" dirty="0"/>
          </a:p>
        </p:txBody>
      </p:sp>
      <p:pic>
        <p:nvPicPr>
          <p:cNvPr id="17" name="Image 16">
            <a:extLst>
              <a:ext uri="{FF2B5EF4-FFF2-40B4-BE49-F238E27FC236}">
                <a16:creationId xmlns:a16="http://schemas.microsoft.com/office/drawing/2014/main" id="{79589928-DF58-254A-BB33-F4C03747CFD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893627" y="6739980"/>
            <a:ext cx="1457083" cy="551329"/>
          </a:xfrm>
          <a:prstGeom prst="rect">
            <a:avLst/>
          </a:prstGeom>
        </p:spPr>
      </p:pic>
      <p:sp>
        <p:nvSpPr>
          <p:cNvPr id="8" name="object 41">
            <a:extLst>
              <a:ext uri="{FF2B5EF4-FFF2-40B4-BE49-F238E27FC236}">
                <a16:creationId xmlns:a16="http://schemas.microsoft.com/office/drawing/2014/main" id="{3B6A4275-87BB-964D-8A05-31159F97FFD3}"/>
              </a:ext>
            </a:extLst>
          </p:cNvPr>
          <p:cNvSpPr/>
          <p:nvPr userDrawn="1"/>
        </p:nvSpPr>
        <p:spPr>
          <a:xfrm>
            <a:off x="8698625" y="6849291"/>
            <a:ext cx="45719" cy="648110"/>
          </a:xfrm>
          <a:custGeom>
            <a:avLst/>
            <a:gdLst/>
            <a:ahLst/>
            <a:cxnLst/>
            <a:rect l="l" t="t" r="r" b="b"/>
            <a:pathLst>
              <a:path h="515620">
                <a:moveTo>
                  <a:pt x="0" y="515366"/>
                </a:moveTo>
                <a:lnTo>
                  <a:pt x="0" y="0"/>
                </a:lnTo>
              </a:path>
            </a:pathLst>
          </a:custGeom>
          <a:ln w="12700">
            <a:solidFill>
              <a:srgbClr val="00A0D1"/>
            </a:solidFill>
          </a:ln>
        </p:spPr>
        <p:txBody>
          <a:bodyPr wrap="square" lIns="0" tIns="0" rIns="0" bIns="0" rtlCol="0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56130731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E286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954276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1" r:id="rId2"/>
    <p:sldLayoutId id="2147483662" r:id="rId3"/>
    <p:sldLayoutId id="2147483663" r:id="rId4"/>
    <p:sldLayoutId id="2147483680" r:id="rId5"/>
  </p:sldLayoutIdLst>
  <p:txStyles>
    <p:titleStyle>
      <a:lvl1pPr algn="l" defTabSz="1007943" rtl="0" eaLnBrk="1" latinLnBrk="0" hangingPunct="1">
        <a:lnSpc>
          <a:spcPct val="90000"/>
        </a:lnSpc>
        <a:spcBef>
          <a:spcPct val="0"/>
        </a:spcBef>
        <a:buNone/>
        <a:defRPr sz="485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1986" indent="-251986" algn="l" defTabSz="1007943" rtl="0" eaLnBrk="1" latinLnBrk="0" hangingPunct="1">
        <a:lnSpc>
          <a:spcPct val="90000"/>
        </a:lnSpc>
        <a:spcBef>
          <a:spcPts val="1102"/>
        </a:spcBef>
        <a:buFont typeface="Arial" panose="020B0604020202020204" pitchFamily="34" charset="0"/>
        <a:buChar char="•"/>
        <a:defRPr sz="3086" kern="1200">
          <a:solidFill>
            <a:schemeClr val="tx1"/>
          </a:solidFill>
          <a:latin typeface="+mn-lt"/>
          <a:ea typeface="+mn-ea"/>
          <a:cs typeface="+mn-cs"/>
        </a:defRPr>
      </a:lvl1pPr>
      <a:lvl2pPr marL="755957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2646" kern="1200">
          <a:solidFill>
            <a:schemeClr val="tx1"/>
          </a:solidFill>
          <a:latin typeface="+mn-lt"/>
          <a:ea typeface="+mn-ea"/>
          <a:cs typeface="+mn-cs"/>
        </a:defRPr>
      </a:lvl2pPr>
      <a:lvl3pPr marL="1259929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2205" kern="1200">
          <a:solidFill>
            <a:schemeClr val="tx1"/>
          </a:solidFill>
          <a:latin typeface="+mn-lt"/>
          <a:ea typeface="+mn-ea"/>
          <a:cs typeface="+mn-cs"/>
        </a:defRPr>
      </a:lvl3pPr>
      <a:lvl4pPr marL="1763900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4pPr>
      <a:lvl5pPr marL="2267872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5pPr>
      <a:lvl6pPr marL="2771844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6pPr>
      <a:lvl7pPr marL="3275815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7pPr>
      <a:lvl8pPr marL="3779787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8pPr>
      <a:lvl9pPr marL="4283758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1pPr>
      <a:lvl2pPr marL="503972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2pPr>
      <a:lvl3pPr marL="1007943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3pPr>
      <a:lvl4pPr marL="1511915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4pPr>
      <a:lvl5pPr marL="2015886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5pPr>
      <a:lvl6pPr marL="2519858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6pPr>
      <a:lvl7pPr marL="3023829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7pPr>
      <a:lvl8pPr marL="3527801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8pPr>
      <a:lvl9pPr marL="4031772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3" Type="http://schemas.openxmlformats.org/officeDocument/2006/relationships/image" Target="../media/image13.png"/><Relationship Id="rId7" Type="http://schemas.openxmlformats.org/officeDocument/2006/relationships/image" Target="../media/image3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6.png"/><Relationship Id="rId11" Type="http://schemas.openxmlformats.org/officeDocument/2006/relationships/image" Target="../media/image37.png"/><Relationship Id="rId5" Type="http://schemas.openxmlformats.org/officeDocument/2006/relationships/image" Target="../media/image15.png"/><Relationship Id="rId10" Type="http://schemas.openxmlformats.org/officeDocument/2006/relationships/image" Target="../media/image36.png"/><Relationship Id="rId4" Type="http://schemas.openxmlformats.org/officeDocument/2006/relationships/image" Target="../media/image14.png"/><Relationship Id="rId9" Type="http://schemas.openxmlformats.org/officeDocument/2006/relationships/image" Target="../media/image35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3" Type="http://schemas.openxmlformats.org/officeDocument/2006/relationships/image" Target="../media/image13.png"/><Relationship Id="rId7" Type="http://schemas.openxmlformats.org/officeDocument/2006/relationships/image" Target="../media/image38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Relationship Id="rId9" Type="http://schemas.openxmlformats.org/officeDocument/2006/relationships/image" Target="../media/image40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png"/><Relationship Id="rId3" Type="http://schemas.openxmlformats.org/officeDocument/2006/relationships/image" Target="../media/image13.png"/><Relationship Id="rId7" Type="http://schemas.openxmlformats.org/officeDocument/2006/relationships/image" Target="../media/image4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43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image" Target="../media/image4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png"/><Relationship Id="rId3" Type="http://schemas.openxmlformats.org/officeDocument/2006/relationships/image" Target="../media/image13.png"/><Relationship Id="rId7" Type="http://schemas.openxmlformats.org/officeDocument/2006/relationships/image" Target="../media/image45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png"/><Relationship Id="rId3" Type="http://schemas.openxmlformats.org/officeDocument/2006/relationships/image" Target="../media/image13.pn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Relationship Id="rId9" Type="http://schemas.openxmlformats.org/officeDocument/2006/relationships/image" Target="../media/image48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png"/><Relationship Id="rId3" Type="http://schemas.openxmlformats.org/officeDocument/2006/relationships/image" Target="../media/image13.png"/><Relationship Id="rId7" Type="http://schemas.openxmlformats.org/officeDocument/2006/relationships/image" Target="../media/image49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image" Target="../media/image51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image" Target="../media/image52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jpeg"/><Relationship Id="rId3" Type="http://schemas.openxmlformats.org/officeDocument/2006/relationships/image" Target="../media/image13.png"/><Relationship Id="rId7" Type="http://schemas.openxmlformats.org/officeDocument/2006/relationships/hyperlink" Target="https://www.agence-biomedecine.fr/Decouvrir-l-Agence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image" Target="../media/image52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image" Target="../media/image51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image" Target="../media/image52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image" Target="../media/image53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image" Target="../media/image54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chart" Target="../charts/chart1.xml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image" Target="../media/image55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image" Target="../media/image56.jp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7.png"/><Relationship Id="rId3" Type="http://schemas.openxmlformats.org/officeDocument/2006/relationships/image" Target="../media/image13.png"/><Relationship Id="rId7" Type="http://schemas.openxmlformats.org/officeDocument/2006/relationships/hyperlink" Target="https://www.agence-biomedecine.fr/Site-pour-le-grand-public" TargetMode="External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10" Type="http://schemas.openxmlformats.org/officeDocument/2006/relationships/image" Target="../media/image59.png"/><Relationship Id="rId4" Type="http://schemas.openxmlformats.org/officeDocument/2006/relationships/image" Target="../media/image14.png"/><Relationship Id="rId9" Type="http://schemas.openxmlformats.org/officeDocument/2006/relationships/image" Target="../media/image58.png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8.png"/><Relationship Id="rId3" Type="http://schemas.openxmlformats.org/officeDocument/2006/relationships/image" Target="../media/image13.png"/><Relationship Id="rId7" Type="http://schemas.openxmlformats.org/officeDocument/2006/relationships/image" Target="../media/image6.png"/><Relationship Id="rId12" Type="http://schemas.openxmlformats.org/officeDocument/2006/relationships/image" Target="../media/image5.png"/><Relationship Id="rId2" Type="http://schemas.openxmlformats.org/officeDocument/2006/relationships/notesSlide" Target="../notesSlides/notesSlide33.xml"/><Relationship Id="rId16" Type="http://schemas.openxmlformats.org/officeDocument/2006/relationships/image" Target="../media/image12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6.png"/><Relationship Id="rId11" Type="http://schemas.openxmlformats.org/officeDocument/2006/relationships/image" Target="../media/image4.png"/><Relationship Id="rId5" Type="http://schemas.openxmlformats.org/officeDocument/2006/relationships/image" Target="../media/image15.png"/><Relationship Id="rId15" Type="http://schemas.openxmlformats.org/officeDocument/2006/relationships/image" Target="../media/image10.png"/><Relationship Id="rId10" Type="http://schemas.openxmlformats.org/officeDocument/2006/relationships/image" Target="../media/image3.png"/><Relationship Id="rId4" Type="http://schemas.openxmlformats.org/officeDocument/2006/relationships/image" Target="../media/image14.png"/><Relationship Id="rId9" Type="http://schemas.openxmlformats.org/officeDocument/2006/relationships/image" Target="../media/image11.png"/><Relationship Id="rId1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image" Target="../media/image1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13" Type="http://schemas.openxmlformats.org/officeDocument/2006/relationships/image" Target="../media/image24.png"/><Relationship Id="rId3" Type="http://schemas.openxmlformats.org/officeDocument/2006/relationships/image" Target="../media/image13.png"/><Relationship Id="rId7" Type="http://schemas.openxmlformats.org/officeDocument/2006/relationships/image" Target="../media/image19.png"/><Relationship Id="rId12" Type="http://schemas.openxmlformats.org/officeDocument/2006/relationships/image" Target="../media/image2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6.png"/><Relationship Id="rId11" Type="http://schemas.openxmlformats.org/officeDocument/2006/relationships/image" Target="../media/image12.png"/><Relationship Id="rId5" Type="http://schemas.openxmlformats.org/officeDocument/2006/relationships/image" Target="../media/image15.png"/><Relationship Id="rId10" Type="http://schemas.openxmlformats.org/officeDocument/2006/relationships/image" Target="../media/image22.png"/><Relationship Id="rId4" Type="http://schemas.openxmlformats.org/officeDocument/2006/relationships/image" Target="../media/image14.png"/><Relationship Id="rId9" Type="http://schemas.openxmlformats.org/officeDocument/2006/relationships/image" Target="../media/image21.png"/><Relationship Id="rId1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image" Target="../media/image25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image" Target="../media/image26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image" Target="../media/image2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image" Target="../media/image13.png"/><Relationship Id="rId7" Type="http://schemas.openxmlformats.org/officeDocument/2006/relationships/image" Target="../media/image28.png"/><Relationship Id="rId12" Type="http://schemas.openxmlformats.org/officeDocument/2006/relationships/image" Target="../media/image3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6.png"/><Relationship Id="rId11" Type="http://schemas.openxmlformats.org/officeDocument/2006/relationships/image" Target="../media/image31.jpeg"/><Relationship Id="rId5" Type="http://schemas.openxmlformats.org/officeDocument/2006/relationships/image" Target="../media/image15.png"/><Relationship Id="rId10" Type="http://schemas.openxmlformats.org/officeDocument/2006/relationships/image" Target="../media/image30.jpeg"/><Relationship Id="rId4" Type="http://schemas.openxmlformats.org/officeDocument/2006/relationships/image" Target="../media/image14.png"/><Relationship Id="rId9" Type="http://schemas.openxmlformats.org/officeDocument/2006/relationships/hyperlink" Target="https://www.agence-biomedecine.fr/Commande-de-documents-26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Espace réservé du texte 18">
            <a:extLst>
              <a:ext uri="{FF2B5EF4-FFF2-40B4-BE49-F238E27FC236}">
                <a16:creationId xmlns:a16="http://schemas.microsoft.com/office/drawing/2014/main" id="{9E47FA6F-4EC5-0A43-B638-10321142425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0" y="3301452"/>
            <a:ext cx="10691813" cy="1388736"/>
          </a:xfrm>
        </p:spPr>
        <p:txBody>
          <a:bodyPr/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fr-FR" spc="85" dirty="0">
                <a:solidFill>
                  <a:srgbClr val="FFFFFF"/>
                </a:solidFill>
                <a:latin typeface="Arial"/>
                <a:cs typeface="Arial"/>
              </a:rPr>
              <a:t>L’AGENCE DE LA </a:t>
            </a:r>
            <a:r>
              <a:rPr lang="fr-FR" spc="85" dirty="0" err="1">
                <a:solidFill>
                  <a:srgbClr val="FFFFFF"/>
                </a:solidFill>
                <a:latin typeface="Arial"/>
                <a:cs typeface="Arial"/>
              </a:rPr>
              <a:t>BIOM</a:t>
            </a:r>
            <a:r>
              <a:rPr lang="fr-FR" cap="all" spc="85" dirty="0" err="1">
                <a:solidFill>
                  <a:srgbClr val="FFFFFF"/>
                </a:solidFill>
                <a:latin typeface="Arial"/>
                <a:cs typeface="Arial"/>
              </a:rPr>
              <a:t>é</a:t>
            </a:r>
            <a:r>
              <a:rPr lang="fr-FR" spc="85" dirty="0" err="1">
                <a:solidFill>
                  <a:srgbClr val="FFFFFF"/>
                </a:solidFill>
                <a:latin typeface="Arial"/>
                <a:cs typeface="Arial"/>
              </a:rPr>
              <a:t>DECINE</a:t>
            </a:r>
            <a:endParaRPr lang="fr-FR" spc="85" dirty="0">
              <a:solidFill>
                <a:srgbClr val="FFFFFF"/>
              </a:solidFill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fr-FR" b="0" spc="85" dirty="0">
                <a:solidFill>
                  <a:srgbClr val="FFFFFF"/>
                </a:solidFill>
                <a:latin typeface="Arial"/>
                <a:cs typeface="Arial"/>
              </a:rPr>
              <a:t>au service de tous les patients</a:t>
            </a:r>
          </a:p>
          <a:p>
            <a:pPr marL="12700">
              <a:lnSpc>
                <a:spcPct val="100000"/>
              </a:lnSpc>
              <a:spcBef>
                <a:spcPts val="100"/>
              </a:spcBef>
            </a:pPr>
            <a:endParaRPr lang="fr-FR" b="0" dirty="0">
              <a:latin typeface="Arial"/>
              <a:cs typeface="Arial"/>
            </a:endParaRPr>
          </a:p>
        </p:txBody>
      </p:sp>
      <p:sp>
        <p:nvSpPr>
          <p:cNvPr id="20" name="Espace réservé du texte 19">
            <a:extLst>
              <a:ext uri="{FF2B5EF4-FFF2-40B4-BE49-F238E27FC236}">
                <a16:creationId xmlns:a16="http://schemas.microsoft.com/office/drawing/2014/main" id="{2B5BC09E-6E36-D44A-9BA0-3D692A7AAB29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0" y="5981046"/>
            <a:ext cx="10691813" cy="811639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lang="fr-FR" sz="2400" b="1" dirty="0">
                <a:latin typeface="Arial"/>
                <a:cs typeface="Arial"/>
              </a:rPr>
              <a:t>— </a:t>
            </a:r>
            <a:r>
              <a:rPr lang="fr-FR" sz="2400" b="1" spc="25" dirty="0">
                <a:latin typeface="Arial"/>
                <a:cs typeface="Arial"/>
              </a:rPr>
              <a:t>prénom nom</a:t>
            </a:r>
            <a:r>
              <a:rPr lang="fr-FR" sz="2400" b="1" spc="15" dirty="0">
                <a:latin typeface="Arial"/>
                <a:cs typeface="Arial"/>
              </a:rPr>
              <a:t> </a:t>
            </a:r>
            <a:r>
              <a:rPr lang="fr-FR" sz="2400" b="1" dirty="0">
                <a:latin typeface="Arial"/>
                <a:cs typeface="Arial"/>
              </a:rPr>
              <a:t>—</a:t>
            </a:r>
          </a:p>
          <a:p>
            <a:pPr>
              <a:lnSpc>
                <a:spcPct val="100000"/>
              </a:lnSpc>
              <a:spcBef>
                <a:spcPts val="100"/>
              </a:spcBef>
            </a:pPr>
            <a:r>
              <a:rPr lang="fr-FR" sz="2000" dirty="0">
                <a:latin typeface="Arial"/>
                <a:cs typeface="Arial"/>
              </a:rPr>
              <a:t>— </a:t>
            </a:r>
            <a:r>
              <a:rPr lang="fr-FR" sz="2000" spc="25" dirty="0">
                <a:latin typeface="Arial"/>
                <a:cs typeface="Arial"/>
              </a:rPr>
              <a:t>NOM de la réunion</a:t>
            </a:r>
            <a:r>
              <a:rPr lang="fr-FR" sz="2000" dirty="0">
                <a:latin typeface="Arial"/>
                <a:cs typeface="Arial"/>
              </a:rPr>
              <a:t> • </a:t>
            </a:r>
            <a:r>
              <a:rPr lang="fr-FR" sz="2000" spc="25" dirty="0" smtClean="0">
                <a:latin typeface="Arial"/>
                <a:cs typeface="Arial"/>
              </a:rPr>
              <a:t>2021 </a:t>
            </a:r>
            <a:r>
              <a:rPr lang="fr-FR" sz="2000" dirty="0">
                <a:latin typeface="Arial"/>
                <a:cs typeface="Arial"/>
              </a:rPr>
              <a:t>—</a:t>
            </a:r>
          </a:p>
          <a:p>
            <a:pPr>
              <a:lnSpc>
                <a:spcPct val="100000"/>
              </a:lnSpc>
              <a:spcBef>
                <a:spcPts val="100"/>
              </a:spcBef>
            </a:pPr>
            <a:endParaRPr lang="fr-FR" dirty="0">
              <a:latin typeface="Arial"/>
              <a:cs typeface="Arial"/>
            </a:endParaRP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5D85A6D3-B3BD-204A-BB56-27DF1BE961D9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82508" y="2316407"/>
            <a:ext cx="873225" cy="873225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776C010E-7F85-C44E-A200-90D47DD64235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18353" y="2377064"/>
            <a:ext cx="543509" cy="718689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AA27E8C9-FCAC-6E4A-A3E3-3DB91C0AEE7E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03221" y="4831668"/>
            <a:ext cx="847126" cy="836334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553A56FC-63F1-1447-A126-9D9102C0242D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62708" y="4769644"/>
            <a:ext cx="898357" cy="898357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ADAAD54B-CBE7-4C4A-B6EC-0713080EB6BA}"/>
              </a:ext>
            </a:extLst>
          </p:cNvPr>
          <p:cNvPicPr>
            <a:picLocks noChangeAspect="1"/>
          </p:cNvPicPr>
          <p:nvPr/>
        </p:nvPicPr>
        <p:blipFill>
          <a:blip r:embed="rId7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47653" y="4797739"/>
            <a:ext cx="885128" cy="874267"/>
          </a:xfrm>
          <a:prstGeom prst="rect">
            <a:avLst/>
          </a:prstGeom>
        </p:spPr>
      </p:pic>
      <p:pic>
        <p:nvPicPr>
          <p:cNvPr id="4" name="Image 3">
            <a:extLst>
              <a:ext uri="{FF2B5EF4-FFF2-40B4-BE49-F238E27FC236}">
                <a16:creationId xmlns:a16="http://schemas.microsoft.com/office/drawing/2014/main" id="{9509DA43-FBC2-5949-B041-30475EB73FF4}"/>
              </a:ext>
            </a:extLst>
          </p:cNvPr>
          <p:cNvPicPr>
            <a:picLocks noChangeAspect="1"/>
          </p:cNvPicPr>
          <p:nvPr/>
        </p:nvPicPr>
        <p:blipFill>
          <a:blip r:embed="rId8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20258" y="2316407"/>
            <a:ext cx="652180" cy="882691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57CE9777-278A-E048-B454-5B142EF8402E}"/>
              </a:ext>
            </a:extLst>
          </p:cNvPr>
          <p:cNvPicPr>
            <a:picLocks noChangeAspect="1"/>
          </p:cNvPicPr>
          <p:nvPr/>
        </p:nvPicPr>
        <p:blipFill>
          <a:blip r:embed="rId9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52165" y="2361388"/>
            <a:ext cx="843396" cy="860608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FEAA43D1-FDD2-3D46-960E-73555F25C971}"/>
              </a:ext>
            </a:extLst>
          </p:cNvPr>
          <p:cNvPicPr>
            <a:picLocks noChangeAspect="1"/>
          </p:cNvPicPr>
          <p:nvPr/>
        </p:nvPicPr>
        <p:blipFill>
          <a:blip r:embed="rId10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84654" y="2377064"/>
            <a:ext cx="671610" cy="790129"/>
          </a:xfrm>
          <a:prstGeom prst="rect">
            <a:avLst/>
          </a:prstGeom>
        </p:spPr>
      </p:pic>
      <p:pic>
        <p:nvPicPr>
          <p:cNvPr id="14" name="Image 13">
            <a:extLst>
              <a:ext uri="{FF2B5EF4-FFF2-40B4-BE49-F238E27FC236}">
                <a16:creationId xmlns:a16="http://schemas.microsoft.com/office/drawing/2014/main" id="{BBFFCB9A-37CB-344D-BCA5-E755C33BD612}"/>
              </a:ext>
            </a:extLst>
          </p:cNvPr>
          <p:cNvPicPr>
            <a:picLocks noChangeAspect="1"/>
          </p:cNvPicPr>
          <p:nvPr/>
        </p:nvPicPr>
        <p:blipFill>
          <a:blip r:embed="rId11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86613" y="4895887"/>
            <a:ext cx="1036740" cy="853786"/>
          </a:xfrm>
          <a:prstGeom prst="rect">
            <a:avLst/>
          </a:prstGeom>
        </p:spPr>
      </p:pic>
      <p:pic>
        <p:nvPicPr>
          <p:cNvPr id="16" name="Image 15">
            <a:extLst>
              <a:ext uri="{FF2B5EF4-FFF2-40B4-BE49-F238E27FC236}">
                <a16:creationId xmlns:a16="http://schemas.microsoft.com/office/drawing/2014/main" id="{5645A90E-FE61-F54E-A6E4-238D3E540621}"/>
              </a:ext>
            </a:extLst>
          </p:cNvPr>
          <p:cNvPicPr>
            <a:picLocks noChangeAspect="1"/>
          </p:cNvPicPr>
          <p:nvPr/>
        </p:nvPicPr>
        <p:blipFill>
          <a:blip r:embed="rId1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08169" y="4769644"/>
            <a:ext cx="724300" cy="8983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880817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oneTexte 2"/>
          <p:cNvSpPr txBox="1"/>
          <p:nvPr/>
        </p:nvSpPr>
        <p:spPr>
          <a:xfrm>
            <a:off x="496952" y="931500"/>
            <a:ext cx="6813328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srgbClr val="262773"/>
                </a:solidFill>
              </a:rPr>
              <a:t>DON, PRÉLÈVEMENT ET </a:t>
            </a:r>
            <a:r>
              <a:rPr lang="fr-FR" dirty="0" smtClean="0">
                <a:solidFill>
                  <a:srgbClr val="262773"/>
                </a:solidFill>
              </a:rPr>
              <a:t>GREFFE </a:t>
            </a:r>
            <a:r>
              <a:rPr lang="fr-FR" dirty="0">
                <a:solidFill>
                  <a:srgbClr val="262773"/>
                </a:solidFill>
              </a:rPr>
              <a:t>D’ORGANES ET DE TISSUS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C93A984E-D3DC-0542-8252-8F9E4DFCD2C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r-FR" dirty="0"/>
              <a:t>Chiffres clés </a:t>
            </a:r>
            <a:r>
              <a:rPr lang="fr-FR" dirty="0" smtClean="0"/>
              <a:t>2020</a:t>
            </a:r>
            <a:endParaRPr lang="fr-FR" dirty="0"/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02F4FEC6-B4AF-A941-BAE2-B4EE2D2F70D6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9039" y="6824390"/>
            <a:ext cx="243608" cy="326400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176A67D0-96CD-C54B-B196-07451D133AE6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7620" y="6824390"/>
            <a:ext cx="322127" cy="326400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2C728233-2546-D64B-A527-C6C758EFEF79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34720" y="6824390"/>
            <a:ext cx="241162" cy="326400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D6775199-81EA-664D-9852-3E94F127ED65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40855" y="6824390"/>
            <a:ext cx="322127" cy="32640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273273" y="3764309"/>
            <a:ext cx="532245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dirty="0">
                <a:solidFill>
                  <a:srgbClr val="262773"/>
                </a:solidFill>
              </a:rPr>
              <a:t>DON ET GREFFE DE CELLULES </a:t>
            </a:r>
            <a:r>
              <a:rPr lang="fr-FR" dirty="0" smtClean="0">
                <a:solidFill>
                  <a:srgbClr val="262773"/>
                </a:solidFill>
              </a:rPr>
              <a:t>SOUCHES HÉMATOPOÏÉTIQUES</a:t>
            </a:r>
            <a:endParaRPr lang="fr-FR" dirty="0">
              <a:solidFill>
                <a:srgbClr val="262773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6626708" y="927633"/>
            <a:ext cx="406510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dirty="0">
                <a:solidFill>
                  <a:srgbClr val="262773"/>
                </a:solidFill>
              </a:rPr>
              <a:t>ASSISTANCE MÉDICALE À LA PROCRÉATION ET DON DE GAMÈTE</a:t>
            </a:r>
          </a:p>
        </p:txBody>
      </p:sp>
      <p:pic>
        <p:nvPicPr>
          <p:cNvPr id="12" name="Image 1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871" y="1300831"/>
            <a:ext cx="3851172" cy="2463477"/>
          </a:xfrm>
          <a:prstGeom prst="rect">
            <a:avLst/>
          </a:prstGeom>
        </p:spPr>
      </p:pic>
      <p:pic>
        <p:nvPicPr>
          <p:cNvPr id="13" name="Image 12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3273" y="4562533"/>
            <a:ext cx="4229037" cy="2019269"/>
          </a:xfrm>
          <a:prstGeom prst="rect">
            <a:avLst/>
          </a:prstGeom>
        </p:spPr>
      </p:pic>
      <p:pic>
        <p:nvPicPr>
          <p:cNvPr id="14" name="Image 13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28791" y="1493393"/>
            <a:ext cx="3263999" cy="2756641"/>
          </a:xfrm>
          <a:prstGeom prst="rect">
            <a:avLst/>
          </a:prstGeom>
        </p:spPr>
      </p:pic>
      <p:sp>
        <p:nvSpPr>
          <p:cNvPr id="15" name="Rectangle 14"/>
          <p:cNvSpPr/>
          <p:nvPr/>
        </p:nvSpPr>
        <p:spPr>
          <a:xfrm>
            <a:off x="5074239" y="4239368"/>
            <a:ext cx="5343525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fr-FR" dirty="0">
                <a:solidFill>
                  <a:srgbClr val="262773"/>
                </a:solidFill>
              </a:rPr>
              <a:t>DIAGNOSTIC PRÉNATAL, DIAGNOSTIC PRÉIMPLANTATOIRE ET GÉNÉTIQUE POSTNATALE</a:t>
            </a:r>
          </a:p>
        </p:txBody>
      </p:sp>
      <p:pic>
        <p:nvPicPr>
          <p:cNvPr id="16" name="Image 15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85063" y="4848521"/>
            <a:ext cx="4009849" cy="2139070"/>
          </a:xfrm>
          <a:prstGeom prst="rect">
            <a:avLst/>
          </a:prstGeom>
        </p:spPr>
      </p:pic>
      <p:pic>
        <p:nvPicPr>
          <p:cNvPr id="17" name="Image 16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62658" y="2623931"/>
            <a:ext cx="2044809" cy="9884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050298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C93A984E-D3DC-0542-8252-8F9E4DFCD2C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r-FR" dirty="0"/>
              <a:t>Chiffres clés </a:t>
            </a:r>
            <a:r>
              <a:rPr lang="fr-FR" dirty="0" smtClean="0"/>
              <a:t>2020</a:t>
            </a:r>
            <a:endParaRPr lang="fr-FR" dirty="0"/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E404EE19-A40B-F546-B147-FF84CF58054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531741" y="1617020"/>
            <a:ext cx="9639372" cy="407930"/>
          </a:xfrm>
        </p:spPr>
        <p:txBody>
          <a:bodyPr/>
          <a:lstStyle/>
          <a:p>
            <a:r>
              <a:rPr lang="fr-FR" dirty="0"/>
              <a:t>PROMOTION DE LA RECHERCHE ET RECHERCHE SUR LES CELLULES SOUCHES</a:t>
            </a:r>
            <a:endParaRPr lang="fr-FR" dirty="0">
              <a:solidFill>
                <a:srgbClr val="0070C0"/>
              </a:solidFill>
            </a:endParaRPr>
          </a:p>
          <a:p>
            <a:endParaRPr lang="fr-FR" dirty="0"/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02F4FEC6-B4AF-A941-BAE2-B4EE2D2F70D6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9039" y="6824390"/>
            <a:ext cx="243608" cy="326400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176A67D0-96CD-C54B-B196-07451D133AE6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7620" y="6824390"/>
            <a:ext cx="322127" cy="326400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2C728233-2546-D64B-A527-C6C758EFEF79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34720" y="6824390"/>
            <a:ext cx="241162" cy="326400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D6775199-81EA-664D-9852-3E94F127ED65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40855" y="6824390"/>
            <a:ext cx="322127" cy="326400"/>
          </a:xfrm>
          <a:prstGeom prst="rect">
            <a:avLst/>
          </a:prstGeom>
        </p:spPr>
      </p:pic>
      <p:sp>
        <p:nvSpPr>
          <p:cNvPr id="3" name="ZoneTexte 2"/>
          <p:cNvSpPr txBox="1"/>
          <p:nvPr/>
        </p:nvSpPr>
        <p:spPr>
          <a:xfrm>
            <a:off x="273272" y="1040175"/>
            <a:ext cx="8324076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fr-FR" dirty="0">
              <a:solidFill>
                <a:srgbClr val="0070C0"/>
              </a:solidFill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531741" y="2560112"/>
            <a:ext cx="315464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dirty="0">
                <a:solidFill>
                  <a:srgbClr val="0070C0"/>
                </a:solidFill>
              </a:rPr>
              <a:t>PROMOTION DE LA RECHERCHE</a:t>
            </a:r>
          </a:p>
        </p:txBody>
      </p:sp>
      <p:sp>
        <p:nvSpPr>
          <p:cNvPr id="18" name="Rectangle 17"/>
          <p:cNvSpPr/>
          <p:nvPr/>
        </p:nvSpPr>
        <p:spPr>
          <a:xfrm>
            <a:off x="4109588" y="2555145"/>
            <a:ext cx="39817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dirty="0">
                <a:solidFill>
                  <a:srgbClr val="0070C0"/>
                </a:solidFill>
              </a:rPr>
              <a:t>RECHERCHE SUR LES CELLULES SOUCHES</a:t>
            </a:r>
          </a:p>
        </p:txBody>
      </p:sp>
      <p:pic>
        <p:nvPicPr>
          <p:cNvPr id="19" name="Image 1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1014" y="2947681"/>
            <a:ext cx="1733792" cy="2972215"/>
          </a:xfrm>
          <a:prstGeom prst="rect">
            <a:avLst/>
          </a:prstGeom>
        </p:spPr>
      </p:pic>
      <p:pic>
        <p:nvPicPr>
          <p:cNvPr id="20" name="Image 19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6437" y="2947681"/>
            <a:ext cx="1752845" cy="3019846"/>
          </a:xfrm>
          <a:prstGeom prst="rect">
            <a:avLst/>
          </a:prstGeom>
        </p:spPr>
      </p:pic>
      <p:pic>
        <p:nvPicPr>
          <p:cNvPr id="21" name="Image 20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5194" y="4633841"/>
            <a:ext cx="2010056" cy="13336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00515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C93A984E-D3DC-0542-8252-8F9E4DFCD2C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r-FR" dirty="0" smtClean="0"/>
              <a:t>Nouvelle SIGNATURE</a:t>
            </a:r>
            <a:endParaRPr lang="fr-FR" dirty="0"/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E404EE19-A40B-F546-B147-FF84CF58054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531741" y="1161945"/>
            <a:ext cx="9639372" cy="407930"/>
          </a:xfrm>
        </p:spPr>
        <p:txBody>
          <a:bodyPr/>
          <a:lstStyle/>
          <a:p>
            <a:pPr algn="ctr"/>
            <a:r>
              <a:rPr lang="fr-FR" dirty="0" smtClean="0"/>
              <a:t>« DU DON A LA VIE »</a:t>
            </a:r>
            <a:endParaRPr lang="fr-FR" dirty="0"/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02F4FEC6-B4AF-A941-BAE2-B4EE2D2F70D6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9039" y="6824390"/>
            <a:ext cx="243608" cy="326400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176A67D0-96CD-C54B-B196-07451D133AE6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7620" y="6824390"/>
            <a:ext cx="322127" cy="326400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2C728233-2546-D64B-A527-C6C758EFEF79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34720" y="6824390"/>
            <a:ext cx="241162" cy="326400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D6775199-81EA-664D-9852-3E94F127ED65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40855" y="6824390"/>
            <a:ext cx="322127" cy="326400"/>
          </a:xfrm>
          <a:prstGeom prst="rect">
            <a:avLst/>
          </a:prstGeom>
        </p:spPr>
      </p:pic>
      <p:pic>
        <p:nvPicPr>
          <p:cNvPr id="4" name="Image 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5764" y="2648036"/>
            <a:ext cx="2963684" cy="3302155"/>
          </a:xfrm>
          <a:prstGeom prst="rect">
            <a:avLst/>
          </a:prstGeom>
        </p:spPr>
      </p:pic>
      <p:pic>
        <p:nvPicPr>
          <p:cNvPr id="7" name="Image 6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1741" y="1987055"/>
            <a:ext cx="5762895" cy="46241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610915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C93A984E-D3DC-0542-8252-8F9E4DFCD2C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r-FR" dirty="0"/>
              <a:t>Nos équipes</a:t>
            </a:r>
          </a:p>
          <a:p>
            <a:endParaRPr lang="fr-FR" dirty="0"/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176A67D0-96CD-C54B-B196-07451D133AE6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2615" y="6824390"/>
            <a:ext cx="322127" cy="326400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2C728233-2546-D64B-A527-C6C758EFEF79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9715" y="6824390"/>
            <a:ext cx="241162" cy="326400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D6775199-81EA-664D-9852-3E94F127ED65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25850" y="6824390"/>
            <a:ext cx="322127" cy="326400"/>
          </a:xfrm>
          <a:prstGeom prst="rect">
            <a:avLst/>
          </a:prstGeom>
        </p:spPr>
      </p:pic>
      <p:sp>
        <p:nvSpPr>
          <p:cNvPr id="13" name="ZoneTexte 12"/>
          <p:cNvSpPr txBox="1"/>
          <p:nvPr/>
        </p:nvSpPr>
        <p:spPr>
          <a:xfrm>
            <a:off x="5785899" y="6033483"/>
            <a:ext cx="298751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b="1" dirty="0">
                <a:solidFill>
                  <a:srgbClr val="00A0D1"/>
                </a:solidFill>
              </a:rPr>
              <a:t>… et près de </a:t>
            </a:r>
            <a:r>
              <a:rPr lang="fr-FR" sz="2800" b="1" dirty="0" smtClean="0">
                <a:solidFill>
                  <a:srgbClr val="00A0D1"/>
                </a:solidFill>
              </a:rPr>
              <a:t>250 </a:t>
            </a:r>
            <a:r>
              <a:rPr lang="fr-FR" sz="2800" b="1" dirty="0">
                <a:solidFill>
                  <a:srgbClr val="00A0D1"/>
                </a:solidFill>
              </a:rPr>
              <a:t>collaborateurs</a:t>
            </a:r>
          </a:p>
        </p:txBody>
      </p:sp>
      <p:sp>
        <p:nvSpPr>
          <p:cNvPr id="4" name="ZoneTexte 3"/>
          <p:cNvSpPr txBox="1"/>
          <p:nvPr/>
        </p:nvSpPr>
        <p:spPr>
          <a:xfrm>
            <a:off x="8534171" y="6418413"/>
            <a:ext cx="170613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dirty="0" smtClean="0">
                <a:solidFill>
                  <a:srgbClr val="1BA5DF"/>
                </a:solidFill>
              </a:rPr>
              <a:t>(</a:t>
            </a:r>
            <a:r>
              <a:rPr lang="fr-FR" sz="1600" i="1" dirty="0" smtClean="0">
                <a:solidFill>
                  <a:srgbClr val="1BA5DF"/>
                </a:solidFill>
              </a:rPr>
              <a:t>juin </a:t>
            </a:r>
            <a:r>
              <a:rPr lang="fr-FR" sz="1600" i="1" dirty="0" smtClean="0">
                <a:solidFill>
                  <a:srgbClr val="1BA5DF"/>
                </a:solidFill>
              </a:rPr>
              <a:t>2021</a:t>
            </a:r>
            <a:r>
              <a:rPr lang="fr-FR" sz="1600" dirty="0" smtClean="0">
                <a:solidFill>
                  <a:srgbClr val="1BA5DF"/>
                </a:solidFill>
              </a:rPr>
              <a:t>)</a:t>
            </a:r>
            <a:endParaRPr lang="fr-FR" sz="1600" dirty="0">
              <a:solidFill>
                <a:srgbClr val="1BA5DF"/>
              </a:solidFill>
            </a:endParaRPr>
          </a:p>
        </p:txBody>
      </p:sp>
      <p:pic>
        <p:nvPicPr>
          <p:cNvPr id="8" name="Image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1741" y="1052132"/>
            <a:ext cx="9381693" cy="49024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645818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C93A984E-D3DC-0542-8252-8F9E4DFCD2C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r-FR" dirty="0"/>
              <a:t>Notre organisation territoriale</a:t>
            </a:r>
          </a:p>
          <a:p>
            <a:endParaRPr lang="fr-FR" dirty="0"/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02F4FEC6-B4AF-A941-BAE2-B4EE2D2F70D6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9039" y="6824390"/>
            <a:ext cx="243608" cy="326400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176A67D0-96CD-C54B-B196-07451D133AE6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7620" y="6824390"/>
            <a:ext cx="322127" cy="326400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2C728233-2546-D64B-A527-C6C758EFEF79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34720" y="6824390"/>
            <a:ext cx="241162" cy="326400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D6775199-81EA-664D-9852-3E94F127ED65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40855" y="6824390"/>
            <a:ext cx="322127" cy="326400"/>
          </a:xfrm>
          <a:prstGeom prst="rect">
            <a:avLst/>
          </a:prstGeom>
        </p:spPr>
      </p:pic>
      <p:pic>
        <p:nvPicPr>
          <p:cNvPr id="3" name="Image 2"/>
          <p:cNvPicPr>
            <a:picLocks noChangeAspect="1"/>
          </p:cNvPicPr>
          <p:nvPr/>
        </p:nvPicPr>
        <p:blipFill rotWithShape="1">
          <a:blip r:embed="rId7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201918" y="1006709"/>
            <a:ext cx="6498833" cy="58176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229180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C93A984E-D3DC-0542-8252-8F9E4DFCD2C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r-FR" dirty="0"/>
              <a:t>Nos compétences juridiques</a:t>
            </a:r>
          </a:p>
          <a:p>
            <a:endParaRPr lang="fr-FR" dirty="0"/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E404EE19-A40B-F546-B147-FF84CF58054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fr-FR" cap="small" dirty="0"/>
              <a:t>en matière d’autorisation et d’inspection</a:t>
            </a:r>
          </a:p>
          <a:p>
            <a:endParaRPr lang="fr-FR" dirty="0"/>
          </a:p>
        </p:txBody>
      </p:sp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01B323E2-45CC-C442-B5E5-F8878C80A34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marL="468312" indent="-457200">
              <a:buFont typeface="Wingdings" panose="05000000000000000000" pitchFamily="2" charset="2"/>
              <a:buChar char="q"/>
            </a:pPr>
            <a:r>
              <a:rPr lang="fr-FR" b="1" dirty="0"/>
              <a:t>AVIS:</a:t>
            </a:r>
          </a:p>
          <a:p>
            <a:pPr lvl="1"/>
            <a:r>
              <a:rPr lang="fr-FR" b="1" dirty="0"/>
              <a:t>Avis sur autorisation</a:t>
            </a:r>
          </a:p>
          <a:p>
            <a:pPr lvl="2"/>
            <a:r>
              <a:rPr lang="fr-FR" b="1" dirty="0"/>
              <a:t>aux autorités </a:t>
            </a:r>
            <a:r>
              <a:rPr lang="fr-FR" dirty="0"/>
              <a:t>chargées de délivrer des autorisation (ARS, ministères, ANSM)</a:t>
            </a:r>
          </a:p>
          <a:p>
            <a:pPr lvl="2"/>
            <a:r>
              <a:rPr lang="fr-FR" dirty="0"/>
              <a:t>sur les </a:t>
            </a:r>
            <a:r>
              <a:rPr lang="fr-FR" b="1" dirty="0"/>
              <a:t>autorisations des établissements </a:t>
            </a:r>
            <a:r>
              <a:rPr lang="fr-FR" dirty="0"/>
              <a:t>exerçant dans les domaines</a:t>
            </a:r>
          </a:p>
          <a:p>
            <a:pPr lvl="3"/>
            <a:r>
              <a:rPr lang="fr-FR" dirty="0">
                <a:solidFill>
                  <a:srgbClr val="262773"/>
                </a:solidFill>
              </a:rPr>
              <a:t>des organes, tissus, cellules à des fins thérapeutiques (prélèvement, greffe, conservation et procédés) et scientifiques</a:t>
            </a:r>
          </a:p>
          <a:p>
            <a:pPr lvl="3"/>
            <a:r>
              <a:rPr lang="fr-FR" dirty="0">
                <a:solidFill>
                  <a:srgbClr val="262773"/>
                </a:solidFill>
              </a:rPr>
              <a:t>de l’AMP, du diagnostic prénatal et de la génétique</a:t>
            </a:r>
          </a:p>
          <a:p>
            <a:pPr lvl="1"/>
            <a:r>
              <a:rPr lang="fr-FR" b="1" dirty="0"/>
              <a:t>Avis sur les règles de bonnes pratiques</a:t>
            </a:r>
          </a:p>
          <a:p>
            <a:pPr lvl="2"/>
            <a:r>
              <a:rPr lang="fr-FR" dirty="0"/>
              <a:t>sur </a:t>
            </a:r>
            <a:r>
              <a:rPr lang="fr-FR" b="1" dirty="0"/>
              <a:t>tissus, cellules, préparation de thérapie cellulaire et produits du </a:t>
            </a:r>
            <a:br>
              <a:rPr lang="fr-FR" b="1" dirty="0"/>
            </a:br>
            <a:r>
              <a:rPr lang="fr-FR" b="1" dirty="0"/>
              <a:t>corps humain </a:t>
            </a:r>
            <a:r>
              <a:rPr lang="fr-FR" dirty="0"/>
              <a:t>utilisés à des fins thérapeutiques et en matière de </a:t>
            </a:r>
            <a:br>
              <a:rPr lang="fr-FR" dirty="0"/>
            </a:br>
            <a:r>
              <a:rPr lang="fr-FR" dirty="0"/>
              <a:t>thérapie génique et cellulaire xénogénique: avis Agence sur </a:t>
            </a:r>
            <a:br>
              <a:rPr lang="fr-FR" dirty="0"/>
            </a:br>
            <a:r>
              <a:rPr lang="fr-FR" dirty="0"/>
              <a:t>BP élaborées par ANSM</a:t>
            </a:r>
          </a:p>
          <a:p>
            <a:pPr lvl="2"/>
            <a:r>
              <a:rPr lang="fr-FR" dirty="0"/>
              <a:t>sur </a:t>
            </a:r>
            <a:r>
              <a:rPr lang="fr-FR" b="1" dirty="0"/>
              <a:t>organes</a:t>
            </a:r>
            <a:r>
              <a:rPr lang="fr-FR" dirty="0"/>
              <a:t>: BP par Agence après avis ANSM</a:t>
            </a:r>
          </a:p>
          <a:p>
            <a:pPr lvl="2"/>
            <a:r>
              <a:rPr lang="fr-FR" dirty="0"/>
              <a:t>sur </a:t>
            </a:r>
            <a:r>
              <a:rPr lang="fr-FR" b="1" dirty="0"/>
              <a:t>AMP et DPN</a:t>
            </a:r>
            <a:r>
              <a:rPr lang="fr-FR" dirty="0"/>
              <a:t>: BP par Agence après avis ANSM et recommandation HAS</a:t>
            </a:r>
          </a:p>
          <a:p>
            <a:pPr lvl="2"/>
            <a:r>
              <a:rPr lang="fr-FR" dirty="0"/>
              <a:t>sur la </a:t>
            </a:r>
            <a:r>
              <a:rPr lang="fr-FR" b="1" dirty="0"/>
              <a:t>génétique</a:t>
            </a:r>
            <a:r>
              <a:rPr lang="fr-FR" dirty="0"/>
              <a:t>: proposition conjointe Agence et HAS</a:t>
            </a:r>
          </a:p>
          <a:p>
            <a:endParaRPr lang="fr-FR" dirty="0"/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02F4FEC6-B4AF-A941-BAE2-B4EE2D2F70D6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9039" y="6824390"/>
            <a:ext cx="243608" cy="326400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176A67D0-96CD-C54B-B196-07451D133AE6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7620" y="6824390"/>
            <a:ext cx="322127" cy="326400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2C728233-2546-D64B-A527-C6C758EFEF79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34720" y="6824390"/>
            <a:ext cx="241162" cy="326400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D6775199-81EA-664D-9852-3E94F127ED65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40855" y="6824390"/>
            <a:ext cx="322127" cy="326400"/>
          </a:xfrm>
          <a:prstGeom prst="rect">
            <a:avLst/>
          </a:prstGeom>
        </p:spPr>
      </p:pic>
      <p:pic>
        <p:nvPicPr>
          <p:cNvPr id="2" name="Image 1"/>
          <p:cNvPicPr>
            <a:picLocks noChangeAspect="1"/>
          </p:cNvPicPr>
          <p:nvPr/>
        </p:nvPicPr>
        <p:blipFill>
          <a:blip r:embed="rId7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15929" y="4165785"/>
            <a:ext cx="1289549" cy="1437846"/>
          </a:xfrm>
          <a:prstGeom prst="rect">
            <a:avLst/>
          </a:prstGeom>
        </p:spPr>
      </p:pic>
      <p:pic>
        <p:nvPicPr>
          <p:cNvPr id="4" name="Image 3"/>
          <p:cNvPicPr>
            <a:picLocks noChangeAspect="1"/>
          </p:cNvPicPr>
          <p:nvPr/>
        </p:nvPicPr>
        <p:blipFill>
          <a:blip r:embed="rId8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45264" y="773722"/>
            <a:ext cx="1745696" cy="16256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591959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C93A984E-D3DC-0542-8252-8F9E4DFCD2C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r-FR" dirty="0"/>
              <a:t>Nos compétences juridiques</a:t>
            </a:r>
          </a:p>
          <a:p>
            <a:endParaRPr lang="fr-FR" dirty="0"/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E404EE19-A40B-F546-B147-FF84CF58054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fr-FR" cap="small" dirty="0"/>
              <a:t>en matière d’autorisation et d’inspection</a:t>
            </a:r>
          </a:p>
          <a:p>
            <a:endParaRPr lang="fr-FR" dirty="0"/>
          </a:p>
        </p:txBody>
      </p:sp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01B323E2-45CC-C442-B5E5-F8878C80A34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982647" y="1655763"/>
            <a:ext cx="9188466" cy="4962796"/>
          </a:xfrm>
        </p:spPr>
        <p:txBody>
          <a:bodyPr/>
          <a:lstStyle/>
          <a:p>
            <a:pPr marL="468312" indent="-457200">
              <a:buFont typeface="Wingdings" panose="05000000000000000000" pitchFamily="2" charset="2"/>
              <a:buChar char="q"/>
            </a:pPr>
            <a:r>
              <a:rPr lang="fr-FR" b="1" dirty="0"/>
              <a:t>AUTORISATIONS</a:t>
            </a:r>
          </a:p>
          <a:p>
            <a:pPr lvl="1"/>
            <a:r>
              <a:rPr lang="fr-FR" b="1" dirty="0"/>
              <a:t>Diagnostics anténataux (DPN/ DPI)</a:t>
            </a:r>
          </a:p>
          <a:p>
            <a:pPr lvl="2"/>
            <a:r>
              <a:rPr lang="fr-FR" b="1" dirty="0"/>
              <a:t>centres pluridisciplinaires de DPN </a:t>
            </a:r>
            <a:r>
              <a:rPr lang="fr-FR" dirty="0"/>
              <a:t>(</a:t>
            </a:r>
            <a:r>
              <a:rPr lang="fr-FR" dirty="0" smtClean="0"/>
              <a:t>48 </a:t>
            </a:r>
            <a:r>
              <a:rPr lang="fr-FR" dirty="0"/>
              <a:t>centres)</a:t>
            </a:r>
          </a:p>
          <a:p>
            <a:pPr lvl="2"/>
            <a:r>
              <a:rPr lang="fr-FR" b="1" dirty="0"/>
              <a:t>centres de DPI </a:t>
            </a:r>
            <a:r>
              <a:rPr lang="fr-FR" dirty="0"/>
              <a:t>(5 centres)</a:t>
            </a:r>
          </a:p>
          <a:p>
            <a:pPr lvl="2"/>
            <a:r>
              <a:rPr lang="fr-FR" b="1" dirty="0"/>
              <a:t>DPI-HLA</a:t>
            </a:r>
          </a:p>
          <a:p>
            <a:pPr lvl="2"/>
            <a:endParaRPr lang="fr-FR" sz="600" b="1" dirty="0"/>
          </a:p>
          <a:p>
            <a:pPr lvl="1"/>
            <a:r>
              <a:rPr lang="fr-FR" b="1" dirty="0"/>
              <a:t>Assistance médicale à la procréation</a:t>
            </a:r>
          </a:p>
          <a:p>
            <a:pPr lvl="2"/>
            <a:r>
              <a:rPr lang="fr-FR" b="1" dirty="0"/>
              <a:t>déplacement transfrontaliers </a:t>
            </a:r>
            <a:r>
              <a:rPr lang="fr-FR" dirty="0"/>
              <a:t>pour les embryons et </a:t>
            </a:r>
            <a:br>
              <a:rPr lang="fr-FR" dirty="0"/>
            </a:br>
            <a:r>
              <a:rPr lang="fr-FR" dirty="0"/>
              <a:t>importation/ exportation pour les gamètes (poursuite du projet parental)</a:t>
            </a:r>
          </a:p>
          <a:p>
            <a:pPr lvl="2"/>
            <a:r>
              <a:rPr lang="fr-FR" b="1" dirty="0"/>
              <a:t>autorisation des techniques </a:t>
            </a:r>
            <a:r>
              <a:rPr lang="fr-FR" dirty="0"/>
              <a:t>biologiques d’AMP améliorant les procédés biologiques d’AMP</a:t>
            </a:r>
          </a:p>
          <a:p>
            <a:pPr lvl="2"/>
            <a:endParaRPr lang="fr-FR" sz="600" dirty="0"/>
          </a:p>
          <a:p>
            <a:pPr lvl="1"/>
            <a:r>
              <a:rPr lang="fr-FR" b="1" dirty="0"/>
              <a:t>Recherche sur l’embryon et les CSEH</a:t>
            </a:r>
          </a:p>
          <a:p>
            <a:pPr lvl="2"/>
            <a:r>
              <a:rPr lang="fr-FR" b="1" dirty="0"/>
              <a:t>protocole de recherche </a:t>
            </a:r>
            <a:r>
              <a:rPr lang="fr-FR" dirty="0"/>
              <a:t>sur l’embryon et les CSEh</a:t>
            </a:r>
          </a:p>
          <a:p>
            <a:pPr lvl="2"/>
            <a:r>
              <a:rPr lang="fr-FR" b="1" dirty="0"/>
              <a:t>importation/ exportation </a:t>
            </a:r>
            <a:r>
              <a:rPr lang="fr-FR" dirty="0"/>
              <a:t>de CSEh</a:t>
            </a:r>
          </a:p>
          <a:p>
            <a:pPr lvl="2"/>
            <a:r>
              <a:rPr lang="fr-FR" b="1" dirty="0"/>
              <a:t>conservation à des fins scientifiques </a:t>
            </a:r>
            <a:r>
              <a:rPr lang="fr-FR" dirty="0"/>
              <a:t>de CSEh et d’embryon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02F4FEC6-B4AF-A941-BAE2-B4EE2D2F70D6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9039" y="6824390"/>
            <a:ext cx="243608" cy="326400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176A67D0-96CD-C54B-B196-07451D133AE6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7620" y="6824390"/>
            <a:ext cx="322127" cy="326400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2C728233-2546-D64B-A527-C6C758EFEF79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34720" y="6824390"/>
            <a:ext cx="241162" cy="326400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D6775199-81EA-664D-9852-3E94F127ED65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40855" y="6824390"/>
            <a:ext cx="322127" cy="326400"/>
          </a:xfrm>
          <a:prstGeom prst="rect">
            <a:avLst/>
          </a:prstGeom>
        </p:spPr>
      </p:pic>
      <p:sp>
        <p:nvSpPr>
          <p:cNvPr id="12" name="ZoneTexte 11"/>
          <p:cNvSpPr txBox="1"/>
          <p:nvPr/>
        </p:nvSpPr>
        <p:spPr>
          <a:xfrm>
            <a:off x="392817" y="2439143"/>
            <a:ext cx="1036638" cy="276999"/>
          </a:xfrm>
          <a:prstGeom prst="rect">
            <a:avLst/>
          </a:prstGeom>
          <a:noFill/>
          <a:ln>
            <a:solidFill>
              <a:srgbClr val="262773"/>
            </a:solidFill>
          </a:ln>
        </p:spPr>
        <p:txBody>
          <a:bodyPr wrap="square">
            <a:spAutoFit/>
          </a:bodyPr>
          <a:lstStyle/>
          <a:p>
            <a:pPr algn="ctr" eaLnBrk="0" hangingPunct="0">
              <a:defRPr/>
            </a:pPr>
            <a:r>
              <a:rPr lang="fr-FR" sz="1200" b="1" dirty="0">
                <a:solidFill>
                  <a:srgbClr val="A3C42E"/>
                </a:solidFill>
                <a:latin typeface="Century Gothic" panose="020B0502020202020204" pitchFamily="34" charset="0"/>
                <a:cs typeface="+mn-cs"/>
              </a:rPr>
              <a:t>Avis du CO</a:t>
            </a:r>
          </a:p>
        </p:txBody>
      </p:sp>
      <p:sp>
        <p:nvSpPr>
          <p:cNvPr id="13" name="ZoneTexte 12"/>
          <p:cNvSpPr txBox="1"/>
          <p:nvPr/>
        </p:nvSpPr>
        <p:spPr>
          <a:xfrm>
            <a:off x="392817" y="2787317"/>
            <a:ext cx="1036638" cy="276999"/>
          </a:xfrm>
          <a:prstGeom prst="rect">
            <a:avLst/>
          </a:prstGeom>
          <a:noFill/>
          <a:ln>
            <a:solidFill>
              <a:srgbClr val="262773"/>
            </a:solidFill>
          </a:ln>
        </p:spPr>
        <p:txBody>
          <a:bodyPr wrap="square">
            <a:spAutoFit/>
          </a:bodyPr>
          <a:lstStyle/>
          <a:p>
            <a:pPr algn="ctr" eaLnBrk="0" hangingPunct="0">
              <a:defRPr/>
            </a:pPr>
            <a:r>
              <a:rPr lang="fr-FR" sz="1200" b="1" dirty="0">
                <a:solidFill>
                  <a:srgbClr val="A3C42E"/>
                </a:solidFill>
                <a:latin typeface="Century Gothic" panose="020B0502020202020204" pitchFamily="34" charset="0"/>
                <a:cs typeface="+mn-cs"/>
              </a:rPr>
              <a:t>Avis du CO</a:t>
            </a:r>
          </a:p>
        </p:txBody>
      </p:sp>
      <p:sp>
        <p:nvSpPr>
          <p:cNvPr id="14" name="ZoneTexte 13"/>
          <p:cNvSpPr txBox="1"/>
          <p:nvPr/>
        </p:nvSpPr>
        <p:spPr>
          <a:xfrm>
            <a:off x="392817" y="3097041"/>
            <a:ext cx="1036638" cy="276999"/>
          </a:xfrm>
          <a:prstGeom prst="rect">
            <a:avLst/>
          </a:prstGeom>
          <a:noFill/>
          <a:ln>
            <a:solidFill>
              <a:srgbClr val="262773"/>
            </a:solidFill>
          </a:ln>
        </p:spPr>
        <p:txBody>
          <a:bodyPr wrap="square">
            <a:spAutoFit/>
          </a:bodyPr>
          <a:lstStyle/>
          <a:p>
            <a:pPr algn="ctr" eaLnBrk="0" hangingPunct="0">
              <a:defRPr/>
            </a:pPr>
            <a:r>
              <a:rPr lang="fr-FR" sz="1200" b="1" dirty="0">
                <a:solidFill>
                  <a:srgbClr val="A3C42E"/>
                </a:solidFill>
                <a:latin typeface="Century Gothic" panose="020B0502020202020204" pitchFamily="34" charset="0"/>
                <a:cs typeface="+mn-cs"/>
              </a:rPr>
              <a:t>Avis du CO</a:t>
            </a:r>
          </a:p>
        </p:txBody>
      </p:sp>
      <p:sp>
        <p:nvSpPr>
          <p:cNvPr id="15" name="ZoneTexte 14"/>
          <p:cNvSpPr txBox="1"/>
          <p:nvPr/>
        </p:nvSpPr>
        <p:spPr>
          <a:xfrm>
            <a:off x="392817" y="4544267"/>
            <a:ext cx="1036638" cy="276999"/>
          </a:xfrm>
          <a:prstGeom prst="rect">
            <a:avLst/>
          </a:prstGeom>
          <a:noFill/>
          <a:ln>
            <a:solidFill>
              <a:srgbClr val="262773"/>
            </a:solidFill>
          </a:ln>
        </p:spPr>
        <p:txBody>
          <a:bodyPr wrap="square">
            <a:spAutoFit/>
          </a:bodyPr>
          <a:lstStyle/>
          <a:p>
            <a:pPr algn="ctr" eaLnBrk="0" hangingPunct="0">
              <a:defRPr/>
            </a:pPr>
            <a:r>
              <a:rPr lang="fr-FR" sz="1200" b="1" dirty="0">
                <a:solidFill>
                  <a:srgbClr val="A3C42E"/>
                </a:solidFill>
                <a:latin typeface="Century Gothic" panose="020B0502020202020204" pitchFamily="34" charset="0"/>
                <a:cs typeface="+mn-cs"/>
              </a:rPr>
              <a:t>Avis du CO</a:t>
            </a:r>
          </a:p>
        </p:txBody>
      </p:sp>
      <p:sp>
        <p:nvSpPr>
          <p:cNvPr id="16" name="ZoneTexte 15"/>
          <p:cNvSpPr txBox="1"/>
          <p:nvPr/>
        </p:nvSpPr>
        <p:spPr>
          <a:xfrm>
            <a:off x="405702" y="5918711"/>
            <a:ext cx="1036638" cy="276999"/>
          </a:xfrm>
          <a:prstGeom prst="rect">
            <a:avLst/>
          </a:prstGeom>
          <a:noFill/>
          <a:ln>
            <a:solidFill>
              <a:srgbClr val="262773"/>
            </a:solidFill>
          </a:ln>
        </p:spPr>
        <p:txBody>
          <a:bodyPr wrap="square">
            <a:spAutoFit/>
          </a:bodyPr>
          <a:lstStyle/>
          <a:p>
            <a:pPr algn="ctr" eaLnBrk="0" hangingPunct="0">
              <a:defRPr/>
            </a:pPr>
            <a:r>
              <a:rPr lang="fr-FR" sz="1200" b="1" dirty="0">
                <a:solidFill>
                  <a:srgbClr val="A3C42E"/>
                </a:solidFill>
                <a:latin typeface="Century Gothic" panose="020B0502020202020204" pitchFamily="34" charset="0"/>
                <a:cs typeface="+mn-cs"/>
              </a:rPr>
              <a:t>Avis du CO</a:t>
            </a:r>
          </a:p>
        </p:txBody>
      </p:sp>
      <p:sp>
        <p:nvSpPr>
          <p:cNvPr id="17" name="ZoneTexte 16"/>
          <p:cNvSpPr txBox="1"/>
          <p:nvPr/>
        </p:nvSpPr>
        <p:spPr>
          <a:xfrm>
            <a:off x="392817" y="5574380"/>
            <a:ext cx="1036638" cy="276999"/>
          </a:xfrm>
          <a:prstGeom prst="rect">
            <a:avLst/>
          </a:prstGeom>
          <a:noFill/>
          <a:ln>
            <a:solidFill>
              <a:srgbClr val="262773"/>
            </a:solidFill>
          </a:ln>
        </p:spPr>
        <p:txBody>
          <a:bodyPr wrap="square">
            <a:spAutoFit/>
          </a:bodyPr>
          <a:lstStyle/>
          <a:p>
            <a:pPr algn="ctr" eaLnBrk="0" hangingPunct="0">
              <a:defRPr/>
            </a:pPr>
            <a:r>
              <a:rPr lang="fr-FR" sz="1200" b="1" dirty="0">
                <a:solidFill>
                  <a:srgbClr val="A3C42E"/>
                </a:solidFill>
                <a:latin typeface="Century Gothic" panose="020B0502020202020204" pitchFamily="34" charset="0"/>
                <a:cs typeface="+mn-cs"/>
              </a:rPr>
              <a:t>Avis du CO</a:t>
            </a:r>
          </a:p>
        </p:txBody>
      </p:sp>
      <p:sp>
        <p:nvSpPr>
          <p:cNvPr id="18" name="ZoneTexte 17"/>
          <p:cNvSpPr txBox="1"/>
          <p:nvPr/>
        </p:nvSpPr>
        <p:spPr>
          <a:xfrm>
            <a:off x="405813" y="6287957"/>
            <a:ext cx="1036638" cy="276999"/>
          </a:xfrm>
          <a:prstGeom prst="rect">
            <a:avLst/>
          </a:prstGeom>
          <a:noFill/>
          <a:ln>
            <a:solidFill>
              <a:srgbClr val="262773"/>
            </a:solidFill>
          </a:ln>
        </p:spPr>
        <p:txBody>
          <a:bodyPr wrap="square">
            <a:spAutoFit/>
          </a:bodyPr>
          <a:lstStyle/>
          <a:p>
            <a:pPr algn="ctr" eaLnBrk="0" hangingPunct="0">
              <a:defRPr/>
            </a:pPr>
            <a:r>
              <a:rPr lang="fr-FR" sz="1200" b="1" dirty="0">
                <a:solidFill>
                  <a:srgbClr val="A3C42E"/>
                </a:solidFill>
                <a:latin typeface="Century Gothic" panose="020B0502020202020204" pitchFamily="34" charset="0"/>
                <a:cs typeface="+mn-cs"/>
              </a:rPr>
              <a:t>Avis du CO</a:t>
            </a:r>
          </a:p>
        </p:txBody>
      </p:sp>
      <p:pic>
        <p:nvPicPr>
          <p:cNvPr id="2" name="Image 1"/>
          <p:cNvPicPr>
            <a:picLocks noChangeAspect="1"/>
          </p:cNvPicPr>
          <p:nvPr/>
        </p:nvPicPr>
        <p:blipFill>
          <a:blip r:embed="rId7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68997" y="3235540"/>
            <a:ext cx="1109671" cy="1497031"/>
          </a:xfrm>
          <a:prstGeom prst="rect">
            <a:avLst/>
          </a:prstGeom>
        </p:spPr>
      </p:pic>
      <p:pic>
        <p:nvPicPr>
          <p:cNvPr id="3" name="Image 2"/>
          <p:cNvPicPr>
            <a:picLocks noChangeAspect="1"/>
          </p:cNvPicPr>
          <p:nvPr/>
        </p:nvPicPr>
        <p:blipFill>
          <a:blip r:embed="rId8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40403" y="1943441"/>
            <a:ext cx="1152605" cy="1430599"/>
          </a:xfrm>
          <a:prstGeom prst="rect">
            <a:avLst/>
          </a:prstGeom>
        </p:spPr>
      </p:pic>
      <p:pic>
        <p:nvPicPr>
          <p:cNvPr id="4" name="Image 3"/>
          <p:cNvPicPr>
            <a:picLocks noChangeAspect="1"/>
          </p:cNvPicPr>
          <p:nvPr/>
        </p:nvPicPr>
        <p:blipFill>
          <a:blip r:embed="rId9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48614" y="5221681"/>
            <a:ext cx="1275219" cy="12564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989538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C93A984E-D3DC-0542-8252-8F9E4DFCD2C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r-FR" dirty="0"/>
              <a:t>Nos compétences juridiques</a:t>
            </a:r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E404EE19-A40B-F546-B147-FF84CF58054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fr-FR" cap="small" dirty="0"/>
              <a:t>en matière d’autorisation et d’inspection</a:t>
            </a:r>
          </a:p>
        </p:txBody>
      </p:sp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01B323E2-45CC-C442-B5E5-F8878C80A34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marL="468312" indent="-457200">
              <a:buFont typeface="Wingdings" panose="05000000000000000000" pitchFamily="2" charset="2"/>
              <a:buChar char="q"/>
            </a:pPr>
            <a:endParaRPr lang="fr-FR" b="1" cap="all" dirty="0"/>
          </a:p>
          <a:p>
            <a:pPr marL="468312" indent="-457200">
              <a:buFont typeface="Wingdings" panose="05000000000000000000" pitchFamily="2" charset="2"/>
              <a:buChar char="q"/>
            </a:pPr>
            <a:r>
              <a:rPr lang="fr-FR" b="1" cap="all" dirty="0"/>
              <a:t>Agrément des praticiens </a:t>
            </a:r>
          </a:p>
          <a:p>
            <a:pPr lvl="1"/>
            <a:r>
              <a:rPr lang="fr-FR" b="1" dirty="0"/>
              <a:t>diagnostics préimplantatoires</a:t>
            </a:r>
          </a:p>
          <a:p>
            <a:pPr lvl="1"/>
            <a:endParaRPr lang="fr-FR" dirty="0"/>
          </a:p>
          <a:p>
            <a:pPr lvl="1"/>
            <a:r>
              <a:rPr lang="fr-FR" b="1" dirty="0"/>
              <a:t>examens génétiques à des fins médicales</a:t>
            </a:r>
          </a:p>
          <a:p>
            <a:pPr lvl="2"/>
            <a:r>
              <a:rPr lang="fr-FR" dirty="0"/>
              <a:t>selon critères d’appréciation de la formation</a:t>
            </a:r>
            <a:br>
              <a:rPr lang="fr-FR" dirty="0"/>
            </a:br>
            <a:r>
              <a:rPr lang="fr-FR" dirty="0"/>
              <a:t>et de l’expérience, fixés par le CO</a:t>
            </a:r>
          </a:p>
          <a:p>
            <a:pPr lvl="2"/>
            <a:endParaRPr lang="fr-FR" dirty="0"/>
          </a:p>
          <a:p>
            <a:pPr marL="468312" indent="-457200">
              <a:buFont typeface="Wingdings" panose="05000000000000000000" pitchFamily="2" charset="2"/>
              <a:buChar char="q"/>
            </a:pPr>
            <a:r>
              <a:rPr lang="fr-FR" b="1" cap="all" dirty="0"/>
              <a:t>Contrôle </a:t>
            </a:r>
          </a:p>
          <a:p>
            <a:pPr lvl="1"/>
            <a:r>
              <a:rPr lang="fr-FR" dirty="0"/>
              <a:t>dotée d’un corps d’inspection (contrôle et évaluation des activités que l’Agence autorise) et d’un pouvoir de sanction administrative (suspension et retrait)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02F4FEC6-B4AF-A941-BAE2-B4EE2D2F70D6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9039" y="6824390"/>
            <a:ext cx="243608" cy="326400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176A67D0-96CD-C54B-B196-07451D133AE6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7620" y="6824390"/>
            <a:ext cx="322127" cy="326400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2C728233-2546-D64B-A527-C6C758EFEF79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34720" y="6824390"/>
            <a:ext cx="241162" cy="326400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D6775199-81EA-664D-9852-3E94F127ED65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40855" y="6824390"/>
            <a:ext cx="322127" cy="326400"/>
          </a:xfrm>
          <a:prstGeom prst="rect">
            <a:avLst/>
          </a:prstGeom>
        </p:spPr>
      </p:pic>
      <p:pic>
        <p:nvPicPr>
          <p:cNvPr id="2" name="Image 1"/>
          <p:cNvPicPr>
            <a:picLocks noChangeAspect="1"/>
          </p:cNvPicPr>
          <p:nvPr/>
        </p:nvPicPr>
        <p:blipFill>
          <a:blip r:embed="rId7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99385" y="2169002"/>
            <a:ext cx="1471432" cy="1704302"/>
          </a:xfrm>
          <a:prstGeom prst="rect">
            <a:avLst/>
          </a:prstGeom>
        </p:spPr>
      </p:pic>
      <p:pic>
        <p:nvPicPr>
          <p:cNvPr id="3" name="Image 2"/>
          <p:cNvPicPr>
            <a:picLocks noChangeAspect="1"/>
          </p:cNvPicPr>
          <p:nvPr/>
        </p:nvPicPr>
        <p:blipFill>
          <a:blip r:embed="rId8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73278" y="3167809"/>
            <a:ext cx="1498655" cy="17043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059366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C93A984E-D3DC-0542-8252-8F9E4DFCD2C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r-FR" dirty="0"/>
              <a:t>Le conseil d’administration</a:t>
            </a:r>
          </a:p>
          <a:p>
            <a:endParaRPr lang="fr-FR" dirty="0"/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E404EE19-A40B-F546-B147-FF84CF58054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fr-FR" dirty="0"/>
              <a:t>R</a:t>
            </a:r>
            <a:r>
              <a:rPr lang="fr-FR" cap="all" dirty="0"/>
              <a:t>ô</a:t>
            </a:r>
            <a:r>
              <a:rPr lang="fr-FR" dirty="0"/>
              <a:t>LE</a:t>
            </a:r>
          </a:p>
        </p:txBody>
      </p:sp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01B323E2-45CC-C442-B5E5-F8878C80A34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fr-FR" dirty="0"/>
              <a:t>Délibérer sur:</a:t>
            </a:r>
          </a:p>
          <a:p>
            <a:pPr lvl="1"/>
            <a:r>
              <a:rPr lang="fr-FR" dirty="0"/>
              <a:t>les </a:t>
            </a:r>
            <a:r>
              <a:rPr lang="fr-FR" b="1" dirty="0"/>
              <a:t>orientations générales</a:t>
            </a:r>
          </a:p>
          <a:p>
            <a:pPr lvl="1"/>
            <a:endParaRPr lang="fr-FR" dirty="0"/>
          </a:p>
          <a:p>
            <a:pPr lvl="1"/>
            <a:r>
              <a:rPr lang="fr-FR" dirty="0"/>
              <a:t>le </a:t>
            </a:r>
            <a:r>
              <a:rPr lang="fr-FR" b="1" dirty="0"/>
              <a:t>programme d’investissement</a:t>
            </a:r>
          </a:p>
          <a:p>
            <a:pPr lvl="1"/>
            <a:endParaRPr lang="fr-FR" dirty="0"/>
          </a:p>
          <a:p>
            <a:pPr lvl="1"/>
            <a:r>
              <a:rPr lang="fr-FR" dirty="0"/>
              <a:t>le </a:t>
            </a:r>
            <a:r>
              <a:rPr lang="fr-FR" b="1" dirty="0"/>
              <a:t>rapport d’activité </a:t>
            </a:r>
            <a:r>
              <a:rPr lang="fr-FR" dirty="0"/>
              <a:t>annuel</a:t>
            </a:r>
          </a:p>
          <a:p>
            <a:pPr lvl="1"/>
            <a:endParaRPr lang="fr-FR" dirty="0"/>
          </a:p>
          <a:p>
            <a:pPr lvl="1"/>
            <a:r>
              <a:rPr lang="fr-FR" dirty="0"/>
              <a:t>le </a:t>
            </a:r>
            <a:r>
              <a:rPr lang="fr-FR" b="1" dirty="0"/>
              <a:t>budget</a:t>
            </a:r>
            <a:r>
              <a:rPr lang="fr-FR" dirty="0"/>
              <a:t> et les </a:t>
            </a:r>
            <a:r>
              <a:rPr lang="fr-FR" b="1" dirty="0"/>
              <a:t>comptes</a:t>
            </a:r>
          </a:p>
          <a:p>
            <a:pPr lvl="1"/>
            <a:endParaRPr lang="fr-FR" dirty="0"/>
          </a:p>
          <a:p>
            <a:pPr lvl="1"/>
            <a:r>
              <a:rPr lang="fr-FR" dirty="0"/>
              <a:t>les </a:t>
            </a:r>
            <a:r>
              <a:rPr lang="fr-FR" b="1" dirty="0"/>
              <a:t>subventions</a:t>
            </a:r>
          </a:p>
          <a:p>
            <a:pPr lvl="1"/>
            <a:endParaRPr lang="fr-FR" dirty="0"/>
          </a:p>
          <a:p>
            <a:pPr lvl="1"/>
            <a:r>
              <a:rPr lang="fr-FR" dirty="0"/>
              <a:t>les </a:t>
            </a:r>
            <a:r>
              <a:rPr lang="fr-FR" b="1" dirty="0"/>
              <a:t>dons</a:t>
            </a:r>
            <a:r>
              <a:rPr lang="fr-FR" dirty="0"/>
              <a:t> et les </a:t>
            </a:r>
            <a:r>
              <a:rPr lang="fr-FR" b="1" dirty="0"/>
              <a:t>legs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02F4FEC6-B4AF-A941-BAE2-B4EE2D2F70D6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9039" y="6824390"/>
            <a:ext cx="243608" cy="326400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176A67D0-96CD-C54B-B196-07451D133AE6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7620" y="6824390"/>
            <a:ext cx="322127" cy="326400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2C728233-2546-D64B-A527-C6C758EFEF79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34720" y="6824390"/>
            <a:ext cx="241162" cy="326400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D6775199-81EA-664D-9852-3E94F127ED65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40855" y="6824390"/>
            <a:ext cx="322127" cy="326400"/>
          </a:xfrm>
          <a:prstGeom prst="rect">
            <a:avLst/>
          </a:prstGeom>
        </p:spPr>
      </p:pic>
      <p:pic>
        <p:nvPicPr>
          <p:cNvPr id="2" name="Image 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22246" y="860143"/>
            <a:ext cx="1947676" cy="11795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882849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C93A984E-D3DC-0542-8252-8F9E4DFCD2C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31741" y="438546"/>
            <a:ext cx="9639372" cy="473727"/>
          </a:xfrm>
        </p:spPr>
        <p:txBody>
          <a:bodyPr/>
          <a:lstStyle/>
          <a:p>
            <a:r>
              <a:rPr lang="fr-FR" dirty="0"/>
              <a:t>Le conseil d’administration</a:t>
            </a:r>
          </a:p>
          <a:p>
            <a:endParaRPr lang="fr-FR" dirty="0"/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E404EE19-A40B-F546-B147-FF84CF58054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531741" y="919956"/>
            <a:ext cx="9639372" cy="407930"/>
          </a:xfrm>
        </p:spPr>
        <p:txBody>
          <a:bodyPr/>
          <a:lstStyle/>
          <a:p>
            <a:r>
              <a:rPr lang="fr-FR" dirty="0"/>
              <a:t>COMPOSITION</a:t>
            </a:r>
          </a:p>
        </p:txBody>
      </p:sp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01B323E2-45CC-C442-B5E5-F8878C80A34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31740" y="1369154"/>
            <a:ext cx="10160073" cy="5455235"/>
          </a:xfrm>
        </p:spPr>
        <p:txBody>
          <a:bodyPr/>
          <a:lstStyle/>
          <a:p>
            <a:endParaRPr lang="fr-FR" sz="2400" dirty="0" smtClean="0"/>
          </a:p>
          <a:p>
            <a:r>
              <a:rPr lang="fr-FR" sz="2400" dirty="0" smtClean="0"/>
              <a:t>36 </a:t>
            </a:r>
            <a:r>
              <a:rPr lang="fr-FR" sz="2400" dirty="0"/>
              <a:t>membres titulaires </a:t>
            </a:r>
          </a:p>
          <a:p>
            <a:pPr lvl="1"/>
            <a:r>
              <a:rPr lang="fr-FR" sz="1800" dirty="0"/>
              <a:t>nommés par arrêté du ministre chargé de la </a:t>
            </a:r>
            <a:r>
              <a:rPr lang="fr-FR" sz="1800" dirty="0" smtClean="0"/>
              <a:t>santé</a:t>
            </a:r>
            <a:endParaRPr lang="fr-FR" sz="2400" dirty="0" smtClean="0"/>
          </a:p>
          <a:p>
            <a:r>
              <a:rPr lang="fr-FR" sz="2400" dirty="0" smtClean="0"/>
              <a:t>Composé</a:t>
            </a:r>
            <a:endParaRPr lang="fr-FR" sz="2400" dirty="0"/>
          </a:p>
          <a:p>
            <a:pPr lvl="1"/>
            <a:r>
              <a:rPr lang="fr-FR" sz="1800" dirty="0"/>
              <a:t>de </a:t>
            </a:r>
            <a:r>
              <a:rPr lang="fr-FR" sz="1800" b="1" dirty="0" smtClean="0"/>
              <a:t>représentants</a:t>
            </a:r>
            <a:r>
              <a:rPr lang="fr-FR" sz="1800" dirty="0" smtClean="0"/>
              <a:t> </a:t>
            </a:r>
            <a:r>
              <a:rPr lang="fr-FR" sz="1800" dirty="0"/>
              <a:t>:</a:t>
            </a:r>
          </a:p>
          <a:p>
            <a:pPr lvl="2"/>
            <a:r>
              <a:rPr lang="fr-FR" dirty="0" smtClean="0"/>
              <a:t>de</a:t>
            </a:r>
            <a:r>
              <a:rPr lang="fr-FR" b="1" dirty="0" smtClean="0"/>
              <a:t> l’Etat</a:t>
            </a:r>
            <a:r>
              <a:rPr lang="fr-FR" dirty="0"/>
              <a:t>: </a:t>
            </a:r>
            <a:r>
              <a:rPr lang="fr-FR" dirty="0" smtClean="0"/>
              <a:t>Ministère des solidarités et de la santé (SGMAS, DGS</a:t>
            </a:r>
            <a:r>
              <a:rPr lang="fr-FR" dirty="0"/>
              <a:t>, DGOS</a:t>
            </a:r>
            <a:r>
              <a:rPr lang="fr-FR" dirty="0" smtClean="0"/>
              <a:t>, DSS), Ministères chargés du Budget, de la justice, de l’enseignement supérieur et de la recherche…</a:t>
            </a:r>
            <a:endParaRPr lang="fr-FR" dirty="0"/>
          </a:p>
          <a:p>
            <a:pPr lvl="2"/>
            <a:r>
              <a:rPr lang="fr-FR" dirty="0"/>
              <a:t>des </a:t>
            </a:r>
            <a:r>
              <a:rPr lang="fr-FR" b="1" dirty="0"/>
              <a:t>établissements publics administratifs spécialisés </a:t>
            </a:r>
            <a:r>
              <a:rPr lang="fr-FR" dirty="0"/>
              <a:t>en santé (EFS, ANSM)</a:t>
            </a:r>
            <a:br>
              <a:rPr lang="fr-FR" dirty="0"/>
            </a:br>
            <a:r>
              <a:rPr lang="fr-FR" dirty="0"/>
              <a:t>ou recherche (CNRS, INSERM</a:t>
            </a:r>
            <a:r>
              <a:rPr lang="fr-FR" dirty="0" smtClean="0"/>
              <a:t>), des agences régionales de santé (ARS)</a:t>
            </a:r>
            <a:endParaRPr lang="fr-FR" dirty="0"/>
          </a:p>
          <a:p>
            <a:pPr lvl="2"/>
            <a:r>
              <a:rPr lang="fr-FR" dirty="0" smtClean="0"/>
              <a:t>de la </a:t>
            </a:r>
            <a:r>
              <a:rPr lang="fr-FR" b="1" dirty="0"/>
              <a:t>CNAMTS</a:t>
            </a:r>
          </a:p>
          <a:p>
            <a:pPr lvl="1"/>
            <a:r>
              <a:rPr lang="fr-FR" sz="1800" dirty="0"/>
              <a:t>de </a:t>
            </a:r>
            <a:r>
              <a:rPr lang="fr-FR" sz="1800" b="1" dirty="0"/>
              <a:t>personnalités qualifiées et des représentants du personnel</a:t>
            </a:r>
            <a:r>
              <a:rPr lang="fr-FR" sz="1800" dirty="0"/>
              <a:t>:</a:t>
            </a:r>
          </a:p>
          <a:p>
            <a:pPr lvl="2"/>
            <a:r>
              <a:rPr lang="fr-FR" dirty="0"/>
              <a:t>personnalités qualifiées </a:t>
            </a:r>
            <a:r>
              <a:rPr lang="fr-FR" b="1" dirty="0"/>
              <a:t>en prélèvement-greffe et médecine de la reproduction</a:t>
            </a:r>
          </a:p>
          <a:p>
            <a:pPr lvl="2"/>
            <a:r>
              <a:rPr lang="fr-FR" dirty="0"/>
              <a:t>conseils nationaux de </a:t>
            </a:r>
            <a:r>
              <a:rPr lang="fr-FR" b="1" dirty="0"/>
              <a:t>l’ordre des médecins et des pharmaciens</a:t>
            </a:r>
          </a:p>
          <a:p>
            <a:pPr lvl="2"/>
            <a:r>
              <a:rPr lang="fr-FR" dirty="0"/>
              <a:t>représentants </a:t>
            </a:r>
            <a:r>
              <a:rPr lang="fr-FR" b="1" dirty="0"/>
              <a:t>d’établissement de santé</a:t>
            </a:r>
          </a:p>
          <a:p>
            <a:pPr lvl="2"/>
            <a:r>
              <a:rPr lang="fr-FR" dirty="0"/>
              <a:t>représentants des </a:t>
            </a:r>
            <a:r>
              <a:rPr lang="fr-FR" b="1" dirty="0"/>
              <a:t>organisations syndicales </a:t>
            </a:r>
            <a:r>
              <a:rPr lang="fr-FR" dirty="0"/>
              <a:t>et </a:t>
            </a:r>
            <a:r>
              <a:rPr lang="fr-FR" b="1" dirty="0"/>
              <a:t>professionnelles de biologie médicale</a:t>
            </a:r>
          </a:p>
          <a:p>
            <a:pPr lvl="2"/>
            <a:r>
              <a:rPr lang="fr-FR" dirty="0"/>
              <a:t>représentants </a:t>
            </a:r>
            <a:r>
              <a:rPr lang="fr-FR" b="1" dirty="0"/>
              <a:t>d’associations</a:t>
            </a:r>
          </a:p>
          <a:p>
            <a:pPr lvl="1"/>
            <a:endParaRPr lang="fr-FR" dirty="0"/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02F4FEC6-B4AF-A941-BAE2-B4EE2D2F70D6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9039" y="6824390"/>
            <a:ext cx="243608" cy="326400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176A67D0-96CD-C54B-B196-07451D133AE6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7620" y="6824390"/>
            <a:ext cx="322127" cy="326400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2C728233-2546-D64B-A527-C6C758EFEF79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34720" y="6824390"/>
            <a:ext cx="241162" cy="326400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D6775199-81EA-664D-9852-3E94F127ED65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40855" y="6824390"/>
            <a:ext cx="322127" cy="326400"/>
          </a:xfrm>
          <a:prstGeom prst="rect">
            <a:avLst/>
          </a:prstGeom>
        </p:spPr>
      </p:pic>
      <p:sp>
        <p:nvSpPr>
          <p:cNvPr id="2" name="ZoneTexte 1"/>
          <p:cNvSpPr txBox="1"/>
          <p:nvPr/>
        </p:nvSpPr>
        <p:spPr>
          <a:xfrm>
            <a:off x="8186449" y="2890787"/>
            <a:ext cx="19846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dirty="0">
                <a:solidFill>
                  <a:srgbClr val="1E2865"/>
                </a:solidFill>
              </a:rPr>
              <a:t>Mandat : </a:t>
            </a:r>
            <a:r>
              <a:rPr lang="fr-FR" sz="2000" b="1" dirty="0">
                <a:solidFill>
                  <a:srgbClr val="1E2865"/>
                </a:solidFill>
              </a:rPr>
              <a:t>3 ans</a:t>
            </a:r>
          </a:p>
        </p:txBody>
      </p:sp>
      <p:pic>
        <p:nvPicPr>
          <p:cNvPr id="3" name="Image 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84191" y="654481"/>
            <a:ext cx="1947676" cy="11795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067803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C93A984E-D3DC-0542-8252-8F9E4DFCD2C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r-FR" dirty="0"/>
              <a:t>LA loi de bioéthique,</a:t>
            </a:r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E404EE19-A40B-F546-B147-FF84CF58054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fr-FR" dirty="0"/>
              <a:t>L’AGENCE DE LA BIOM</a:t>
            </a:r>
            <a:r>
              <a:rPr lang="fr-FR" cap="all" dirty="0"/>
              <a:t>é</a:t>
            </a:r>
            <a:r>
              <a:rPr lang="fr-FR" dirty="0"/>
              <a:t>DECINE, … ET VOUS</a:t>
            </a:r>
          </a:p>
        </p:txBody>
      </p:sp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01B323E2-45CC-C442-B5E5-F8878C80A34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fr-FR" dirty="0"/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02F4FEC6-B4AF-A941-BAE2-B4EE2D2F70D6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9039" y="6824390"/>
            <a:ext cx="243608" cy="326400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176A67D0-96CD-C54B-B196-07451D133AE6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7620" y="6824390"/>
            <a:ext cx="322127" cy="326400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2C728233-2546-D64B-A527-C6C758EFEF79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34720" y="6824390"/>
            <a:ext cx="241162" cy="326400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D6775199-81EA-664D-9852-3E94F127ED65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40855" y="6824390"/>
            <a:ext cx="322127" cy="326400"/>
          </a:xfrm>
          <a:prstGeom prst="rect">
            <a:avLst/>
          </a:prstGeom>
        </p:spPr>
      </p:pic>
      <p:pic>
        <p:nvPicPr>
          <p:cNvPr id="12" name="Image 2">
            <a:hlinkClick r:id="rId7"/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33737" y="1594677"/>
            <a:ext cx="9854873" cy="508997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75093013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C93A984E-D3DC-0542-8252-8F9E4DFCD2C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r-FR" dirty="0"/>
              <a:t>Le conseil d’orientation</a:t>
            </a:r>
          </a:p>
          <a:p>
            <a:endParaRPr lang="fr-FR" dirty="0"/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E404EE19-A40B-F546-B147-FF84CF58054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fr-FR" dirty="0"/>
              <a:t>R</a:t>
            </a:r>
            <a:r>
              <a:rPr lang="fr-FR" cap="all" dirty="0"/>
              <a:t>ô</a:t>
            </a:r>
            <a:r>
              <a:rPr lang="fr-FR" dirty="0"/>
              <a:t>LE</a:t>
            </a:r>
          </a:p>
        </p:txBody>
      </p:sp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01B323E2-45CC-C442-B5E5-F8878C80A34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lvl="1"/>
            <a:endParaRPr lang="fr-FR" dirty="0"/>
          </a:p>
          <a:p>
            <a:pPr lvl="1"/>
            <a:r>
              <a:rPr lang="fr-FR" dirty="0"/>
              <a:t>veiller à la </a:t>
            </a:r>
            <a:r>
              <a:rPr lang="fr-FR" b="1" dirty="0"/>
              <a:t>qualité de l’expertise médicale et scientifique</a:t>
            </a:r>
            <a:r>
              <a:rPr lang="fr-FR" dirty="0"/>
              <a:t>, en prenant en compte les questions éthiques</a:t>
            </a:r>
          </a:p>
          <a:p>
            <a:pPr lvl="1"/>
            <a:endParaRPr lang="fr-FR" sz="1000" dirty="0"/>
          </a:p>
          <a:p>
            <a:pPr lvl="1"/>
            <a:r>
              <a:rPr lang="fr-FR" dirty="0"/>
              <a:t>rendre un </a:t>
            </a:r>
            <a:r>
              <a:rPr lang="fr-FR" b="1" dirty="0"/>
              <a:t>avis sur les questions intéressant la recherche médicale et scientifique</a:t>
            </a:r>
          </a:p>
          <a:p>
            <a:pPr lvl="1"/>
            <a:endParaRPr lang="fr-FR" sz="1000" b="1" dirty="0"/>
          </a:p>
          <a:p>
            <a:pPr lvl="1"/>
            <a:r>
              <a:rPr lang="fr-FR" dirty="0"/>
              <a:t>être consulté </a:t>
            </a:r>
            <a:r>
              <a:rPr lang="fr-FR" b="1" dirty="0"/>
              <a:t>obligatoirement sur certaines autorisations </a:t>
            </a:r>
            <a:r>
              <a:rPr lang="fr-FR" dirty="0"/>
              <a:t>délivrées par l’Agence (CPDPN, CDPI, recherche sur CSEh, DPI-HLA)</a:t>
            </a:r>
          </a:p>
          <a:p>
            <a:pPr lvl="1"/>
            <a:endParaRPr lang="fr-FR" sz="1000" dirty="0"/>
          </a:p>
          <a:p>
            <a:pPr lvl="1"/>
            <a:r>
              <a:rPr lang="fr-FR" dirty="0"/>
              <a:t>définir les </a:t>
            </a:r>
            <a:r>
              <a:rPr lang="fr-FR" b="1" dirty="0"/>
              <a:t>critères d’appréciation de la formation et de l’expérience </a:t>
            </a:r>
            <a:r>
              <a:rPr lang="fr-FR" dirty="0"/>
              <a:t>nécessaire à l’agrément des praticiens</a:t>
            </a:r>
          </a:p>
          <a:p>
            <a:pPr lvl="1"/>
            <a:endParaRPr lang="fr-FR" sz="1000" dirty="0"/>
          </a:p>
          <a:p>
            <a:pPr lvl="1"/>
            <a:r>
              <a:rPr lang="fr-FR" dirty="0"/>
              <a:t>peut </a:t>
            </a:r>
            <a:r>
              <a:rPr lang="fr-FR" b="1" dirty="0"/>
              <a:t>saisir ou être saisi par le CCNE </a:t>
            </a:r>
            <a:r>
              <a:rPr lang="fr-FR" dirty="0"/>
              <a:t>sur une question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02F4FEC6-B4AF-A941-BAE2-B4EE2D2F70D6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9039" y="6824390"/>
            <a:ext cx="243608" cy="326400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176A67D0-96CD-C54B-B196-07451D133AE6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7620" y="6824390"/>
            <a:ext cx="322127" cy="326400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2C728233-2546-D64B-A527-C6C758EFEF79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34720" y="6824390"/>
            <a:ext cx="241162" cy="326400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D6775199-81EA-664D-9852-3E94F127ED65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40855" y="6824390"/>
            <a:ext cx="322127" cy="326400"/>
          </a:xfrm>
          <a:prstGeom prst="rect">
            <a:avLst/>
          </a:prstGeom>
        </p:spPr>
      </p:pic>
      <p:pic>
        <p:nvPicPr>
          <p:cNvPr id="13" name="Image 1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94164" y="595092"/>
            <a:ext cx="1947676" cy="11795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279993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C93A984E-D3DC-0542-8252-8F9E4DFCD2C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r-FR" dirty="0"/>
              <a:t>Le conseil d’orientation</a:t>
            </a:r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E404EE19-A40B-F546-B147-FF84CF58054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fr-FR" dirty="0"/>
              <a:t>COMPOSITION</a:t>
            </a:r>
          </a:p>
        </p:txBody>
      </p:sp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01B323E2-45CC-C442-B5E5-F8878C80A34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fr-FR" dirty="0"/>
              <a:t>31 membres</a:t>
            </a:r>
          </a:p>
          <a:p>
            <a:pPr lvl="1"/>
            <a:r>
              <a:rPr lang="fr-FR" dirty="0"/>
              <a:t>nommés par arrêté des ministre de la santé et de la recherche</a:t>
            </a:r>
          </a:p>
          <a:p>
            <a:pPr lvl="1"/>
            <a:r>
              <a:rPr lang="fr-FR" dirty="0"/>
              <a:t>président actuel: Pr Jean-François Guérin </a:t>
            </a:r>
          </a:p>
          <a:p>
            <a:pPr lvl="1"/>
            <a:endParaRPr lang="fr-FR" dirty="0"/>
          </a:p>
          <a:p>
            <a:r>
              <a:rPr lang="fr-FR" dirty="0"/>
              <a:t>Composé de</a:t>
            </a:r>
          </a:p>
          <a:p>
            <a:pPr lvl="1"/>
            <a:r>
              <a:rPr lang="fr-FR" dirty="0"/>
              <a:t>représentants de la </a:t>
            </a:r>
            <a:r>
              <a:rPr lang="fr-FR" b="1" dirty="0"/>
              <a:t>sphère politique et institutionnelle</a:t>
            </a:r>
            <a:r>
              <a:rPr lang="fr-FR" dirty="0"/>
              <a:t>:</a:t>
            </a:r>
            <a:br>
              <a:rPr lang="fr-FR" dirty="0"/>
            </a:br>
            <a:r>
              <a:rPr lang="fr-FR" dirty="0"/>
              <a:t>Parlement, Conseil d’Etat, Cour de Cassation, CCNE, CNCDH</a:t>
            </a:r>
          </a:p>
          <a:p>
            <a:pPr lvl="1"/>
            <a:endParaRPr lang="fr-FR" sz="1000" dirty="0"/>
          </a:p>
          <a:p>
            <a:pPr lvl="1"/>
            <a:r>
              <a:rPr lang="fr-FR" dirty="0"/>
              <a:t>représentants du </a:t>
            </a:r>
            <a:r>
              <a:rPr lang="fr-FR" b="1" dirty="0"/>
              <a:t>monde scientifique </a:t>
            </a:r>
            <a:r>
              <a:rPr lang="fr-FR" dirty="0"/>
              <a:t>(AMP, génétique, greffe)</a:t>
            </a:r>
          </a:p>
          <a:p>
            <a:pPr marL="228600" lvl="1" indent="0">
              <a:buNone/>
            </a:pPr>
            <a:endParaRPr lang="fr-FR" sz="1000" dirty="0"/>
          </a:p>
          <a:p>
            <a:pPr lvl="1"/>
            <a:r>
              <a:rPr lang="fr-FR" dirty="0"/>
              <a:t>personnalités </a:t>
            </a:r>
            <a:r>
              <a:rPr lang="fr-FR" b="1" dirty="0"/>
              <a:t>qualifiées dans les sciences humaines et sociales</a:t>
            </a:r>
          </a:p>
          <a:p>
            <a:pPr lvl="1"/>
            <a:endParaRPr lang="fr-FR" sz="1000" dirty="0"/>
          </a:p>
          <a:p>
            <a:pPr lvl="1"/>
            <a:r>
              <a:rPr lang="fr-FR" dirty="0"/>
              <a:t>représentants des </a:t>
            </a:r>
            <a:r>
              <a:rPr lang="fr-FR" b="1" dirty="0"/>
              <a:t>associations</a:t>
            </a:r>
            <a:r>
              <a:rPr lang="fr-FR" dirty="0"/>
              <a:t> (personnes malades, usagers du système </a:t>
            </a:r>
            <a:br>
              <a:rPr lang="fr-FR" dirty="0"/>
            </a:br>
            <a:r>
              <a:rPr lang="fr-FR" dirty="0"/>
              <a:t>de santé, familiale ou œuvrant pour la protection des droits des personnes)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02F4FEC6-B4AF-A941-BAE2-B4EE2D2F70D6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9039" y="6824390"/>
            <a:ext cx="243608" cy="326400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176A67D0-96CD-C54B-B196-07451D133AE6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7620" y="6824390"/>
            <a:ext cx="322127" cy="326400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2C728233-2546-D64B-A527-C6C758EFEF79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34720" y="6824390"/>
            <a:ext cx="241162" cy="326400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D6775199-81EA-664D-9852-3E94F127ED65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40855" y="6824390"/>
            <a:ext cx="322127" cy="326400"/>
          </a:xfrm>
          <a:prstGeom prst="rect">
            <a:avLst/>
          </a:prstGeom>
        </p:spPr>
      </p:pic>
      <p:sp>
        <p:nvSpPr>
          <p:cNvPr id="12" name="ZoneTexte 11"/>
          <p:cNvSpPr txBox="1"/>
          <p:nvPr/>
        </p:nvSpPr>
        <p:spPr>
          <a:xfrm>
            <a:off x="8186449" y="2890787"/>
            <a:ext cx="19846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dirty="0">
                <a:solidFill>
                  <a:srgbClr val="1E2865"/>
                </a:solidFill>
              </a:rPr>
              <a:t>Mandat : </a:t>
            </a:r>
            <a:r>
              <a:rPr lang="fr-FR" sz="2000" b="1" dirty="0">
                <a:solidFill>
                  <a:srgbClr val="1E2865"/>
                </a:solidFill>
              </a:rPr>
              <a:t>3 ans</a:t>
            </a:r>
          </a:p>
        </p:txBody>
      </p:sp>
      <p:pic>
        <p:nvPicPr>
          <p:cNvPr id="13" name="Image 1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77976" y="595092"/>
            <a:ext cx="1947676" cy="11795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773164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C93A984E-D3DC-0542-8252-8F9E4DFCD2C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r-FR" dirty="0"/>
              <a:t>Le conseil médical et scientifique</a:t>
            </a:r>
          </a:p>
          <a:p>
            <a:endParaRPr lang="fr-FR" dirty="0"/>
          </a:p>
        </p:txBody>
      </p:sp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01B323E2-45CC-C442-B5E5-F8878C80A34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fr-FR" dirty="0"/>
              <a:t>2 collèges spécialisés</a:t>
            </a:r>
          </a:p>
          <a:p>
            <a:pPr lvl="1"/>
            <a:r>
              <a:rPr lang="fr-FR" dirty="0"/>
              <a:t>un collège «  </a:t>
            </a:r>
            <a:r>
              <a:rPr lang="fr-FR" b="1" dirty="0"/>
              <a:t>Greffe</a:t>
            </a:r>
            <a:r>
              <a:rPr lang="fr-FR" dirty="0"/>
              <a:t> » et un collège «  </a:t>
            </a:r>
            <a:r>
              <a:rPr lang="fr-FR" b="1" dirty="0" err="1"/>
              <a:t>PEGh</a:t>
            </a:r>
            <a:r>
              <a:rPr lang="fr-FR" dirty="0"/>
              <a:t> »</a:t>
            </a:r>
          </a:p>
          <a:p>
            <a:pPr lvl="1"/>
            <a:r>
              <a:rPr lang="fr-FR" dirty="0"/>
              <a:t>instance </a:t>
            </a:r>
            <a:r>
              <a:rPr lang="fr-FR" b="1" dirty="0"/>
              <a:t>d’expertise, de conseil et de proposition </a:t>
            </a:r>
            <a:r>
              <a:rPr lang="fr-FR" dirty="0"/>
              <a:t>placée auprès du DG</a:t>
            </a:r>
          </a:p>
          <a:p>
            <a:pPr lvl="1"/>
            <a:r>
              <a:rPr lang="fr-FR" sz="2000" dirty="0">
                <a:solidFill>
                  <a:srgbClr val="1BA5DF"/>
                </a:solidFill>
              </a:rPr>
              <a:t>président : </a:t>
            </a:r>
            <a:r>
              <a:rPr lang="fr-FR" dirty="0"/>
              <a:t>Pr Philippe </a:t>
            </a:r>
            <a:r>
              <a:rPr lang="fr-FR" dirty="0" err="1"/>
              <a:t>Menasché</a:t>
            </a:r>
            <a:r>
              <a:rPr lang="fr-FR" dirty="0"/>
              <a:t> (greffe)</a:t>
            </a:r>
            <a:endParaRPr lang="fr-FR" sz="2000" dirty="0">
              <a:solidFill>
                <a:srgbClr val="1BA5DF"/>
              </a:solidFill>
            </a:endParaRPr>
          </a:p>
          <a:p>
            <a:pPr lvl="1"/>
            <a:r>
              <a:rPr lang="fr-FR" dirty="0"/>
              <a:t>v</a:t>
            </a:r>
            <a:r>
              <a:rPr lang="fr-FR" sz="2000" dirty="0">
                <a:solidFill>
                  <a:srgbClr val="1BA5DF"/>
                </a:solidFill>
              </a:rPr>
              <a:t>ice-présidente: : Pr Alexandra </a:t>
            </a:r>
            <a:r>
              <a:rPr lang="fr-FR" sz="2000" dirty="0" err="1">
                <a:solidFill>
                  <a:srgbClr val="1BA5DF"/>
                </a:solidFill>
              </a:rPr>
              <a:t>Benachi</a:t>
            </a:r>
            <a:r>
              <a:rPr lang="fr-FR" sz="2000" dirty="0">
                <a:solidFill>
                  <a:srgbClr val="1BA5DF"/>
                </a:solidFill>
              </a:rPr>
              <a:t> (</a:t>
            </a:r>
            <a:r>
              <a:rPr lang="fr-FR" sz="2000" dirty="0" err="1">
                <a:solidFill>
                  <a:srgbClr val="1BA5DF"/>
                </a:solidFill>
              </a:rPr>
              <a:t>PEGh</a:t>
            </a:r>
            <a:r>
              <a:rPr lang="fr-FR" sz="2000" dirty="0">
                <a:solidFill>
                  <a:srgbClr val="1BA5DF"/>
                </a:solidFill>
              </a:rPr>
              <a:t>)</a:t>
            </a:r>
          </a:p>
          <a:p>
            <a:pPr lvl="1"/>
            <a:endParaRPr lang="fr-FR" sz="1600" i="1" dirty="0"/>
          </a:p>
          <a:p>
            <a:r>
              <a:rPr lang="fr-FR" dirty="0"/>
              <a:t>Composition</a:t>
            </a:r>
          </a:p>
          <a:p>
            <a:pPr lvl="1"/>
            <a:r>
              <a:rPr lang="fr-FR" b="1" dirty="0"/>
              <a:t>professionnels, tous experts médicaux et scientifiques </a:t>
            </a:r>
            <a:r>
              <a:rPr lang="fr-FR" dirty="0"/>
              <a:t>représentatifs de l’ensemble des sociétés savantes</a:t>
            </a:r>
          </a:p>
          <a:p>
            <a:pPr lvl="1"/>
            <a:r>
              <a:rPr lang="fr-FR" b="1" dirty="0"/>
              <a:t>représentants d’institutions </a:t>
            </a:r>
            <a:r>
              <a:rPr lang="fr-FR" dirty="0"/>
              <a:t>en liens étroits avec l ‘Agence</a:t>
            </a:r>
          </a:p>
          <a:p>
            <a:pPr lvl="1"/>
            <a:endParaRPr lang="fr-FR" sz="1600" dirty="0"/>
          </a:p>
          <a:p>
            <a:r>
              <a:rPr lang="fr-FR" dirty="0"/>
              <a:t>Rôle</a:t>
            </a:r>
          </a:p>
          <a:p>
            <a:pPr lvl="1"/>
            <a:r>
              <a:rPr lang="fr-FR" dirty="0"/>
              <a:t>contribuer à la </a:t>
            </a:r>
            <a:r>
              <a:rPr lang="fr-FR" b="1" dirty="0"/>
              <a:t>coordination scientifique des travaux </a:t>
            </a:r>
            <a:r>
              <a:rPr lang="fr-FR" dirty="0"/>
              <a:t>d’experts réunis dans les différents champs de compétence de l’Agence</a:t>
            </a:r>
          </a:p>
          <a:p>
            <a:pPr lvl="1"/>
            <a:endParaRPr lang="fr-FR" dirty="0"/>
          </a:p>
          <a:p>
            <a:pPr lvl="1"/>
            <a:endParaRPr lang="fr-FR" dirty="0"/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02F4FEC6-B4AF-A941-BAE2-B4EE2D2F70D6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9039" y="6824390"/>
            <a:ext cx="243608" cy="326400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176A67D0-96CD-C54B-B196-07451D133AE6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7620" y="6824390"/>
            <a:ext cx="322127" cy="326400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2C728233-2546-D64B-A527-C6C758EFEF79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34720" y="6824390"/>
            <a:ext cx="241162" cy="326400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D6775199-81EA-664D-9852-3E94F127ED65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40855" y="6824390"/>
            <a:ext cx="322127" cy="326400"/>
          </a:xfrm>
          <a:prstGeom prst="rect">
            <a:avLst/>
          </a:prstGeom>
        </p:spPr>
      </p:pic>
      <p:sp>
        <p:nvSpPr>
          <p:cNvPr id="12" name="ZoneTexte 11"/>
          <p:cNvSpPr txBox="1"/>
          <p:nvPr/>
        </p:nvSpPr>
        <p:spPr>
          <a:xfrm>
            <a:off x="7801439" y="3404135"/>
            <a:ext cx="19846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dirty="0">
                <a:solidFill>
                  <a:srgbClr val="1E2865"/>
                </a:solidFill>
              </a:rPr>
              <a:t>Mandat : </a:t>
            </a:r>
            <a:r>
              <a:rPr lang="fr-FR" sz="2000" b="1" dirty="0">
                <a:solidFill>
                  <a:srgbClr val="1E2865"/>
                </a:solidFill>
              </a:rPr>
              <a:t>3 ans</a:t>
            </a:r>
          </a:p>
        </p:txBody>
      </p:sp>
      <p:pic>
        <p:nvPicPr>
          <p:cNvPr id="2" name="Image 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23437" y="650361"/>
            <a:ext cx="1947676" cy="11795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167899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C93A984E-D3DC-0542-8252-8F9E4DFCD2C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r-FR" dirty="0"/>
              <a:t>Les 3 plans stratégiques</a:t>
            </a:r>
          </a:p>
        </p:txBody>
      </p:sp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01B323E2-45CC-C442-B5E5-F8878C80A34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31741" y="1393167"/>
            <a:ext cx="10160072" cy="4962796"/>
          </a:xfrm>
        </p:spPr>
        <p:txBody>
          <a:bodyPr/>
          <a:lstStyle/>
          <a:p>
            <a:r>
              <a:rPr lang="fr-FR" dirty="0"/>
              <a:t>Méthodologie collaborative</a:t>
            </a:r>
          </a:p>
          <a:p>
            <a:pPr lvl="1"/>
            <a:r>
              <a:rPr lang="fr-FR" dirty="0"/>
              <a:t>Plans </a:t>
            </a:r>
            <a:r>
              <a:rPr lang="fr-FR" b="1" dirty="0"/>
              <a:t>construits en partenariat </a:t>
            </a:r>
            <a:r>
              <a:rPr lang="fr-FR" dirty="0"/>
              <a:t>avec</a:t>
            </a:r>
            <a:br>
              <a:rPr lang="fr-FR" dirty="0"/>
            </a:br>
            <a:r>
              <a:rPr lang="fr-FR" dirty="0"/>
              <a:t> tous les parties-prenantes concernées</a:t>
            </a:r>
          </a:p>
          <a:p>
            <a:r>
              <a:rPr lang="fr-FR" dirty="0"/>
              <a:t>Objectifs</a:t>
            </a:r>
          </a:p>
          <a:p>
            <a:pPr lvl="1"/>
            <a:r>
              <a:rPr lang="fr-FR" b="1" dirty="0"/>
              <a:t>mobiliser les professionnels </a:t>
            </a:r>
            <a:r>
              <a:rPr lang="fr-FR" dirty="0"/>
              <a:t>de santé du prélèvement et de la greffe d’organes </a:t>
            </a:r>
            <a:br>
              <a:rPr lang="fr-FR" dirty="0"/>
            </a:br>
            <a:r>
              <a:rPr lang="fr-FR" dirty="0"/>
              <a:t>et de tissus: objectif global: </a:t>
            </a:r>
            <a:r>
              <a:rPr lang="fr-FR" b="1" dirty="0"/>
              <a:t>7800 greffes d’organes en 2021</a:t>
            </a:r>
          </a:p>
          <a:p>
            <a:pPr lvl="1"/>
            <a:endParaRPr lang="fr-FR" sz="400" dirty="0"/>
          </a:p>
          <a:p>
            <a:pPr lvl="1"/>
            <a:r>
              <a:rPr lang="fr-FR" b="1" dirty="0"/>
              <a:t>renforcer le programme de greffe rénale</a:t>
            </a:r>
            <a:r>
              <a:rPr lang="fr-FR" dirty="0"/>
              <a:t/>
            </a:r>
            <a:br>
              <a:rPr lang="fr-FR" dirty="0"/>
            </a:br>
            <a:r>
              <a:rPr lang="fr-FR" dirty="0"/>
              <a:t>à partir de donneurs vivants pour atteindre </a:t>
            </a:r>
            <a:r>
              <a:rPr lang="fr-FR" b="1" dirty="0"/>
              <a:t>1000 greffes rénales par an</a:t>
            </a:r>
          </a:p>
          <a:p>
            <a:pPr lvl="1"/>
            <a:endParaRPr lang="fr-FR" sz="400" dirty="0"/>
          </a:p>
          <a:p>
            <a:pPr lvl="1"/>
            <a:r>
              <a:rPr lang="fr-FR" b="1" dirty="0"/>
              <a:t>faciliter le maintien et l’accès à toutes les sources possibles de greffons de cellules souches hématopoïétiques </a:t>
            </a:r>
            <a:r>
              <a:rPr lang="fr-FR" dirty="0"/>
              <a:t>pour répondre aux besoins des patients</a:t>
            </a:r>
          </a:p>
          <a:p>
            <a:pPr lvl="1"/>
            <a:endParaRPr lang="fr-FR" sz="400" dirty="0"/>
          </a:p>
          <a:p>
            <a:pPr lvl="1"/>
            <a:r>
              <a:rPr lang="fr-FR" b="1" dirty="0"/>
              <a:t>prioriser le développement du don de gamètes </a:t>
            </a:r>
            <a:r>
              <a:rPr lang="fr-FR" dirty="0"/>
              <a:t>pour tendre vers une </a:t>
            </a:r>
            <a:r>
              <a:rPr lang="fr-FR" b="1" dirty="0"/>
              <a:t>autosuffisance nationale</a:t>
            </a:r>
          </a:p>
          <a:p>
            <a:pPr lvl="1"/>
            <a:endParaRPr lang="fr-FR" sz="400" dirty="0"/>
          </a:p>
          <a:p>
            <a:pPr lvl="1"/>
            <a:r>
              <a:rPr lang="fr-FR" b="1" dirty="0"/>
              <a:t>anticiper le développement des techniques </a:t>
            </a:r>
            <a:r>
              <a:rPr lang="fr-FR" dirty="0"/>
              <a:t>et participer aux transitions technologiques dans les domaines de l’AMP, des examens génétiques et pré/post-natals</a:t>
            </a:r>
          </a:p>
          <a:p>
            <a:endParaRPr lang="fr-FR" dirty="0"/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02F4FEC6-B4AF-A941-BAE2-B4EE2D2F70D6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9039" y="6824390"/>
            <a:ext cx="243608" cy="326400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176A67D0-96CD-C54B-B196-07451D133AE6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7620" y="6824390"/>
            <a:ext cx="322127" cy="326400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2C728233-2546-D64B-A527-C6C758EFEF79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34720" y="6824390"/>
            <a:ext cx="241162" cy="326400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D6775199-81EA-664D-9852-3E94F127ED65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40855" y="6824390"/>
            <a:ext cx="322127" cy="326400"/>
          </a:xfrm>
          <a:prstGeom prst="rect">
            <a:avLst/>
          </a:prstGeom>
        </p:spPr>
      </p:pic>
      <p:pic>
        <p:nvPicPr>
          <p:cNvPr id="12" name="Image 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929313" y="972350"/>
            <a:ext cx="4241800" cy="1954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7874338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C93A984E-D3DC-0542-8252-8F9E4DFCD2C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r-FR" dirty="0"/>
              <a:t>LE contrat d’objectifs et de performance</a:t>
            </a:r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E404EE19-A40B-F546-B147-FF84CF58054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fr-FR" dirty="0"/>
              <a:t>2017-2021</a:t>
            </a:r>
          </a:p>
        </p:txBody>
      </p:sp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01B323E2-45CC-C442-B5E5-F8878C80A34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fr-FR" dirty="0"/>
              <a:t>COP:</a:t>
            </a:r>
          </a:p>
          <a:p>
            <a:pPr lvl="1"/>
            <a:r>
              <a:rPr lang="fr-FR" dirty="0"/>
              <a:t>un document stratégique contractualisant avec l’Etat, </a:t>
            </a:r>
            <a:br>
              <a:rPr lang="fr-FR" dirty="0"/>
            </a:br>
            <a:r>
              <a:rPr lang="fr-FR" dirty="0"/>
              <a:t>les </a:t>
            </a:r>
            <a:r>
              <a:rPr lang="fr-FR" b="1" dirty="0"/>
              <a:t>grandes orientations </a:t>
            </a:r>
            <a:r>
              <a:rPr lang="fr-FR" dirty="0"/>
              <a:t>de l’Agence en matière de </a:t>
            </a:r>
            <a:br>
              <a:rPr lang="fr-FR" dirty="0"/>
            </a:br>
            <a:r>
              <a:rPr lang="fr-FR" dirty="0"/>
              <a:t>contribution à la santé publique, de performance et d’efficience.</a:t>
            </a:r>
          </a:p>
          <a:p>
            <a:pPr lvl="1"/>
            <a:endParaRPr lang="fr-FR" sz="600" dirty="0"/>
          </a:p>
          <a:p>
            <a:pPr lvl="1"/>
            <a:r>
              <a:rPr lang="fr-FR" dirty="0"/>
              <a:t>pour une période pluriannuelle: </a:t>
            </a:r>
            <a:r>
              <a:rPr lang="fr-FR" b="1" dirty="0"/>
              <a:t>2017-2021</a:t>
            </a:r>
          </a:p>
          <a:p>
            <a:endParaRPr lang="fr-FR" dirty="0"/>
          </a:p>
          <a:p>
            <a:r>
              <a:rPr lang="fr-FR" dirty="0"/>
              <a:t>Ses objectifs :</a:t>
            </a:r>
          </a:p>
          <a:p>
            <a:pPr lvl="1"/>
            <a:r>
              <a:rPr lang="fr-FR" b="1" dirty="0"/>
              <a:t>orienter la mise en œuvre des action </a:t>
            </a:r>
            <a:r>
              <a:rPr lang="fr-FR" dirty="0"/>
              <a:t>de son ressort dans </a:t>
            </a:r>
            <a:br>
              <a:rPr lang="fr-FR" dirty="0"/>
            </a:br>
            <a:r>
              <a:rPr lang="fr-FR" dirty="0"/>
              <a:t>les plans ministériels, et au titre de la réalisation des missions </a:t>
            </a:r>
            <a:br>
              <a:rPr lang="fr-FR" dirty="0"/>
            </a:br>
            <a:r>
              <a:rPr lang="fr-FR" dirty="0"/>
              <a:t>confiées avec les moyens dont elle dispose</a:t>
            </a:r>
          </a:p>
          <a:p>
            <a:pPr lvl="1"/>
            <a:endParaRPr lang="fr-FR" sz="600" dirty="0"/>
          </a:p>
          <a:p>
            <a:pPr lvl="1"/>
            <a:r>
              <a:rPr lang="fr-FR" b="1" dirty="0"/>
              <a:t>11 objectifs sur 2 axes </a:t>
            </a:r>
            <a:r>
              <a:rPr lang="fr-FR" dirty="0"/>
              <a:t>« médical et scientifique » et « transverses »</a:t>
            </a:r>
          </a:p>
          <a:p>
            <a:pPr lvl="1"/>
            <a:endParaRPr lang="fr-FR" sz="600" dirty="0"/>
          </a:p>
          <a:p>
            <a:pPr lvl="1"/>
            <a:r>
              <a:rPr lang="fr-FR" dirty="0"/>
              <a:t>complémentarité du COP avec les 3 plans stratégiques ministériels </a:t>
            </a:r>
            <a:br>
              <a:rPr lang="fr-FR" dirty="0"/>
            </a:br>
            <a:r>
              <a:rPr lang="fr-FR" dirty="0"/>
              <a:t>(organes-tissus, CSH, </a:t>
            </a:r>
            <a:r>
              <a:rPr lang="fr-FR" dirty="0" err="1"/>
              <a:t>PEGh</a:t>
            </a:r>
            <a:r>
              <a:rPr lang="fr-FR" dirty="0"/>
              <a:t>)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02F4FEC6-B4AF-A941-BAE2-B4EE2D2F70D6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9039" y="6824390"/>
            <a:ext cx="243608" cy="326400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176A67D0-96CD-C54B-B196-07451D133AE6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7620" y="6824390"/>
            <a:ext cx="322127" cy="326400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2C728233-2546-D64B-A527-C6C758EFEF79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34720" y="6824390"/>
            <a:ext cx="241162" cy="326400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D6775199-81EA-664D-9852-3E94F127ED65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40855" y="6824390"/>
            <a:ext cx="322127" cy="326400"/>
          </a:xfrm>
          <a:prstGeom prst="rect">
            <a:avLst/>
          </a:prstGeom>
        </p:spPr>
      </p:pic>
      <p:pic>
        <p:nvPicPr>
          <p:cNvPr id="12" name="Image 1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439739" y="2010171"/>
            <a:ext cx="2051720" cy="271641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98775586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C93A984E-D3DC-0542-8252-8F9E4DFCD2C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r-FR" dirty="0"/>
              <a:t>LE contrat d’objectifs et de performance</a:t>
            </a:r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E404EE19-A40B-F546-B147-FF84CF58054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fr-FR" dirty="0"/>
              <a:t>AXE M</a:t>
            </a:r>
            <a:r>
              <a:rPr lang="fr-FR" cap="all" dirty="0"/>
              <a:t>é</a:t>
            </a:r>
            <a:r>
              <a:rPr lang="fr-FR" dirty="0"/>
              <a:t>DICAL ET SCIENTIFIQUE</a:t>
            </a:r>
          </a:p>
        </p:txBody>
      </p:sp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01B323E2-45CC-C442-B5E5-F8878C80A34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31741" y="1655763"/>
            <a:ext cx="10160072" cy="4962796"/>
          </a:xfrm>
        </p:spPr>
        <p:txBody>
          <a:bodyPr/>
          <a:lstStyle/>
          <a:p>
            <a:r>
              <a:rPr lang="fr-FR" dirty="0">
                <a:solidFill>
                  <a:srgbClr val="A2C616"/>
                </a:solidFill>
              </a:rPr>
              <a:t>Objectif 1</a:t>
            </a:r>
            <a:r>
              <a:rPr lang="fr-FR" dirty="0"/>
              <a:t>: </a:t>
            </a:r>
            <a:r>
              <a:rPr lang="fr-FR" b="1" dirty="0"/>
              <a:t>prélèvement et greffes d’organes et de tissus</a:t>
            </a:r>
          </a:p>
          <a:p>
            <a:pPr lvl="1"/>
            <a:r>
              <a:rPr lang="fr-FR" dirty="0"/>
              <a:t>assurer une offre de soins sécurisée et de qualité aux patients dans</a:t>
            </a:r>
            <a:br>
              <a:rPr lang="fr-FR" dirty="0"/>
            </a:br>
            <a:r>
              <a:rPr lang="fr-FR" dirty="0"/>
              <a:t> le domaine de la greffe d’organes et permettre d’accroître l’accès à la greffe</a:t>
            </a:r>
          </a:p>
          <a:p>
            <a:pPr lvl="1"/>
            <a:endParaRPr lang="fr-FR" sz="800" dirty="0"/>
          </a:p>
          <a:p>
            <a:r>
              <a:rPr lang="fr-FR" dirty="0">
                <a:solidFill>
                  <a:srgbClr val="A2C616"/>
                </a:solidFill>
              </a:rPr>
              <a:t>Objectif 2</a:t>
            </a:r>
            <a:r>
              <a:rPr lang="fr-FR" dirty="0"/>
              <a:t>:</a:t>
            </a:r>
            <a:r>
              <a:rPr lang="fr-FR" kern="0" spc="-10" dirty="0"/>
              <a:t> </a:t>
            </a:r>
            <a:r>
              <a:rPr lang="fr-FR" b="1" kern="0" spc="-10" dirty="0"/>
              <a:t>registre épidémiologie et information en néphrologie </a:t>
            </a:r>
            <a:endParaRPr lang="fr-FR" kern="0" spc="-10" dirty="0"/>
          </a:p>
          <a:p>
            <a:pPr lvl="1"/>
            <a:r>
              <a:rPr lang="fr-FR" dirty="0"/>
              <a:t>fournir avec le registre REIN un outil d’aide à la décision objectif et complet </a:t>
            </a:r>
            <a:br>
              <a:rPr lang="fr-FR" dirty="0"/>
            </a:br>
            <a:r>
              <a:rPr lang="fr-FR" dirty="0"/>
              <a:t>en matière d’insuffisance rénale chronique terminale</a:t>
            </a:r>
          </a:p>
          <a:p>
            <a:pPr lvl="1"/>
            <a:endParaRPr lang="fr-FR" sz="800" dirty="0"/>
          </a:p>
          <a:p>
            <a:r>
              <a:rPr lang="fr-FR" dirty="0">
                <a:solidFill>
                  <a:srgbClr val="A2C616"/>
                </a:solidFill>
              </a:rPr>
              <a:t>Objectif 3</a:t>
            </a:r>
            <a:r>
              <a:rPr lang="fr-FR" dirty="0"/>
              <a:t>: </a:t>
            </a:r>
            <a:r>
              <a:rPr lang="fr-FR" b="1" dirty="0"/>
              <a:t>prélèvement et greffe de CSH</a:t>
            </a:r>
          </a:p>
          <a:p>
            <a:pPr lvl="1"/>
            <a:r>
              <a:rPr lang="fr-FR" dirty="0"/>
              <a:t>assurer la disponibilité en greffons de CSH quelle qu’en soit la source </a:t>
            </a:r>
            <a:br>
              <a:rPr lang="fr-FR" dirty="0"/>
            </a:br>
            <a:r>
              <a:rPr lang="fr-FR" dirty="0"/>
              <a:t>pour améliorer l’accès à des soins de qualité et couvrir les besoins des patients</a:t>
            </a:r>
          </a:p>
          <a:p>
            <a:pPr lvl="1"/>
            <a:endParaRPr lang="fr-FR" sz="800" dirty="0"/>
          </a:p>
          <a:p>
            <a:r>
              <a:rPr lang="fr-FR" dirty="0">
                <a:solidFill>
                  <a:srgbClr val="A2C616"/>
                </a:solidFill>
              </a:rPr>
              <a:t>Objectif 4</a:t>
            </a:r>
            <a:r>
              <a:rPr lang="fr-FR" dirty="0"/>
              <a:t>: </a:t>
            </a:r>
            <a:r>
              <a:rPr lang="fr-FR" b="1" dirty="0"/>
              <a:t>procréation, embryologie et génétique humaines </a:t>
            </a:r>
            <a:endParaRPr lang="fr-FR" dirty="0"/>
          </a:p>
          <a:p>
            <a:pPr lvl="1"/>
            <a:r>
              <a:rPr lang="fr-FR" dirty="0"/>
              <a:t>promouvoir un accès équitable à des soins de qualité dans le domaine de </a:t>
            </a:r>
            <a:br>
              <a:rPr lang="fr-FR" dirty="0"/>
            </a:br>
            <a:r>
              <a:rPr lang="fr-FR" dirty="0"/>
              <a:t>l’AMP et du diagnostic génétique</a:t>
            </a:r>
          </a:p>
          <a:p>
            <a:endParaRPr lang="fr-FR" dirty="0"/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02F4FEC6-B4AF-A941-BAE2-B4EE2D2F70D6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9039" y="6824390"/>
            <a:ext cx="243608" cy="326400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176A67D0-96CD-C54B-B196-07451D133AE6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7620" y="6824390"/>
            <a:ext cx="322127" cy="326400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2C728233-2546-D64B-A527-C6C758EFEF79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34720" y="6824390"/>
            <a:ext cx="241162" cy="326400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D6775199-81EA-664D-9852-3E94F127ED65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40855" y="6824390"/>
            <a:ext cx="322127" cy="32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307957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C93A984E-D3DC-0542-8252-8F9E4DFCD2C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r-FR" dirty="0"/>
              <a:t>LE contrat d’objectifs et de performance</a:t>
            </a:r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E404EE19-A40B-F546-B147-FF84CF58054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fr-FR" dirty="0"/>
              <a:t>AXE TRANSVERSE</a:t>
            </a:r>
          </a:p>
        </p:txBody>
      </p:sp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01B323E2-45CC-C442-B5E5-F8878C80A34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31741" y="1655763"/>
            <a:ext cx="10047778" cy="4962796"/>
          </a:xfrm>
        </p:spPr>
        <p:txBody>
          <a:bodyPr/>
          <a:lstStyle/>
          <a:p>
            <a:r>
              <a:rPr lang="fr-FR" dirty="0">
                <a:solidFill>
                  <a:srgbClr val="A2C616"/>
                </a:solidFill>
              </a:rPr>
              <a:t>Objectif 5</a:t>
            </a:r>
            <a:r>
              <a:rPr lang="fr-FR" dirty="0"/>
              <a:t>: </a:t>
            </a:r>
            <a:r>
              <a:rPr lang="fr-FR" b="1" dirty="0"/>
              <a:t>recherche et innovation</a:t>
            </a:r>
          </a:p>
          <a:p>
            <a:pPr lvl="1"/>
            <a:r>
              <a:rPr lang="fr-FR" dirty="0"/>
              <a:t>promouvoir et encadrer la recherche dans les champs de compétence </a:t>
            </a:r>
            <a:br>
              <a:rPr lang="fr-FR" dirty="0"/>
            </a:br>
            <a:r>
              <a:rPr lang="fr-FR" dirty="0"/>
              <a:t>de l’Agence</a:t>
            </a:r>
          </a:p>
          <a:p>
            <a:pPr lvl="1"/>
            <a:endParaRPr lang="fr-FR" sz="1000" dirty="0"/>
          </a:p>
          <a:p>
            <a:r>
              <a:rPr lang="fr-FR" dirty="0">
                <a:solidFill>
                  <a:srgbClr val="A2C616"/>
                </a:solidFill>
              </a:rPr>
              <a:t>Objectif 6</a:t>
            </a:r>
            <a:r>
              <a:rPr lang="fr-FR" dirty="0"/>
              <a:t>:</a:t>
            </a:r>
            <a:r>
              <a:rPr lang="fr-FR" kern="0" spc="-10" dirty="0"/>
              <a:t> </a:t>
            </a:r>
            <a:r>
              <a:rPr lang="fr-FR" b="1" kern="0" spc="-10" dirty="0"/>
              <a:t>formation des professionnels de santé</a:t>
            </a:r>
          </a:p>
          <a:p>
            <a:pPr lvl="1"/>
            <a:r>
              <a:rPr lang="fr-FR" dirty="0"/>
              <a:t>consolider le positionnement de l’Agence comme organisme de </a:t>
            </a:r>
            <a:br>
              <a:rPr lang="fr-FR" dirty="0"/>
            </a:br>
            <a:r>
              <a:rPr lang="fr-FR" dirty="0"/>
              <a:t>référence en matière de formation et de transfert de connaissances </a:t>
            </a:r>
            <a:br>
              <a:rPr lang="fr-FR" dirty="0"/>
            </a:br>
            <a:r>
              <a:rPr lang="fr-FR" dirty="0"/>
              <a:t>pour les professionnels de santé</a:t>
            </a:r>
          </a:p>
          <a:p>
            <a:pPr marL="228600" lvl="1" indent="0">
              <a:buNone/>
            </a:pPr>
            <a:endParaRPr lang="fr-FR" sz="1000" dirty="0"/>
          </a:p>
          <a:p>
            <a:r>
              <a:rPr lang="fr-FR" dirty="0">
                <a:solidFill>
                  <a:srgbClr val="A2C616"/>
                </a:solidFill>
              </a:rPr>
              <a:t>Objectif 7</a:t>
            </a:r>
            <a:r>
              <a:rPr lang="fr-FR" dirty="0"/>
              <a:t>: </a:t>
            </a:r>
            <a:r>
              <a:rPr lang="fr-FR" b="1" dirty="0"/>
              <a:t>communication et relation avec les publics</a:t>
            </a:r>
          </a:p>
          <a:p>
            <a:pPr lvl="1"/>
            <a:r>
              <a:rPr lang="fr-FR" dirty="0"/>
              <a:t>mobiliser les publics et les parties-prenantes de manière pertinente et efficace</a:t>
            </a:r>
          </a:p>
          <a:p>
            <a:pPr marL="228600" lvl="1" indent="0">
              <a:buNone/>
            </a:pPr>
            <a:endParaRPr lang="fr-FR" sz="1000" dirty="0"/>
          </a:p>
          <a:p>
            <a:r>
              <a:rPr lang="fr-FR" dirty="0">
                <a:solidFill>
                  <a:srgbClr val="A2C616"/>
                </a:solidFill>
              </a:rPr>
              <a:t>Objectif 8</a:t>
            </a:r>
            <a:r>
              <a:rPr lang="fr-FR" dirty="0"/>
              <a:t>: </a:t>
            </a:r>
            <a:r>
              <a:rPr lang="fr-FR" b="1" dirty="0"/>
              <a:t>relations institutionnelles et présence territoriale</a:t>
            </a:r>
          </a:p>
          <a:p>
            <a:pPr lvl="1"/>
            <a:r>
              <a:rPr lang="fr-FR" dirty="0"/>
              <a:t>promouvoir un accès équitable à des soins de qualité dans le domaine </a:t>
            </a:r>
            <a:br>
              <a:rPr lang="fr-FR" dirty="0"/>
            </a:br>
            <a:r>
              <a:rPr lang="fr-FR" dirty="0"/>
              <a:t>de l’AMP et du diagnostic génétique</a:t>
            </a:r>
          </a:p>
          <a:p>
            <a:endParaRPr lang="fr-FR" dirty="0"/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02F4FEC6-B4AF-A941-BAE2-B4EE2D2F70D6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9039" y="6824390"/>
            <a:ext cx="243608" cy="326400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176A67D0-96CD-C54B-B196-07451D133AE6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7620" y="6824390"/>
            <a:ext cx="322127" cy="326400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2C728233-2546-D64B-A527-C6C758EFEF79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34720" y="6824390"/>
            <a:ext cx="241162" cy="326400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D6775199-81EA-664D-9852-3E94F127ED65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40855" y="6824390"/>
            <a:ext cx="322127" cy="32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182181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C93A984E-D3DC-0542-8252-8F9E4DFCD2C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r-FR" dirty="0"/>
              <a:t>LE contrat d’objectifs et de performance</a:t>
            </a:r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E404EE19-A40B-F546-B147-FF84CF58054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fr-FR" dirty="0"/>
              <a:t>AXE TRANSVERSE</a:t>
            </a:r>
          </a:p>
        </p:txBody>
      </p:sp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01B323E2-45CC-C442-B5E5-F8878C80A34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739039" y="1655763"/>
            <a:ext cx="9840480" cy="4962796"/>
          </a:xfrm>
        </p:spPr>
        <p:txBody>
          <a:bodyPr/>
          <a:lstStyle/>
          <a:p>
            <a:r>
              <a:rPr lang="fr-FR" dirty="0">
                <a:solidFill>
                  <a:srgbClr val="A2C616"/>
                </a:solidFill>
              </a:rPr>
              <a:t>Objectif 9</a:t>
            </a:r>
            <a:r>
              <a:rPr lang="fr-FR" dirty="0"/>
              <a:t>: </a:t>
            </a:r>
            <a:r>
              <a:rPr lang="fr-FR" b="1" dirty="0"/>
              <a:t>systèmes d’information</a:t>
            </a:r>
          </a:p>
          <a:p>
            <a:pPr lvl="1"/>
            <a:r>
              <a:rPr lang="fr-FR" dirty="0"/>
              <a:t>Anticiper les évolutions du système d’information nécessaires </a:t>
            </a:r>
          </a:p>
          <a:p>
            <a:pPr marL="228600" lvl="1" indent="0">
              <a:buNone/>
            </a:pPr>
            <a:r>
              <a:rPr lang="fr-FR" dirty="0"/>
              <a:t>face aux enjeux en matière d’aide à la décision, d’activité et de sécurité</a:t>
            </a:r>
          </a:p>
          <a:p>
            <a:pPr marL="228600" lvl="1" indent="0">
              <a:buNone/>
            </a:pPr>
            <a:endParaRPr lang="fr-FR" dirty="0"/>
          </a:p>
          <a:p>
            <a:r>
              <a:rPr lang="fr-FR" dirty="0">
                <a:solidFill>
                  <a:srgbClr val="A2C616"/>
                </a:solidFill>
              </a:rPr>
              <a:t>Objectif 10</a:t>
            </a:r>
            <a:r>
              <a:rPr lang="fr-FR" dirty="0"/>
              <a:t>:</a:t>
            </a:r>
            <a:r>
              <a:rPr lang="fr-FR" kern="0" spc="-10" dirty="0"/>
              <a:t> </a:t>
            </a:r>
            <a:r>
              <a:rPr lang="fr-FR" b="1" kern="0" spc="-10" dirty="0"/>
              <a:t>ressources humaines</a:t>
            </a:r>
          </a:p>
          <a:p>
            <a:pPr lvl="1"/>
            <a:r>
              <a:rPr lang="fr-FR" dirty="0"/>
              <a:t>Garantir les capacités de l’Agence en matière de ressources humaines </a:t>
            </a:r>
            <a:br>
              <a:rPr lang="fr-FR" dirty="0"/>
            </a:br>
            <a:r>
              <a:rPr lang="fr-FR" dirty="0"/>
              <a:t>(profils, adéquation à l’évolution de l’activité)</a:t>
            </a:r>
          </a:p>
          <a:p>
            <a:pPr lvl="1"/>
            <a:endParaRPr lang="fr-FR" dirty="0"/>
          </a:p>
          <a:p>
            <a:r>
              <a:rPr lang="fr-FR" dirty="0">
                <a:solidFill>
                  <a:srgbClr val="A2C616"/>
                </a:solidFill>
              </a:rPr>
              <a:t>Objectif 11</a:t>
            </a:r>
            <a:r>
              <a:rPr lang="fr-FR" dirty="0"/>
              <a:t>: </a:t>
            </a:r>
            <a:r>
              <a:rPr lang="fr-FR" b="1" dirty="0"/>
              <a:t>performance du pilotage</a:t>
            </a:r>
          </a:p>
          <a:p>
            <a:pPr lvl="1"/>
            <a:r>
              <a:rPr lang="fr-FR" dirty="0"/>
              <a:t>Déployer et favoriser l’appropriation de la maitrise des risques </a:t>
            </a:r>
            <a:br>
              <a:rPr lang="fr-FR" dirty="0"/>
            </a:br>
            <a:r>
              <a:rPr lang="fr-FR" dirty="0"/>
              <a:t>et de l’administration exemplaire au sein de l’établissement</a:t>
            </a:r>
          </a:p>
          <a:p>
            <a:endParaRPr lang="fr-FR" dirty="0"/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02F4FEC6-B4AF-A941-BAE2-B4EE2D2F70D6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9039" y="6824390"/>
            <a:ext cx="243608" cy="326400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176A67D0-96CD-C54B-B196-07451D133AE6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7620" y="6824390"/>
            <a:ext cx="322127" cy="326400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2C728233-2546-D64B-A527-C6C758EFEF79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34720" y="6824390"/>
            <a:ext cx="241162" cy="326400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D6775199-81EA-664D-9852-3E94F127ED65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40855" y="6824390"/>
            <a:ext cx="322127" cy="32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041742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C93A984E-D3DC-0542-8252-8F9E4DFCD2C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algn="ctr"/>
            <a:r>
              <a:rPr lang="fr-FR" dirty="0" smtClean="0"/>
              <a:t>Les Ressources humaines</a:t>
            </a:r>
            <a:endParaRPr lang="fr-FR" dirty="0"/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E404EE19-A40B-F546-B147-FF84CF58054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fr-FR" dirty="0" smtClean="0"/>
              <a:t> </a:t>
            </a:r>
            <a:endParaRPr lang="fr-FR" dirty="0"/>
          </a:p>
        </p:txBody>
      </p:sp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01B323E2-45CC-C442-B5E5-F8878C80A34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31187" y="1209606"/>
            <a:ext cx="9840480" cy="5614783"/>
          </a:xfrm>
        </p:spPr>
        <p:txBody>
          <a:bodyPr/>
          <a:lstStyle/>
          <a:p>
            <a:r>
              <a:rPr lang="fr-FR" dirty="0" smtClean="0">
                <a:solidFill>
                  <a:srgbClr val="A2C616"/>
                </a:solidFill>
              </a:rPr>
              <a:t>Masse salariale et plafond d’emplois 2021 :</a:t>
            </a:r>
            <a:endParaRPr lang="fr-FR" b="1" dirty="0"/>
          </a:p>
          <a:p>
            <a:pPr lvl="1"/>
            <a:r>
              <a:rPr lang="fr-FR" dirty="0" smtClean="0"/>
              <a:t>Masse salariale : 22,8 M€</a:t>
            </a:r>
          </a:p>
          <a:p>
            <a:pPr lvl="1"/>
            <a:r>
              <a:rPr lang="fr-FR" dirty="0" smtClean="0"/>
              <a:t>251,6 ETP dont </a:t>
            </a:r>
            <a:r>
              <a:rPr lang="fr-FR" dirty="0"/>
              <a:t>:</a:t>
            </a:r>
            <a:endParaRPr lang="fr-FR" dirty="0" smtClean="0"/>
          </a:p>
          <a:p>
            <a:pPr lvl="2"/>
            <a:r>
              <a:rPr lang="fr-FR" dirty="0" smtClean="0"/>
              <a:t>238,5 ETP sous plafond			</a:t>
            </a:r>
            <a:r>
              <a:rPr lang="fr-FR" b="1" dirty="0" smtClean="0"/>
              <a:t>Répartition des 44 médecins :</a:t>
            </a:r>
          </a:p>
          <a:p>
            <a:pPr lvl="2"/>
            <a:r>
              <a:rPr lang="fr-FR" dirty="0" smtClean="0"/>
              <a:t>13,1 ETP hors plafond</a:t>
            </a:r>
            <a:endParaRPr lang="fr-FR" dirty="0"/>
          </a:p>
          <a:p>
            <a:endParaRPr lang="fr-FR" dirty="0" smtClean="0">
              <a:solidFill>
                <a:srgbClr val="A2C616"/>
              </a:solidFill>
            </a:endParaRPr>
          </a:p>
          <a:p>
            <a:r>
              <a:rPr lang="fr-FR" dirty="0" smtClean="0">
                <a:solidFill>
                  <a:srgbClr val="A2C616"/>
                </a:solidFill>
              </a:rPr>
              <a:t>Répartition des agents :</a:t>
            </a:r>
            <a:endParaRPr lang="fr-FR" b="1" kern="0" spc="-10" dirty="0"/>
          </a:p>
          <a:p>
            <a:pPr lvl="1"/>
            <a:r>
              <a:rPr lang="fr-FR" dirty="0" smtClean="0"/>
              <a:t>CDI : 72%</a:t>
            </a:r>
          </a:p>
          <a:p>
            <a:pPr lvl="1"/>
            <a:r>
              <a:rPr lang="fr-FR" dirty="0" smtClean="0"/>
              <a:t>CDD : 6,5%</a:t>
            </a:r>
          </a:p>
          <a:p>
            <a:pPr lvl="1"/>
            <a:r>
              <a:rPr lang="fr-FR" dirty="0" smtClean="0"/>
              <a:t>Détachés : 14,5%</a:t>
            </a:r>
          </a:p>
          <a:p>
            <a:pPr lvl="1"/>
            <a:r>
              <a:rPr lang="fr-FR" dirty="0" smtClean="0"/>
              <a:t>Mis à disposition : 6%</a:t>
            </a:r>
          </a:p>
          <a:p>
            <a:pPr lvl="1"/>
            <a:r>
              <a:rPr lang="fr-FR" dirty="0" smtClean="0"/>
              <a:t>Apprentis : 1%</a:t>
            </a:r>
          </a:p>
          <a:p>
            <a:pPr lvl="1"/>
            <a:r>
              <a:rPr lang="fr-FR" dirty="0"/>
              <a:t>71% femmes et 29% hommes</a:t>
            </a:r>
          </a:p>
          <a:p>
            <a:pPr lvl="1"/>
            <a:r>
              <a:rPr lang="fr-FR" dirty="0"/>
              <a:t>Âge moyen : 44 ans </a:t>
            </a:r>
          </a:p>
          <a:p>
            <a:pPr lvl="1"/>
            <a:r>
              <a:rPr lang="fr-FR" smtClean="0"/>
              <a:t>44 </a:t>
            </a:r>
            <a:r>
              <a:rPr lang="fr-FR" dirty="0" smtClean="0"/>
              <a:t>médecins</a:t>
            </a:r>
            <a:endParaRPr lang="fr-FR" dirty="0">
              <a:solidFill>
                <a:srgbClr val="A2C616"/>
              </a:solidFill>
            </a:endParaRP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02F4FEC6-B4AF-A941-BAE2-B4EE2D2F70D6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9039" y="6824390"/>
            <a:ext cx="243608" cy="326400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176A67D0-96CD-C54B-B196-07451D133AE6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7620" y="6824390"/>
            <a:ext cx="322127" cy="326400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2C728233-2546-D64B-A527-C6C758EFEF79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34720" y="6824390"/>
            <a:ext cx="241162" cy="326400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D6775199-81EA-664D-9852-3E94F127ED65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40855" y="6824390"/>
            <a:ext cx="322127" cy="326400"/>
          </a:xfrm>
          <a:prstGeom prst="rect">
            <a:avLst/>
          </a:prstGeom>
        </p:spPr>
      </p:pic>
      <p:graphicFrame>
        <p:nvGraphicFramePr>
          <p:cNvPr id="12" name="Graphique 11">
            <a:extLst>
              <a:ext uri="{FF2B5EF4-FFF2-40B4-BE49-F238E27FC236}">
                <a16:creationId xmlns:a16="http://schemas.microsoft.com/office/drawing/2014/main" id="{D05BDC6E-72A2-4C8E-AD0A-AE713B9F619B}"/>
              </a:ext>
            </a:extLst>
          </p:cNvPr>
          <p:cNvGraphicFramePr>
            <a:graphicFrameLocks/>
          </p:cNvGraphicFramePr>
          <p:nvPr>
            <p:extLst/>
          </p:nvPr>
        </p:nvGraphicFramePr>
        <p:xfrm>
          <a:off x="5840234" y="2787805"/>
          <a:ext cx="4513919" cy="408119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</p:spTree>
    <p:extLst>
      <p:ext uri="{BB962C8B-B14F-4D97-AF65-F5344CB8AC3E}">
        <p14:creationId xmlns:p14="http://schemas.microsoft.com/office/powerpoint/2010/main" val="15701796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C93A984E-D3DC-0542-8252-8F9E4DFCD2C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algn="ctr"/>
            <a:r>
              <a:rPr lang="fr-FR" dirty="0" smtClean="0"/>
              <a:t>Le budget PREVISIONNEL 2021</a:t>
            </a:r>
            <a:endParaRPr lang="fr-FR" dirty="0"/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02F4FEC6-B4AF-A941-BAE2-B4EE2D2F70D6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9039" y="6824390"/>
            <a:ext cx="243608" cy="326400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176A67D0-96CD-C54B-B196-07451D133AE6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7620" y="6824390"/>
            <a:ext cx="322127" cy="326400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2C728233-2546-D64B-A527-C6C758EFEF79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34720" y="6824390"/>
            <a:ext cx="241162" cy="326400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D6775199-81EA-664D-9852-3E94F127ED65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40855" y="6824390"/>
            <a:ext cx="322127" cy="326400"/>
          </a:xfrm>
          <a:prstGeom prst="rect">
            <a:avLst/>
          </a:prstGeom>
        </p:spPr>
      </p:pic>
      <p:graphicFrame>
        <p:nvGraphicFramePr>
          <p:cNvPr id="3" name="Tableau 2"/>
          <p:cNvGraphicFramePr>
            <a:graphicFrameLocks noGrp="1"/>
          </p:cNvGraphicFramePr>
          <p:nvPr>
            <p:extLst/>
          </p:nvPr>
        </p:nvGraphicFramePr>
        <p:xfrm>
          <a:off x="2664174" y="1171625"/>
          <a:ext cx="5764209" cy="581596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02100">
                  <a:extLst>
                    <a:ext uri="{9D8B030D-6E8A-4147-A177-3AD203B41FA5}">
                      <a16:colId xmlns:a16="http://schemas.microsoft.com/office/drawing/2014/main" val="3772467961"/>
                    </a:ext>
                  </a:extLst>
                </a:gridCol>
                <a:gridCol w="1662109">
                  <a:extLst>
                    <a:ext uri="{9D8B030D-6E8A-4147-A177-3AD203B41FA5}">
                      <a16:colId xmlns:a16="http://schemas.microsoft.com/office/drawing/2014/main" val="3597397540"/>
                    </a:ext>
                  </a:extLst>
                </a:gridCol>
              </a:tblGrid>
              <a:tr h="366207">
                <a:tc>
                  <a:txBody>
                    <a:bodyPr/>
                    <a:lstStyle/>
                    <a:p>
                      <a:r>
                        <a:rPr lang="fr-FR" dirty="0" smtClean="0"/>
                        <a:t>Les recettes en K€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endParaRPr lang="fr-F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7827955"/>
                  </a:ext>
                </a:extLst>
              </a:tr>
              <a:tr h="366207">
                <a:tc>
                  <a:txBody>
                    <a:bodyPr/>
                    <a:lstStyle/>
                    <a:p>
                      <a:r>
                        <a:rPr lang="fr-FR" dirty="0" smtClean="0"/>
                        <a:t>Subvention</a:t>
                      </a:r>
                      <a:r>
                        <a:rPr lang="fr-FR" baseline="0" dirty="0" smtClean="0"/>
                        <a:t> Assurance-maladie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fr-FR" dirty="0" smtClean="0"/>
                        <a:t>44</a:t>
                      </a:r>
                      <a:r>
                        <a:rPr lang="fr-FR" baseline="0" dirty="0" smtClean="0"/>
                        <a:t> 576</a:t>
                      </a:r>
                      <a:r>
                        <a:rPr lang="fr-FR" dirty="0" smtClean="0"/>
                        <a:t> </a:t>
                      </a:r>
                      <a:endParaRPr lang="fr-F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89382790"/>
                  </a:ext>
                </a:extLst>
              </a:tr>
              <a:tr h="366207">
                <a:tc>
                  <a:txBody>
                    <a:bodyPr/>
                    <a:lstStyle/>
                    <a:p>
                      <a:r>
                        <a:rPr lang="fr-FR" dirty="0" smtClean="0"/>
                        <a:t>Ressources</a:t>
                      </a:r>
                      <a:r>
                        <a:rPr lang="fr-FR" baseline="0" dirty="0" smtClean="0"/>
                        <a:t> propres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fr-FR" dirty="0" smtClean="0"/>
                        <a:t>27</a:t>
                      </a:r>
                      <a:r>
                        <a:rPr lang="fr-FR" baseline="0" dirty="0" smtClean="0"/>
                        <a:t> 094</a:t>
                      </a:r>
                      <a:endParaRPr lang="fr-F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11742194"/>
                  </a:ext>
                </a:extLst>
              </a:tr>
              <a:tr h="366207">
                <a:tc>
                  <a:txBody>
                    <a:bodyPr/>
                    <a:lstStyle/>
                    <a:p>
                      <a:r>
                        <a:rPr lang="fr-FR" dirty="0" smtClean="0"/>
                        <a:t>Autres ressources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fr-FR" dirty="0" smtClean="0"/>
                        <a:t>160</a:t>
                      </a:r>
                      <a:endParaRPr lang="fr-F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9577773"/>
                  </a:ext>
                </a:extLst>
              </a:tr>
              <a:tr h="366207">
                <a:tc>
                  <a:txBody>
                    <a:bodyPr/>
                    <a:lstStyle/>
                    <a:p>
                      <a:r>
                        <a:rPr lang="fr-FR" b="1" dirty="0" smtClean="0"/>
                        <a:t>Total</a:t>
                      </a:r>
                      <a:endParaRPr lang="fr-FR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fr-FR" b="1" dirty="0" smtClean="0"/>
                        <a:t>71</a:t>
                      </a:r>
                      <a:r>
                        <a:rPr lang="fr-FR" b="1" baseline="0" dirty="0" smtClean="0"/>
                        <a:t> 830</a:t>
                      </a:r>
                      <a:endParaRPr lang="fr-FR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65416749"/>
                  </a:ext>
                </a:extLst>
              </a:tr>
              <a:tr h="366207"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endParaRPr lang="fr-F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44254071"/>
                  </a:ext>
                </a:extLst>
              </a:tr>
              <a:tr h="366207">
                <a:tc>
                  <a:txBody>
                    <a:bodyPr/>
                    <a:lstStyle/>
                    <a:p>
                      <a:r>
                        <a:rPr lang="fr-FR" b="1" dirty="0" smtClean="0">
                          <a:solidFill>
                            <a:schemeClr val="bg1"/>
                          </a:solidFill>
                        </a:rPr>
                        <a:t>Les dépenses en K€</a:t>
                      </a:r>
                      <a:endParaRPr lang="fr-FR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fr-FR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01511237"/>
                  </a:ext>
                </a:extLst>
              </a:tr>
              <a:tr h="647387">
                <a:tc>
                  <a:txBody>
                    <a:bodyPr/>
                    <a:lstStyle/>
                    <a:p>
                      <a:r>
                        <a:rPr lang="fr-FR" dirty="0" smtClean="0"/>
                        <a:t>Frais de personnel et charges associées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fr-FR" dirty="0" smtClean="0"/>
                        <a:t>22 838</a:t>
                      </a:r>
                      <a:endParaRPr lang="fr-F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37372923"/>
                  </a:ext>
                </a:extLst>
              </a:tr>
              <a:tr h="366207">
                <a:tc>
                  <a:txBody>
                    <a:bodyPr/>
                    <a:lstStyle/>
                    <a:p>
                      <a:r>
                        <a:rPr lang="fr-FR" dirty="0" smtClean="0"/>
                        <a:t>Autres</a:t>
                      </a:r>
                      <a:r>
                        <a:rPr lang="fr-FR" baseline="0" dirty="0" smtClean="0"/>
                        <a:t> dépenses de </a:t>
                      </a:r>
                      <a:r>
                        <a:rPr lang="fr-FR" dirty="0" smtClean="0"/>
                        <a:t>fonctionnement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fr-FR" dirty="0" smtClean="0"/>
                        <a:t>40 836</a:t>
                      </a:r>
                      <a:endParaRPr lang="fr-F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80325250"/>
                  </a:ext>
                </a:extLst>
              </a:tr>
              <a:tr h="366207">
                <a:tc>
                  <a:txBody>
                    <a:bodyPr/>
                    <a:lstStyle/>
                    <a:p>
                      <a:r>
                        <a:rPr lang="fr-FR" dirty="0" smtClean="0"/>
                        <a:t>Dépenses d’intervention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fr-FR" dirty="0" smtClean="0"/>
                        <a:t>6</a:t>
                      </a:r>
                      <a:r>
                        <a:rPr lang="fr-FR" baseline="0" dirty="0" smtClean="0"/>
                        <a:t> 357</a:t>
                      </a:r>
                      <a:endParaRPr lang="fr-F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68919065"/>
                  </a:ext>
                </a:extLst>
              </a:tr>
              <a:tr h="366207">
                <a:tc>
                  <a:txBody>
                    <a:bodyPr/>
                    <a:lstStyle/>
                    <a:p>
                      <a:r>
                        <a:rPr lang="fr-FR" dirty="0" smtClean="0"/>
                        <a:t>Dépenses d’investissement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fr-FR" dirty="0" smtClean="0"/>
                        <a:t>4</a:t>
                      </a:r>
                      <a:r>
                        <a:rPr lang="fr-FR" baseline="0" dirty="0" smtClean="0"/>
                        <a:t> 722</a:t>
                      </a:r>
                      <a:endParaRPr lang="fr-F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58645089"/>
                  </a:ext>
                </a:extLst>
              </a:tr>
              <a:tr h="366207"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endParaRPr lang="fr-F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57908778"/>
                  </a:ext>
                </a:extLst>
              </a:tr>
              <a:tr h="366207">
                <a:tc>
                  <a:txBody>
                    <a:bodyPr/>
                    <a:lstStyle/>
                    <a:p>
                      <a:r>
                        <a:rPr lang="fr-FR" b="1" dirty="0" smtClean="0"/>
                        <a:t>Total  </a:t>
                      </a:r>
                      <a:endParaRPr lang="fr-FR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fr-FR" b="1" dirty="0" smtClean="0"/>
                        <a:t>74</a:t>
                      </a:r>
                      <a:r>
                        <a:rPr lang="fr-FR" b="1" baseline="0" dirty="0" smtClean="0"/>
                        <a:t> 753</a:t>
                      </a:r>
                      <a:endParaRPr lang="fr-FR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25920158"/>
                  </a:ext>
                </a:extLst>
              </a:tr>
              <a:tr h="366207"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endParaRPr lang="fr-F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6026461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564290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C93A984E-D3DC-0542-8252-8F9E4DFCD2C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r-FR" dirty="0"/>
              <a:t>Les valeurs de l’agence</a:t>
            </a:r>
          </a:p>
          <a:p>
            <a:endParaRPr lang="fr-FR" dirty="0"/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E404EE19-A40B-F546-B147-FF84CF58054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fr-FR" sz="2800" cap="small" dirty="0"/>
              <a:t>Une crédibilité et une efficacité fondées sur son expertise et ses valeurs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02F4FEC6-B4AF-A941-BAE2-B4EE2D2F70D6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9039" y="6824390"/>
            <a:ext cx="243608" cy="326400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176A67D0-96CD-C54B-B196-07451D133AE6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7620" y="6824390"/>
            <a:ext cx="322127" cy="326400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2C728233-2546-D64B-A527-C6C758EFEF79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34720" y="6824390"/>
            <a:ext cx="241162" cy="326400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D6775199-81EA-664D-9852-3E94F127ED65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40855" y="6824390"/>
            <a:ext cx="322127" cy="326400"/>
          </a:xfrm>
          <a:prstGeom prst="rect">
            <a:avLst/>
          </a:prstGeom>
        </p:spPr>
      </p:pic>
      <p:grpSp>
        <p:nvGrpSpPr>
          <p:cNvPr id="12" name="Groupe 11"/>
          <p:cNvGrpSpPr/>
          <p:nvPr/>
        </p:nvGrpSpPr>
        <p:grpSpPr>
          <a:xfrm>
            <a:off x="982648" y="1923935"/>
            <a:ext cx="4152350" cy="1508730"/>
            <a:chOff x="1446349" y="4"/>
            <a:chExt cx="2580761" cy="2821118"/>
          </a:xfrm>
          <a:scene3d>
            <a:camera prst="orthographicFront"/>
            <a:lightRig rig="threePt" dir="t">
              <a:rot lat="0" lon="0" rev="7500000"/>
            </a:lightRig>
          </a:scene3d>
        </p:grpSpPr>
        <p:sp>
          <p:nvSpPr>
            <p:cNvPr id="22" name="Rectangle à coins arrondis 21"/>
            <p:cNvSpPr/>
            <p:nvPr/>
          </p:nvSpPr>
          <p:spPr>
            <a:xfrm>
              <a:off x="1446349" y="4"/>
              <a:ext cx="2580761" cy="2821118"/>
            </a:xfrm>
            <a:prstGeom prst="roundRect">
              <a:avLst/>
            </a:prstGeom>
            <a:sp3d prstMaterial="plastic">
              <a:bevelT w="127000" h="25400" prst="relaxedInset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1">
                <a:hueOff val="0"/>
                <a:satOff val="0"/>
                <a:lumOff val="0"/>
                <a:alphaOff val="0"/>
              </a:schemeClr>
            </a:fillRef>
            <a:effectRef idx="2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3" name="ZoneTexte 22"/>
            <p:cNvSpPr txBox="1"/>
            <p:nvPr/>
          </p:nvSpPr>
          <p:spPr>
            <a:xfrm>
              <a:off x="1572331" y="125986"/>
              <a:ext cx="2328797" cy="2569154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83820" tIns="83820" rIns="83820" bIns="83820" numCol="1" spcCol="1270" anchor="ctr" anchorCtr="0">
              <a:noAutofit/>
            </a:bodyPr>
            <a:lstStyle/>
            <a:p>
              <a:pPr lvl="0" algn="ctr" defTabSz="9779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fr-FR" sz="2000" b="1" u="sng" kern="1200" cap="all" dirty="0">
                  <a:solidFill>
                    <a:srgbClr val="1BA5DF"/>
                  </a:solidFill>
                </a:rPr>
                <a:t>Équité</a:t>
              </a:r>
              <a:r>
                <a:rPr lang="fr-FR" sz="2000" b="1" u="sng" kern="1200" cap="all" dirty="0">
                  <a:solidFill>
                    <a:srgbClr val="262773"/>
                  </a:solidFill>
                </a:rPr>
                <a:t/>
              </a:r>
              <a:br>
                <a:rPr lang="fr-FR" sz="2000" b="1" u="sng" kern="1200" cap="all" dirty="0">
                  <a:solidFill>
                    <a:srgbClr val="262773"/>
                  </a:solidFill>
                </a:rPr>
              </a:br>
              <a:r>
                <a:rPr lang="fr-FR" sz="800" b="1" u="sng" cap="all" dirty="0">
                  <a:solidFill>
                    <a:srgbClr val="262773"/>
                  </a:solidFill>
                </a:rPr>
                <a:t/>
              </a:r>
              <a:br>
                <a:rPr lang="fr-FR" sz="800" b="1" u="sng" cap="all" dirty="0">
                  <a:solidFill>
                    <a:srgbClr val="262773"/>
                  </a:solidFill>
                </a:rPr>
              </a:br>
              <a:r>
                <a:rPr lang="fr-FR" sz="2000" b="0" kern="1200" dirty="0">
                  <a:solidFill>
                    <a:srgbClr val="262773"/>
                  </a:solidFill>
                </a:rPr>
                <a:t>de l’accès aux soins </a:t>
              </a:r>
              <a:br>
                <a:rPr lang="fr-FR" sz="2000" b="0" kern="1200" dirty="0">
                  <a:solidFill>
                    <a:srgbClr val="262773"/>
                  </a:solidFill>
                </a:rPr>
              </a:br>
              <a:r>
                <a:rPr lang="fr-FR" sz="2000" b="0" kern="1200" dirty="0">
                  <a:solidFill>
                    <a:srgbClr val="262773"/>
                  </a:solidFill>
                </a:rPr>
                <a:t>et de la prise en charge pour chaque patient </a:t>
              </a:r>
            </a:p>
          </p:txBody>
        </p:sp>
      </p:grpSp>
      <p:grpSp>
        <p:nvGrpSpPr>
          <p:cNvPr id="13" name="Groupe 12"/>
          <p:cNvGrpSpPr/>
          <p:nvPr/>
        </p:nvGrpSpPr>
        <p:grpSpPr>
          <a:xfrm>
            <a:off x="5265282" y="1949488"/>
            <a:ext cx="4431214" cy="1519171"/>
            <a:chOff x="4591089" y="57666"/>
            <a:chExt cx="2310780" cy="2821118"/>
          </a:xfrm>
          <a:scene3d>
            <a:camera prst="orthographicFront"/>
            <a:lightRig rig="threePt" dir="t">
              <a:rot lat="0" lon="0" rev="7500000"/>
            </a:lightRig>
          </a:scene3d>
        </p:grpSpPr>
        <p:sp>
          <p:nvSpPr>
            <p:cNvPr id="20" name="Rectangle à coins arrondis 19"/>
            <p:cNvSpPr/>
            <p:nvPr/>
          </p:nvSpPr>
          <p:spPr>
            <a:xfrm>
              <a:off x="4591089" y="57666"/>
              <a:ext cx="2292874" cy="2821118"/>
            </a:xfrm>
            <a:prstGeom prst="roundRect">
              <a:avLst/>
            </a:prstGeom>
            <a:sp3d prstMaterial="plastic">
              <a:bevelT w="127000" h="25400" prst="relaxedInset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1">
                <a:hueOff val="0"/>
                <a:satOff val="0"/>
                <a:lumOff val="0"/>
                <a:alphaOff val="0"/>
              </a:schemeClr>
            </a:fillRef>
            <a:effectRef idx="2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1" name="ZoneTexte 20"/>
            <p:cNvSpPr txBox="1"/>
            <p:nvPr/>
          </p:nvSpPr>
          <p:spPr>
            <a:xfrm>
              <a:off x="4593357" y="182552"/>
              <a:ext cx="2308512" cy="2571348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83820" tIns="83820" rIns="83820" bIns="83820" numCol="1" spcCol="1270" anchor="ctr" anchorCtr="0">
              <a:noAutofit/>
            </a:bodyPr>
            <a:lstStyle/>
            <a:p>
              <a:pPr lvl="0" algn="ctr" defTabSz="9779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fr-FR" sz="2000" b="1" u="sng" kern="1200" dirty="0">
                  <a:solidFill>
                    <a:srgbClr val="1BA5DF"/>
                  </a:solidFill>
                </a:rPr>
                <a:t>TRANSPARENCE</a:t>
              </a:r>
            </a:p>
            <a:p>
              <a:pPr lvl="0" algn="ctr" defTabSz="9779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fr-FR" sz="2000" dirty="0">
                  <a:solidFill>
                    <a:srgbClr val="262773"/>
                  </a:solidFill>
                </a:rPr>
                <a:t>s</a:t>
              </a:r>
              <a:r>
                <a:rPr lang="fr-FR" sz="2000" b="0" u="none" kern="1200" dirty="0">
                  <a:solidFill>
                    <a:srgbClr val="262773"/>
                  </a:solidFill>
                </a:rPr>
                <a:t>ur son fonctionnement et les règles appliquées dans ses champs de compétence</a:t>
              </a:r>
            </a:p>
          </p:txBody>
        </p:sp>
      </p:grpSp>
      <p:grpSp>
        <p:nvGrpSpPr>
          <p:cNvPr id="14" name="Groupe 13"/>
          <p:cNvGrpSpPr/>
          <p:nvPr/>
        </p:nvGrpSpPr>
        <p:grpSpPr>
          <a:xfrm>
            <a:off x="1007006" y="3768491"/>
            <a:ext cx="4127991" cy="1613744"/>
            <a:chOff x="1414722" y="2907341"/>
            <a:chExt cx="2612399" cy="2737983"/>
          </a:xfrm>
          <a:scene3d>
            <a:camera prst="orthographicFront"/>
            <a:lightRig rig="threePt" dir="t">
              <a:rot lat="0" lon="0" rev="7500000"/>
            </a:lightRig>
          </a:scene3d>
        </p:grpSpPr>
        <p:sp>
          <p:nvSpPr>
            <p:cNvPr id="18" name="Rectangle à coins arrondis 17"/>
            <p:cNvSpPr/>
            <p:nvPr/>
          </p:nvSpPr>
          <p:spPr>
            <a:xfrm>
              <a:off x="1414722" y="2907341"/>
              <a:ext cx="2612399" cy="2737983"/>
            </a:xfrm>
            <a:prstGeom prst="roundRect">
              <a:avLst/>
            </a:prstGeom>
            <a:sp3d prstMaterial="plastic">
              <a:bevelT w="127000" h="25400" prst="relaxedInset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1">
                <a:hueOff val="0"/>
                <a:satOff val="0"/>
                <a:lumOff val="0"/>
                <a:alphaOff val="0"/>
              </a:schemeClr>
            </a:fillRef>
            <a:effectRef idx="2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9" name="ZoneTexte 18"/>
            <p:cNvSpPr txBox="1"/>
            <p:nvPr/>
          </p:nvSpPr>
          <p:spPr>
            <a:xfrm>
              <a:off x="1542249" y="3034868"/>
              <a:ext cx="2357345" cy="2482929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83820" tIns="83820" rIns="83820" bIns="83820" numCol="1" spcCol="1270" anchor="ctr" anchorCtr="0">
              <a:noAutofit/>
            </a:bodyPr>
            <a:lstStyle/>
            <a:p>
              <a:pPr lvl="0" algn="ctr" defTabSz="9779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fr-FR" sz="2000" b="1" u="sng" cap="all" dirty="0">
                  <a:solidFill>
                    <a:srgbClr val="1BA5DF"/>
                  </a:solidFill>
                </a:rPr>
                <a:t>éthique</a:t>
              </a:r>
              <a:endParaRPr lang="fr-FR" sz="2000" b="1" u="sng" kern="1200" dirty="0">
                <a:solidFill>
                  <a:srgbClr val="1BA5DF"/>
                </a:solidFill>
              </a:endParaRPr>
            </a:p>
            <a:p>
              <a:pPr lvl="0" algn="ctr" defTabSz="9779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fr-FR" sz="2000" b="0" u="none" kern="1200" dirty="0">
                  <a:solidFill>
                    <a:srgbClr val="262773"/>
                  </a:solidFill>
                </a:rPr>
                <a:t>Dans les activités qu’elle encadre ou qui utilisent des éléments du corps humain à des fins thérapeutiques</a:t>
              </a:r>
            </a:p>
          </p:txBody>
        </p:sp>
      </p:grpSp>
      <p:grpSp>
        <p:nvGrpSpPr>
          <p:cNvPr id="15" name="Groupe 14"/>
          <p:cNvGrpSpPr/>
          <p:nvPr/>
        </p:nvGrpSpPr>
        <p:grpSpPr>
          <a:xfrm>
            <a:off x="5402964" y="3705496"/>
            <a:ext cx="4276636" cy="1676740"/>
            <a:chOff x="3965592" y="2402752"/>
            <a:chExt cx="2419376" cy="2633733"/>
          </a:xfrm>
          <a:scene3d>
            <a:camera prst="orthographicFront"/>
            <a:lightRig rig="threePt" dir="t">
              <a:rot lat="0" lon="0" rev="7500000"/>
            </a:lightRig>
          </a:scene3d>
        </p:grpSpPr>
        <p:sp>
          <p:nvSpPr>
            <p:cNvPr id="16" name="Rectangle à coins arrondis 15"/>
            <p:cNvSpPr/>
            <p:nvPr/>
          </p:nvSpPr>
          <p:spPr>
            <a:xfrm>
              <a:off x="3965592" y="2402752"/>
              <a:ext cx="2419376" cy="2633733"/>
            </a:xfrm>
            <a:prstGeom prst="roundRect">
              <a:avLst/>
            </a:prstGeom>
            <a:sp3d prstMaterial="plastic">
              <a:bevelT w="127000" h="25400" prst="relaxedInset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1">
                <a:hueOff val="0"/>
                <a:satOff val="0"/>
                <a:lumOff val="0"/>
                <a:alphaOff val="0"/>
              </a:schemeClr>
            </a:fillRef>
            <a:effectRef idx="2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7" name="ZoneTexte 16"/>
            <p:cNvSpPr txBox="1"/>
            <p:nvPr/>
          </p:nvSpPr>
          <p:spPr>
            <a:xfrm>
              <a:off x="4004630" y="2576621"/>
              <a:ext cx="2259832" cy="2376596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83820" tIns="83820" rIns="83820" bIns="83820" numCol="1" spcCol="1270" anchor="ctr" anchorCtr="0">
              <a:noAutofit/>
            </a:bodyPr>
            <a:lstStyle/>
            <a:p>
              <a:pPr lvl="0" algn="ctr" defTabSz="9779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fr-FR" sz="2000" b="1" u="sng" kern="1200" cap="all" dirty="0">
                  <a:solidFill>
                    <a:srgbClr val="1BA5DF"/>
                  </a:solidFill>
                </a:rPr>
                <a:t>Solidarité</a:t>
              </a:r>
              <a:r>
                <a:rPr lang="fr-FR" sz="2000" b="1" u="sng" kern="1200" cap="all" dirty="0">
                  <a:solidFill>
                    <a:srgbClr val="262773"/>
                  </a:solidFill>
                </a:rPr>
                <a:t/>
              </a:r>
              <a:br>
                <a:rPr lang="fr-FR" sz="2000" b="1" u="sng" kern="1200" cap="all" dirty="0">
                  <a:solidFill>
                    <a:srgbClr val="262773"/>
                  </a:solidFill>
                </a:rPr>
              </a:br>
              <a:r>
                <a:rPr lang="fr-FR" sz="800" b="1" u="sng" cap="all" dirty="0">
                  <a:solidFill>
                    <a:srgbClr val="262773"/>
                  </a:solidFill>
                </a:rPr>
                <a:t/>
              </a:r>
              <a:br>
                <a:rPr lang="fr-FR" sz="800" b="1" u="sng" cap="all" dirty="0">
                  <a:solidFill>
                    <a:srgbClr val="262773"/>
                  </a:solidFill>
                </a:rPr>
              </a:br>
              <a:r>
                <a:rPr lang="fr-FR" sz="2000" b="0" kern="1200" dirty="0">
                  <a:solidFill>
                    <a:srgbClr val="262773"/>
                  </a:solidFill>
                </a:rPr>
                <a:t>Le don est au cœur de nos missions; le don est un acte généreux, </a:t>
              </a:r>
              <a:br>
                <a:rPr lang="fr-FR" sz="2000" b="0" kern="1200" dirty="0">
                  <a:solidFill>
                    <a:srgbClr val="262773"/>
                  </a:solidFill>
                </a:rPr>
              </a:br>
              <a:r>
                <a:rPr lang="fr-FR" sz="2000" b="0" kern="1200" dirty="0">
                  <a:solidFill>
                    <a:srgbClr val="262773"/>
                  </a:solidFill>
                </a:rPr>
                <a:t>citoyen et solidaire</a:t>
              </a:r>
            </a:p>
          </p:txBody>
        </p:sp>
      </p:grpSp>
      <p:sp>
        <p:nvSpPr>
          <p:cNvPr id="2" name="ZoneTexte 1"/>
          <p:cNvSpPr txBox="1"/>
          <p:nvPr/>
        </p:nvSpPr>
        <p:spPr>
          <a:xfrm>
            <a:off x="608756" y="6133672"/>
            <a:ext cx="969264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400" b="1" dirty="0">
                <a:solidFill>
                  <a:srgbClr val="A2C616"/>
                </a:solidFill>
              </a:rPr>
              <a:t>Garantir la confiance </a:t>
            </a:r>
            <a:br>
              <a:rPr lang="fr-FR" sz="2400" b="1" dirty="0">
                <a:solidFill>
                  <a:srgbClr val="A2C616"/>
                </a:solidFill>
              </a:rPr>
            </a:br>
            <a:r>
              <a:rPr lang="fr-FR" sz="2400" b="1" dirty="0">
                <a:solidFill>
                  <a:srgbClr val="A2C616"/>
                </a:solidFill>
              </a:rPr>
              <a:t>des professionnels de santé, </a:t>
            </a:r>
            <a:br>
              <a:rPr lang="fr-FR" sz="2400" b="1" dirty="0">
                <a:solidFill>
                  <a:srgbClr val="A2C616"/>
                </a:solidFill>
              </a:rPr>
            </a:br>
            <a:r>
              <a:rPr lang="fr-FR" sz="2400" b="1" dirty="0">
                <a:solidFill>
                  <a:srgbClr val="A2C616"/>
                </a:solidFill>
              </a:rPr>
              <a:t>des patients et du public</a:t>
            </a:r>
          </a:p>
        </p:txBody>
      </p:sp>
      <p:sp>
        <p:nvSpPr>
          <p:cNvPr id="31" name="Flèche vers le bas 30"/>
          <p:cNvSpPr/>
          <p:nvPr/>
        </p:nvSpPr>
        <p:spPr>
          <a:xfrm>
            <a:off x="4843980" y="5699760"/>
            <a:ext cx="732403" cy="433912"/>
          </a:xfrm>
          <a:prstGeom prst="downArrow">
            <a:avLst/>
          </a:prstGeom>
          <a:solidFill>
            <a:srgbClr val="00A4E2"/>
          </a:solidFill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2" name="Rectangle 31"/>
          <p:cNvSpPr/>
          <p:nvPr/>
        </p:nvSpPr>
        <p:spPr>
          <a:xfrm>
            <a:off x="1147620" y="5619074"/>
            <a:ext cx="8514541" cy="126406"/>
          </a:xfrm>
          <a:prstGeom prst="rect">
            <a:avLst/>
          </a:prstGeom>
          <a:solidFill>
            <a:srgbClr val="1BA5DF"/>
          </a:solidFill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92229216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C93A984E-D3DC-0542-8252-8F9E4DFCD2C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r-FR" dirty="0"/>
              <a:t>Pour en savoir plus</a:t>
            </a:r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E404EE19-A40B-F546-B147-FF84CF58054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fr-FR" dirty="0"/>
              <a:t>LE RAPPORT ANNUEL ET LA SYNTHESE 2019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02F4FEC6-B4AF-A941-BAE2-B4EE2D2F70D6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9039" y="6824390"/>
            <a:ext cx="243608" cy="326400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176A67D0-96CD-C54B-B196-07451D133AE6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7620" y="6824390"/>
            <a:ext cx="322127" cy="326400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2C728233-2546-D64B-A527-C6C758EFEF79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34720" y="6824390"/>
            <a:ext cx="241162" cy="326400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D6775199-81EA-664D-9852-3E94F127ED65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40855" y="6824390"/>
            <a:ext cx="322127" cy="326400"/>
          </a:xfrm>
          <a:prstGeom prst="rect">
            <a:avLst/>
          </a:prstGeom>
        </p:spPr>
      </p:pic>
      <p:pic>
        <p:nvPicPr>
          <p:cNvPr id="1026" name="Picture 2" descr="fb5d655a-7709-47ff-ae13-7b2f84ca1f7e@exchange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606565" y="1588904"/>
            <a:ext cx="5485158" cy="54851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62909215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C93A984E-D3DC-0542-8252-8F9E4DFCD2C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r-FR" dirty="0"/>
              <a:t>Pour en savoir plus</a:t>
            </a:r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E404EE19-A40B-F546-B147-FF84CF58054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fr-FR" dirty="0"/>
              <a:t>LE RAPPORT </a:t>
            </a:r>
            <a:r>
              <a:rPr lang="fr-FR" cap="all" dirty="0"/>
              <a:t>médical et scientifique 2019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02F4FEC6-B4AF-A941-BAE2-B4EE2D2F70D6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9039" y="6824390"/>
            <a:ext cx="243608" cy="326400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176A67D0-96CD-C54B-B196-07451D133AE6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7620" y="6824390"/>
            <a:ext cx="322127" cy="326400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2C728233-2546-D64B-A527-C6C758EFEF79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34720" y="6824390"/>
            <a:ext cx="241162" cy="326400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D6775199-81EA-664D-9852-3E94F127ED65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40855" y="6824390"/>
            <a:ext cx="322127" cy="326400"/>
          </a:xfrm>
          <a:prstGeom prst="rect">
            <a:avLst/>
          </a:prstGeom>
        </p:spPr>
      </p:pic>
      <p:pic>
        <p:nvPicPr>
          <p:cNvPr id="3" name="Image 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00141" y="1616149"/>
            <a:ext cx="7010929" cy="479262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661624680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C93A984E-D3DC-0542-8252-8F9E4DFCD2C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34356" y="499506"/>
            <a:ext cx="10436437" cy="473727"/>
          </a:xfrm>
        </p:spPr>
        <p:txBody>
          <a:bodyPr/>
          <a:lstStyle/>
          <a:p>
            <a:r>
              <a:rPr lang="fr-FR" dirty="0"/>
              <a:t>10 SITES D’INFORMATION et Des réseaux sociaux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02F4FEC6-B4AF-A941-BAE2-B4EE2D2F70D6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9039" y="6824390"/>
            <a:ext cx="243608" cy="326400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176A67D0-96CD-C54B-B196-07451D133AE6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7620" y="6824390"/>
            <a:ext cx="322127" cy="326400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2C728233-2546-D64B-A527-C6C758EFEF79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34720" y="6824390"/>
            <a:ext cx="241162" cy="326400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D6775199-81EA-664D-9852-3E94F127ED65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40855" y="6824390"/>
            <a:ext cx="322127" cy="326400"/>
          </a:xfrm>
          <a:prstGeom prst="rect">
            <a:avLst/>
          </a:prstGeom>
        </p:spPr>
      </p:pic>
      <p:pic>
        <p:nvPicPr>
          <p:cNvPr id="12" name="Image 11">
            <a:hlinkClick r:id="rId7"/>
          </p:cNvPr>
          <p:cNvPicPr/>
          <p:nvPr/>
        </p:nvPicPr>
        <p:blipFill rotWithShape="1">
          <a:blip r:embed="rId8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559646" y="1589032"/>
            <a:ext cx="5316711" cy="2378217"/>
          </a:xfrm>
          <a:prstGeom prst="rect">
            <a:avLst/>
          </a:prstGeom>
          <a:ln>
            <a:solidFill>
              <a:srgbClr val="00A0D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2" name="ZoneTexte 1"/>
          <p:cNvSpPr txBox="1"/>
          <p:nvPr/>
        </p:nvSpPr>
        <p:spPr>
          <a:xfrm>
            <a:off x="255376" y="4215330"/>
            <a:ext cx="31172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400" b="1" dirty="0">
                <a:solidFill>
                  <a:srgbClr val="1E2865"/>
                </a:solidFill>
              </a:rPr>
              <a:t>www.dondorganes.fr</a:t>
            </a:r>
          </a:p>
        </p:txBody>
      </p:sp>
      <p:sp>
        <p:nvSpPr>
          <p:cNvPr id="14" name="ZoneTexte 13"/>
          <p:cNvSpPr txBox="1"/>
          <p:nvPr/>
        </p:nvSpPr>
        <p:spPr>
          <a:xfrm>
            <a:off x="912931" y="5634599"/>
            <a:ext cx="45036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400" b="1" dirty="0">
                <a:solidFill>
                  <a:srgbClr val="A3C42E"/>
                </a:solidFill>
              </a:rPr>
              <a:t>www.registrenationaldesrefus.fr</a:t>
            </a:r>
          </a:p>
        </p:txBody>
      </p:sp>
      <p:sp>
        <p:nvSpPr>
          <p:cNvPr id="15" name="ZoneTexte 14"/>
          <p:cNvSpPr txBox="1"/>
          <p:nvPr/>
        </p:nvSpPr>
        <p:spPr>
          <a:xfrm>
            <a:off x="3085198" y="4185486"/>
            <a:ext cx="45036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400" b="1" dirty="0">
                <a:solidFill>
                  <a:srgbClr val="A2C616"/>
                </a:solidFill>
              </a:rPr>
              <a:t>www.dondemoelleosseuse.fr</a:t>
            </a:r>
          </a:p>
        </p:txBody>
      </p:sp>
      <p:sp>
        <p:nvSpPr>
          <p:cNvPr id="18" name="ZoneTexte 17"/>
          <p:cNvSpPr txBox="1"/>
          <p:nvPr/>
        </p:nvSpPr>
        <p:spPr>
          <a:xfrm>
            <a:off x="1108907" y="5150244"/>
            <a:ext cx="394964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400" b="1" dirty="0">
                <a:solidFill>
                  <a:srgbClr val="1E2865"/>
                </a:solidFill>
              </a:rPr>
              <a:t>www.dondesangdecordon.fr</a:t>
            </a:r>
          </a:p>
        </p:txBody>
      </p:sp>
      <p:sp>
        <p:nvSpPr>
          <p:cNvPr id="20" name="ZoneTexte 19"/>
          <p:cNvSpPr txBox="1"/>
          <p:nvPr/>
        </p:nvSpPr>
        <p:spPr>
          <a:xfrm>
            <a:off x="6954322" y="4236979"/>
            <a:ext cx="394964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400" b="1" dirty="0">
                <a:solidFill>
                  <a:srgbClr val="00A4E2"/>
                </a:solidFill>
              </a:rPr>
              <a:t>www.dondovocytes.fr</a:t>
            </a:r>
          </a:p>
        </p:txBody>
      </p:sp>
      <p:sp>
        <p:nvSpPr>
          <p:cNvPr id="21" name="ZoneTexte 20"/>
          <p:cNvSpPr txBox="1"/>
          <p:nvPr/>
        </p:nvSpPr>
        <p:spPr>
          <a:xfrm>
            <a:off x="5614059" y="5639154"/>
            <a:ext cx="394964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400" b="1" dirty="0">
                <a:solidFill>
                  <a:srgbClr val="00A4E2"/>
                </a:solidFill>
              </a:rPr>
              <a:t>www.procreation-medicale.fr</a:t>
            </a:r>
          </a:p>
        </p:txBody>
      </p:sp>
      <p:sp>
        <p:nvSpPr>
          <p:cNvPr id="22" name="ZoneTexte 21"/>
          <p:cNvSpPr txBox="1"/>
          <p:nvPr/>
        </p:nvSpPr>
        <p:spPr>
          <a:xfrm>
            <a:off x="4979501" y="5140875"/>
            <a:ext cx="394964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400" b="1" dirty="0">
                <a:solidFill>
                  <a:srgbClr val="00A4E2"/>
                </a:solidFill>
              </a:rPr>
              <a:t>www.genetique-medicale.fr</a:t>
            </a:r>
          </a:p>
        </p:txBody>
      </p:sp>
      <p:sp>
        <p:nvSpPr>
          <p:cNvPr id="23" name="ZoneTexte 22"/>
          <p:cNvSpPr txBox="1"/>
          <p:nvPr/>
        </p:nvSpPr>
        <p:spPr>
          <a:xfrm>
            <a:off x="5218001" y="4667865"/>
            <a:ext cx="439861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400" b="1" dirty="0">
                <a:solidFill>
                  <a:srgbClr val="1E2865"/>
                </a:solidFill>
              </a:rPr>
              <a:t>www.dondespermatozoides.fr</a:t>
            </a:r>
          </a:p>
        </p:txBody>
      </p:sp>
      <p:sp>
        <p:nvSpPr>
          <p:cNvPr id="24" name="ZoneTexte 23"/>
          <p:cNvSpPr txBox="1"/>
          <p:nvPr/>
        </p:nvSpPr>
        <p:spPr>
          <a:xfrm>
            <a:off x="1875882" y="929941"/>
            <a:ext cx="67635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600" b="1" u="sng" dirty="0">
                <a:solidFill>
                  <a:srgbClr val="A2C616"/>
                </a:solidFill>
              </a:rPr>
              <a:t>www.agence-biomedecine.fr</a:t>
            </a:r>
          </a:p>
        </p:txBody>
      </p:sp>
      <p:sp>
        <p:nvSpPr>
          <p:cNvPr id="25" name="ZoneTexte 24"/>
          <p:cNvSpPr txBox="1"/>
          <p:nvPr/>
        </p:nvSpPr>
        <p:spPr>
          <a:xfrm>
            <a:off x="210221" y="4667865"/>
            <a:ext cx="47692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400" b="1" dirty="0">
                <a:solidFill>
                  <a:srgbClr val="A3C42E"/>
                </a:solidFill>
              </a:rPr>
              <a:t>www.juridique-biomedecine.fr</a:t>
            </a:r>
          </a:p>
        </p:txBody>
      </p:sp>
      <p:sp>
        <p:nvSpPr>
          <p:cNvPr id="3" name="ZoneTexte 2"/>
          <p:cNvSpPr txBox="1"/>
          <p:nvPr/>
        </p:nvSpPr>
        <p:spPr>
          <a:xfrm>
            <a:off x="2179077" y="6297736"/>
            <a:ext cx="28851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>
                <a:solidFill>
                  <a:srgbClr val="262773"/>
                </a:solidFill>
              </a:rPr>
              <a:t>@</a:t>
            </a:r>
            <a:r>
              <a:rPr lang="fr-FR" sz="2400" b="1" dirty="0" err="1">
                <a:solidFill>
                  <a:srgbClr val="262773"/>
                </a:solidFill>
              </a:rPr>
              <a:t>ag_biomedecine</a:t>
            </a:r>
            <a:endParaRPr lang="fr-FR" sz="2400" b="1" dirty="0">
              <a:solidFill>
                <a:srgbClr val="262773"/>
              </a:solidFill>
            </a:endParaRPr>
          </a:p>
        </p:txBody>
      </p:sp>
      <p:pic>
        <p:nvPicPr>
          <p:cNvPr id="28" name="Image 27"/>
          <p:cNvPicPr/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88689" y="6318897"/>
            <a:ext cx="490388" cy="419342"/>
          </a:xfrm>
          <a:prstGeom prst="rect">
            <a:avLst/>
          </a:prstGeom>
        </p:spPr>
      </p:pic>
      <p:pic>
        <p:nvPicPr>
          <p:cNvPr id="4" name="Image 3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41405" y="6374746"/>
            <a:ext cx="1279486" cy="346527"/>
          </a:xfrm>
          <a:prstGeom prst="rect">
            <a:avLst/>
          </a:prstGeom>
        </p:spPr>
      </p:pic>
      <p:sp>
        <p:nvSpPr>
          <p:cNvPr id="26" name="ZoneTexte 25"/>
          <p:cNvSpPr txBox="1"/>
          <p:nvPr/>
        </p:nvSpPr>
        <p:spPr>
          <a:xfrm>
            <a:off x="6720891" y="6297736"/>
            <a:ext cx="366641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>
                <a:solidFill>
                  <a:srgbClr val="262773"/>
                </a:solidFill>
              </a:rPr>
              <a:t>Agence de la biomédecine</a:t>
            </a:r>
          </a:p>
        </p:txBody>
      </p:sp>
    </p:spTree>
    <p:extLst>
      <p:ext uri="{BB962C8B-B14F-4D97-AF65-F5344CB8AC3E}">
        <p14:creationId xmlns:p14="http://schemas.microsoft.com/office/powerpoint/2010/main" val="2810031457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texte 1"/>
          <p:cNvSpPr txBox="1">
            <a:spLocks/>
          </p:cNvSpPr>
          <p:nvPr/>
        </p:nvSpPr>
        <p:spPr>
          <a:xfrm>
            <a:off x="2604976" y="2688115"/>
            <a:ext cx="5794743" cy="847566"/>
          </a:xfrm>
          <a:prstGeom prst="rect">
            <a:avLst/>
          </a:prstGeom>
        </p:spPr>
        <p:txBody>
          <a:bodyPr/>
          <a:lstStyle>
            <a:lvl1pPr marL="0" indent="0" algn="l" defTabSz="1007943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3000" b="1" kern="1200" cap="all" baseline="0">
                <a:solidFill>
                  <a:srgbClr val="00A4E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755957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264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59929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22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763900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267872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71844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75815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779787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283758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6000" dirty="0">
                <a:solidFill>
                  <a:srgbClr val="00A0D1"/>
                </a:solidFill>
              </a:rPr>
              <a:t>MERCI</a:t>
            </a:r>
          </a:p>
        </p:txBody>
      </p:sp>
      <p:sp>
        <p:nvSpPr>
          <p:cNvPr id="6" name="Espace réservé du texte 2"/>
          <p:cNvSpPr txBox="1">
            <a:spLocks/>
          </p:cNvSpPr>
          <p:nvPr/>
        </p:nvSpPr>
        <p:spPr>
          <a:xfrm>
            <a:off x="2604977" y="3794762"/>
            <a:ext cx="5794743" cy="782638"/>
          </a:xfrm>
          <a:prstGeom prst="rect">
            <a:avLst/>
          </a:prstGeom>
        </p:spPr>
        <p:txBody>
          <a:bodyPr/>
          <a:lstStyle>
            <a:lvl1pPr marL="0" indent="0" algn="l" defTabSz="1007943" rtl="0" eaLnBrk="1" latinLnBrk="0" hangingPunct="1">
              <a:lnSpc>
                <a:spcPct val="90000"/>
              </a:lnSpc>
              <a:spcBef>
                <a:spcPts val="1102"/>
              </a:spcBef>
              <a:buFont typeface="Arial" panose="020B0604020202020204" pitchFamily="34" charset="0"/>
              <a:buNone/>
              <a:defRPr sz="3000" kern="1200">
                <a:solidFill>
                  <a:srgbClr val="262773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755957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264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59929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22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763900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267872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71844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75815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779787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283758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/>
              <a:t>DE VOTRE ATTENTION</a:t>
            </a:r>
            <a:endParaRPr lang="fr-FR" dirty="0"/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2FB10A09-5E72-B74A-A56E-DAD1F1290B80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9039" y="6824390"/>
            <a:ext cx="243608" cy="326400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2DB9F85A-6D97-A34F-AAFA-77B070A31C15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7620" y="6824390"/>
            <a:ext cx="322127" cy="326400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4E4D3A24-53C9-8F43-982C-D75B029AD299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34720" y="6824390"/>
            <a:ext cx="241162" cy="326400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267054F4-8583-8247-B1D3-7BCBDFE26AC1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40855" y="6824390"/>
            <a:ext cx="322127" cy="326400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553A56FC-63F1-1447-A126-9D9102C0242D}"/>
              </a:ext>
            </a:extLst>
          </p:cNvPr>
          <p:cNvPicPr>
            <a:picLocks noChangeAspect="1"/>
          </p:cNvPicPr>
          <p:nvPr/>
        </p:nvPicPr>
        <p:blipFill>
          <a:blip r:embed="rId7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91856" y="4786681"/>
            <a:ext cx="898357" cy="898357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ADAAD54B-CBE7-4C4A-B6EC-0713080EB6BA}"/>
              </a:ext>
            </a:extLst>
          </p:cNvPr>
          <p:cNvPicPr>
            <a:picLocks noChangeAspect="1"/>
          </p:cNvPicPr>
          <p:nvPr/>
        </p:nvPicPr>
        <p:blipFill>
          <a:blip r:embed="rId8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99720" y="4087074"/>
            <a:ext cx="885128" cy="874267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BBFFCB9A-37CB-344D-BCA5-E755C33BD612}"/>
              </a:ext>
            </a:extLst>
          </p:cNvPr>
          <p:cNvPicPr>
            <a:picLocks noChangeAspect="1"/>
          </p:cNvPicPr>
          <p:nvPr/>
        </p:nvPicPr>
        <p:blipFill>
          <a:blip r:embed="rId9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72351" y="5389853"/>
            <a:ext cx="1036740" cy="853786"/>
          </a:xfrm>
          <a:prstGeom prst="rect">
            <a:avLst/>
          </a:prstGeom>
        </p:spPr>
      </p:pic>
      <p:pic>
        <p:nvPicPr>
          <p:cNvPr id="13" name="Image 12">
            <a:extLst>
              <a:ext uri="{FF2B5EF4-FFF2-40B4-BE49-F238E27FC236}">
                <a16:creationId xmlns:a16="http://schemas.microsoft.com/office/drawing/2014/main" id="{5D85A6D3-B3BD-204A-BB56-27DF1BE961D9}"/>
              </a:ext>
            </a:extLst>
          </p:cNvPr>
          <p:cNvPicPr>
            <a:picLocks noChangeAspect="1"/>
          </p:cNvPicPr>
          <p:nvPr/>
        </p:nvPicPr>
        <p:blipFill>
          <a:blip r:embed="rId10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28024" y="1520493"/>
            <a:ext cx="873225" cy="873225"/>
          </a:xfrm>
          <a:prstGeom prst="rect">
            <a:avLst/>
          </a:prstGeom>
        </p:spPr>
      </p:pic>
      <p:pic>
        <p:nvPicPr>
          <p:cNvPr id="14" name="Image 13">
            <a:extLst>
              <a:ext uri="{FF2B5EF4-FFF2-40B4-BE49-F238E27FC236}">
                <a16:creationId xmlns:a16="http://schemas.microsoft.com/office/drawing/2014/main" id="{776C010E-7F85-C44E-A200-90D47DD64235}"/>
              </a:ext>
            </a:extLst>
          </p:cNvPr>
          <p:cNvPicPr>
            <a:picLocks noChangeAspect="1"/>
          </p:cNvPicPr>
          <p:nvPr/>
        </p:nvPicPr>
        <p:blipFill>
          <a:blip r:embed="rId11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23353" y="2003344"/>
            <a:ext cx="543509" cy="718689"/>
          </a:xfrm>
          <a:prstGeom prst="rect">
            <a:avLst/>
          </a:prstGeom>
        </p:spPr>
      </p:pic>
      <p:pic>
        <p:nvPicPr>
          <p:cNvPr id="15" name="Image 14">
            <a:extLst>
              <a:ext uri="{FF2B5EF4-FFF2-40B4-BE49-F238E27FC236}">
                <a16:creationId xmlns:a16="http://schemas.microsoft.com/office/drawing/2014/main" id="{AA27E8C9-FCAC-6E4A-A3E3-3DB91C0AEE7E}"/>
              </a:ext>
            </a:extLst>
          </p:cNvPr>
          <p:cNvPicPr>
            <a:picLocks noChangeAspect="1"/>
          </p:cNvPicPr>
          <p:nvPr/>
        </p:nvPicPr>
        <p:blipFill>
          <a:blip r:embed="rId1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5223" y="4087074"/>
            <a:ext cx="847126" cy="836334"/>
          </a:xfrm>
          <a:prstGeom prst="rect">
            <a:avLst/>
          </a:prstGeom>
        </p:spPr>
      </p:pic>
      <p:pic>
        <p:nvPicPr>
          <p:cNvPr id="16" name="Image 15">
            <a:extLst>
              <a:ext uri="{FF2B5EF4-FFF2-40B4-BE49-F238E27FC236}">
                <a16:creationId xmlns:a16="http://schemas.microsoft.com/office/drawing/2014/main" id="{9509DA43-FBC2-5949-B041-30475EB73FF4}"/>
              </a:ext>
            </a:extLst>
          </p:cNvPr>
          <p:cNvPicPr>
            <a:picLocks noChangeAspect="1"/>
          </p:cNvPicPr>
          <p:nvPr/>
        </p:nvPicPr>
        <p:blipFill>
          <a:blip r:embed="rId1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3121" y="1120653"/>
            <a:ext cx="652180" cy="882691"/>
          </a:xfrm>
          <a:prstGeom prst="rect">
            <a:avLst/>
          </a:prstGeom>
        </p:spPr>
      </p:pic>
      <p:pic>
        <p:nvPicPr>
          <p:cNvPr id="17" name="Image 16">
            <a:extLst>
              <a:ext uri="{FF2B5EF4-FFF2-40B4-BE49-F238E27FC236}">
                <a16:creationId xmlns:a16="http://schemas.microsoft.com/office/drawing/2014/main" id="{57CE9777-278A-E048-B454-5B142EF8402E}"/>
              </a:ext>
            </a:extLst>
          </p:cNvPr>
          <p:cNvPicPr>
            <a:picLocks noChangeAspect="1"/>
          </p:cNvPicPr>
          <p:nvPr/>
        </p:nvPicPr>
        <p:blipFill>
          <a:blip r:embed="rId1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39367" y="884280"/>
            <a:ext cx="843396" cy="860608"/>
          </a:xfrm>
          <a:prstGeom prst="rect">
            <a:avLst/>
          </a:prstGeom>
        </p:spPr>
      </p:pic>
      <p:pic>
        <p:nvPicPr>
          <p:cNvPr id="18" name="Image 17">
            <a:extLst>
              <a:ext uri="{FF2B5EF4-FFF2-40B4-BE49-F238E27FC236}">
                <a16:creationId xmlns:a16="http://schemas.microsoft.com/office/drawing/2014/main" id="{FEAA43D1-FDD2-3D46-960E-73555F25C971}"/>
              </a:ext>
            </a:extLst>
          </p:cNvPr>
          <p:cNvPicPr>
            <a:picLocks noChangeAspect="1"/>
          </p:cNvPicPr>
          <p:nvPr/>
        </p:nvPicPr>
        <p:blipFill>
          <a:blip r:embed="rId15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354109" y="1314584"/>
            <a:ext cx="671610" cy="790129"/>
          </a:xfrm>
          <a:prstGeom prst="rect">
            <a:avLst/>
          </a:prstGeom>
        </p:spPr>
      </p:pic>
      <p:pic>
        <p:nvPicPr>
          <p:cNvPr id="19" name="Image 18">
            <a:extLst>
              <a:ext uri="{FF2B5EF4-FFF2-40B4-BE49-F238E27FC236}">
                <a16:creationId xmlns:a16="http://schemas.microsoft.com/office/drawing/2014/main" id="{5645A90E-FE61-F54E-A6E4-238D3E540621}"/>
              </a:ext>
            </a:extLst>
          </p:cNvPr>
          <p:cNvPicPr>
            <a:picLocks noChangeAspect="1"/>
          </p:cNvPicPr>
          <p:nvPr/>
        </p:nvPicPr>
        <p:blipFill>
          <a:blip r:embed="rId16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85418" y="5339314"/>
            <a:ext cx="724300" cy="8983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149308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C93A984E-D3DC-0542-8252-8F9E4DFCD2C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r-FR" dirty="0"/>
              <a:t>Les missions de l’agence</a:t>
            </a:r>
          </a:p>
          <a:p>
            <a:endParaRPr lang="fr-FR" dirty="0"/>
          </a:p>
        </p:txBody>
      </p:sp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01B323E2-45CC-C442-B5E5-F8878C80A34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fr-FR" dirty="0"/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02F4FEC6-B4AF-A941-BAE2-B4EE2D2F70D6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9039" y="6824390"/>
            <a:ext cx="243608" cy="326400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176A67D0-96CD-C54B-B196-07451D133AE6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7620" y="6824390"/>
            <a:ext cx="322127" cy="326400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2C728233-2546-D64B-A527-C6C758EFEF79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34720" y="6824390"/>
            <a:ext cx="241162" cy="326400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D6775199-81EA-664D-9852-3E94F127ED65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40855" y="6824390"/>
            <a:ext cx="322127" cy="326400"/>
          </a:xfrm>
          <a:prstGeom prst="rect">
            <a:avLst/>
          </a:prstGeom>
        </p:spPr>
      </p:pic>
      <p:pic>
        <p:nvPicPr>
          <p:cNvPr id="12" name="Image 11"/>
          <p:cNvPicPr>
            <a:picLocks noChangeAspect="1"/>
          </p:cNvPicPr>
          <p:nvPr/>
        </p:nvPicPr>
        <p:blipFill rotWithShape="1">
          <a:blip r:embed="rId7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90348" y="1449932"/>
            <a:ext cx="10197609" cy="5076992"/>
          </a:xfrm>
          <a:prstGeom prst="rect">
            <a:avLst/>
          </a:prstGeom>
        </p:spPr>
      </p:pic>
      <p:sp>
        <p:nvSpPr>
          <p:cNvPr id="2" name="ZoneTexte 1"/>
          <p:cNvSpPr txBox="1"/>
          <p:nvPr/>
        </p:nvSpPr>
        <p:spPr>
          <a:xfrm>
            <a:off x="8858250" y="2410614"/>
            <a:ext cx="10287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800" dirty="0">
                <a:solidFill>
                  <a:srgbClr val="1E2865"/>
                </a:solidFill>
              </a:rPr>
              <a:t>et sur les avancées</a:t>
            </a:r>
          </a:p>
        </p:txBody>
      </p:sp>
    </p:spTree>
    <p:extLst>
      <p:ext uri="{BB962C8B-B14F-4D97-AF65-F5344CB8AC3E}">
        <p14:creationId xmlns:p14="http://schemas.microsoft.com/office/powerpoint/2010/main" val="22331066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C93A984E-D3DC-0542-8252-8F9E4DFCD2C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r-FR" dirty="0"/>
              <a:t>L’agence est</a:t>
            </a:r>
          </a:p>
          <a:p>
            <a:endParaRPr lang="fr-FR" dirty="0"/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E404EE19-A40B-F546-B147-FF84CF58054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fr-FR" dirty="0"/>
              <a:t>UN </a:t>
            </a:r>
            <a:r>
              <a:rPr lang="fr-FR" cap="all" dirty="0"/>
              <a:t>é</a:t>
            </a:r>
            <a:r>
              <a:rPr lang="fr-FR" dirty="0"/>
              <a:t>TABLISSEMENT PUBLIC…</a:t>
            </a:r>
          </a:p>
        </p:txBody>
      </p:sp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01B323E2-45CC-C442-B5E5-F8878C80A34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marL="468312" indent="-457200">
              <a:buFontTx/>
              <a:buChar char="-"/>
            </a:pPr>
            <a:r>
              <a:rPr lang="fr-FR" dirty="0"/>
              <a:t>relevant du </a:t>
            </a:r>
            <a:r>
              <a:rPr lang="fr-FR" b="1" dirty="0"/>
              <a:t>ministère de la santé</a:t>
            </a:r>
          </a:p>
          <a:p>
            <a:pPr marL="468312" indent="-457200">
              <a:buFontTx/>
              <a:buChar char="-"/>
            </a:pPr>
            <a:r>
              <a:rPr lang="fr-FR" b="1" dirty="0"/>
              <a:t>opérateur public</a:t>
            </a:r>
            <a:endParaRPr lang="fr-FR" dirty="0"/>
          </a:p>
          <a:p>
            <a:pPr marL="468312" indent="-457200">
              <a:buFontTx/>
              <a:buChar char="-"/>
            </a:pPr>
            <a:r>
              <a:rPr lang="fr-FR" dirty="0"/>
              <a:t>créé par la </a:t>
            </a:r>
            <a:r>
              <a:rPr lang="fr-FR" b="1" dirty="0"/>
              <a:t>loi de bioéthique </a:t>
            </a:r>
            <a:r>
              <a:rPr lang="fr-FR" dirty="0"/>
              <a:t>(6 août 2004)</a:t>
            </a:r>
          </a:p>
          <a:p>
            <a:pPr marL="468312" indent="-457200">
              <a:buFontTx/>
              <a:buChar char="-"/>
            </a:pPr>
            <a:r>
              <a:rPr lang="fr-FR" dirty="0"/>
              <a:t>spécialisée dans les domaines suivants :</a:t>
            </a:r>
          </a:p>
          <a:p>
            <a:endParaRPr lang="fr-FR" dirty="0"/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02F4FEC6-B4AF-A941-BAE2-B4EE2D2F70D6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9039" y="6824390"/>
            <a:ext cx="243608" cy="326400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176A67D0-96CD-C54B-B196-07451D133AE6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7620" y="6824390"/>
            <a:ext cx="322127" cy="326400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2C728233-2546-D64B-A527-C6C758EFEF79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34720" y="6824390"/>
            <a:ext cx="241162" cy="326400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D6775199-81EA-664D-9852-3E94F127ED65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40855" y="6824390"/>
            <a:ext cx="322127" cy="326400"/>
          </a:xfrm>
          <a:prstGeom prst="rect">
            <a:avLst/>
          </a:prstGeom>
        </p:spPr>
      </p:pic>
      <p:pic>
        <p:nvPicPr>
          <p:cNvPr id="12" name="Image 11"/>
          <p:cNvPicPr>
            <a:picLocks noChangeAspect="1"/>
          </p:cNvPicPr>
          <p:nvPr/>
        </p:nvPicPr>
        <p:blipFill>
          <a:blip r:embed="rId7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28390" y="3708134"/>
            <a:ext cx="824715" cy="1112603"/>
          </a:xfrm>
          <a:prstGeom prst="rect">
            <a:avLst/>
          </a:prstGeom>
        </p:spPr>
      </p:pic>
      <p:pic>
        <p:nvPicPr>
          <p:cNvPr id="13" name="Image 12"/>
          <p:cNvPicPr>
            <a:picLocks noChangeAspect="1"/>
          </p:cNvPicPr>
          <p:nvPr/>
        </p:nvPicPr>
        <p:blipFill>
          <a:blip r:embed="rId8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31391" y="3749051"/>
            <a:ext cx="1030767" cy="1030767"/>
          </a:xfrm>
          <a:prstGeom prst="rect">
            <a:avLst/>
          </a:prstGeom>
        </p:spPr>
      </p:pic>
      <p:pic>
        <p:nvPicPr>
          <p:cNvPr id="14" name="Image 13"/>
          <p:cNvPicPr>
            <a:picLocks noChangeAspect="1"/>
          </p:cNvPicPr>
          <p:nvPr/>
        </p:nvPicPr>
        <p:blipFill>
          <a:blip r:embed="rId9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01985" y="3654571"/>
            <a:ext cx="874589" cy="1026758"/>
          </a:xfrm>
          <a:prstGeom prst="rect">
            <a:avLst/>
          </a:prstGeom>
        </p:spPr>
      </p:pic>
      <p:pic>
        <p:nvPicPr>
          <p:cNvPr id="15" name="Image 14"/>
          <p:cNvPicPr>
            <a:picLocks noChangeAspect="1"/>
          </p:cNvPicPr>
          <p:nvPr/>
        </p:nvPicPr>
        <p:blipFill>
          <a:blip r:embed="rId10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4698" y="3738218"/>
            <a:ext cx="669937" cy="884848"/>
          </a:xfrm>
          <a:prstGeom prst="rect">
            <a:avLst/>
          </a:prstGeom>
        </p:spPr>
      </p:pic>
      <p:pic>
        <p:nvPicPr>
          <p:cNvPr id="16" name="Image 15"/>
          <p:cNvPicPr>
            <a:picLocks noChangeAspect="1"/>
          </p:cNvPicPr>
          <p:nvPr/>
        </p:nvPicPr>
        <p:blipFill>
          <a:blip r:embed="rId11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94348" y="3633053"/>
            <a:ext cx="844575" cy="1048276"/>
          </a:xfrm>
          <a:prstGeom prst="rect">
            <a:avLst/>
          </a:prstGeom>
        </p:spPr>
      </p:pic>
      <p:pic>
        <p:nvPicPr>
          <p:cNvPr id="17" name="Image 16"/>
          <p:cNvPicPr>
            <a:picLocks noChangeAspect="1"/>
          </p:cNvPicPr>
          <p:nvPr/>
        </p:nvPicPr>
        <p:blipFill>
          <a:blip r:embed="rId1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23972" y="3654571"/>
            <a:ext cx="1026758" cy="1026758"/>
          </a:xfrm>
          <a:prstGeom prst="rect">
            <a:avLst/>
          </a:prstGeom>
        </p:spPr>
      </p:pic>
      <p:pic>
        <p:nvPicPr>
          <p:cNvPr id="18" name="Image 17"/>
          <p:cNvPicPr>
            <a:picLocks noChangeAspect="1"/>
          </p:cNvPicPr>
          <p:nvPr/>
        </p:nvPicPr>
        <p:blipFill>
          <a:blip r:embed="rId1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40455" y="3708134"/>
            <a:ext cx="1068844" cy="884848"/>
          </a:xfrm>
          <a:prstGeom prst="rect">
            <a:avLst/>
          </a:prstGeom>
        </p:spPr>
      </p:pic>
      <p:sp>
        <p:nvSpPr>
          <p:cNvPr id="19" name="Flèche vers le bas 18"/>
          <p:cNvSpPr/>
          <p:nvPr/>
        </p:nvSpPr>
        <p:spPr>
          <a:xfrm>
            <a:off x="4557777" y="4960474"/>
            <a:ext cx="782678" cy="657225"/>
          </a:xfrm>
          <a:prstGeom prst="downArrow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20" name="Image 19"/>
          <p:cNvPicPr>
            <a:picLocks noChangeAspect="1"/>
          </p:cNvPicPr>
          <p:nvPr/>
        </p:nvPicPr>
        <p:blipFill>
          <a:blip r:embed="rId1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38944" y="3708134"/>
            <a:ext cx="928567" cy="914932"/>
          </a:xfrm>
          <a:prstGeom prst="rect">
            <a:avLst/>
          </a:prstGeom>
        </p:spPr>
      </p:pic>
      <p:sp>
        <p:nvSpPr>
          <p:cNvPr id="21" name="ZoneTexte 20"/>
          <p:cNvSpPr txBox="1"/>
          <p:nvPr/>
        </p:nvSpPr>
        <p:spPr>
          <a:xfrm>
            <a:off x="860843" y="5757436"/>
            <a:ext cx="8384525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600" dirty="0">
                <a:solidFill>
                  <a:srgbClr val="00A4E2"/>
                </a:solidFill>
              </a:rPr>
              <a:t>Pour </a:t>
            </a:r>
            <a:r>
              <a:rPr lang="fr-FR" sz="2600" b="1" dirty="0">
                <a:solidFill>
                  <a:srgbClr val="00A4E2"/>
                </a:solidFill>
              </a:rPr>
              <a:t>améliorer l’accès aux soins </a:t>
            </a:r>
            <a:r>
              <a:rPr lang="fr-FR" sz="2600" dirty="0">
                <a:solidFill>
                  <a:srgbClr val="00A4E2"/>
                </a:solidFill>
              </a:rPr>
              <a:t/>
            </a:r>
            <a:br>
              <a:rPr lang="fr-FR" sz="2600" dirty="0">
                <a:solidFill>
                  <a:srgbClr val="00A4E2"/>
                </a:solidFill>
              </a:rPr>
            </a:br>
            <a:r>
              <a:rPr lang="fr-FR" sz="2600" dirty="0">
                <a:solidFill>
                  <a:srgbClr val="00A4E2"/>
                </a:solidFill>
              </a:rPr>
              <a:t>et la </a:t>
            </a:r>
            <a:r>
              <a:rPr lang="fr-FR" sz="2600" b="1" dirty="0">
                <a:solidFill>
                  <a:srgbClr val="00A4E2"/>
                </a:solidFill>
              </a:rPr>
              <a:t>qualité de vie des patients</a:t>
            </a:r>
          </a:p>
        </p:txBody>
      </p:sp>
    </p:spTree>
    <p:extLst>
      <p:ext uri="{BB962C8B-B14F-4D97-AF65-F5344CB8AC3E}">
        <p14:creationId xmlns:p14="http://schemas.microsoft.com/office/powerpoint/2010/main" val="305464951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C93A984E-D3DC-0542-8252-8F9E4DFCD2C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r-FR" dirty="0"/>
              <a:t>Un établissement public</a:t>
            </a:r>
          </a:p>
          <a:p>
            <a:endParaRPr lang="fr-FR" dirty="0"/>
          </a:p>
        </p:txBody>
      </p:sp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01B323E2-45CC-C442-B5E5-F8878C80A34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fr-FR" dirty="0">
                <a:latin typeface="Helvetica Neue"/>
                <a:cs typeface="Helvetica Neue"/>
              </a:rPr>
              <a:t>administratif</a:t>
            </a:r>
          </a:p>
          <a:p>
            <a:pPr lvl="1"/>
            <a:r>
              <a:rPr lang="fr-FR" dirty="0">
                <a:latin typeface="Helvetica Neue"/>
                <a:cs typeface="Helvetica Neue"/>
              </a:rPr>
              <a:t>une </a:t>
            </a:r>
            <a:r>
              <a:rPr lang="fr-FR" b="1" dirty="0">
                <a:latin typeface="Helvetica Neue"/>
                <a:cs typeface="Helvetica Neue"/>
              </a:rPr>
              <a:t>personnalité morale</a:t>
            </a:r>
          </a:p>
          <a:p>
            <a:pPr lvl="1"/>
            <a:endParaRPr lang="fr-FR" sz="1400" b="1" dirty="0">
              <a:latin typeface="Helvetica Neue"/>
              <a:cs typeface="Helvetica Neue"/>
            </a:endParaRPr>
          </a:p>
          <a:p>
            <a:pPr lvl="1"/>
            <a:r>
              <a:rPr lang="fr-FR" dirty="0">
                <a:latin typeface="Helvetica Neue"/>
                <a:cs typeface="Helvetica Neue"/>
              </a:rPr>
              <a:t>avec une </a:t>
            </a:r>
            <a:r>
              <a:rPr lang="fr-FR" b="1" dirty="0">
                <a:latin typeface="Helvetica Neue"/>
                <a:cs typeface="Helvetica Neue"/>
              </a:rPr>
              <a:t>autonomie financière</a:t>
            </a:r>
          </a:p>
          <a:p>
            <a:pPr lvl="1"/>
            <a:endParaRPr lang="fr-FR" b="1" dirty="0">
              <a:latin typeface="Helvetica Neue"/>
              <a:cs typeface="Helvetica Neue"/>
            </a:endParaRPr>
          </a:p>
          <a:p>
            <a:pPr lvl="1"/>
            <a:r>
              <a:rPr lang="fr-FR" dirty="0">
                <a:latin typeface="Helvetica Neue"/>
                <a:cs typeface="Helvetica Neue"/>
              </a:rPr>
              <a:t>administrée par un </a:t>
            </a:r>
            <a:r>
              <a:rPr lang="fr-FR" b="1" dirty="0">
                <a:latin typeface="Helvetica Neue"/>
                <a:cs typeface="Helvetica Neue"/>
              </a:rPr>
              <a:t>conseil d’administration</a:t>
            </a:r>
          </a:p>
          <a:p>
            <a:pPr marL="228600" lvl="1" indent="0">
              <a:buNone/>
            </a:pPr>
            <a:endParaRPr lang="fr-FR" sz="1400" b="1" dirty="0">
              <a:latin typeface="Helvetica Neue"/>
              <a:cs typeface="Helvetica Neue"/>
            </a:endParaRPr>
          </a:p>
          <a:p>
            <a:pPr lvl="1"/>
            <a:r>
              <a:rPr lang="fr-FR" dirty="0">
                <a:latin typeface="Helvetica Neue"/>
                <a:cs typeface="Helvetica Neue"/>
              </a:rPr>
              <a:t>dirigé par un </a:t>
            </a:r>
            <a:r>
              <a:rPr lang="fr-FR" b="1" dirty="0">
                <a:latin typeface="Helvetica Neue"/>
                <a:cs typeface="Helvetica Neue"/>
              </a:rPr>
              <a:t>directeur général</a:t>
            </a:r>
          </a:p>
          <a:p>
            <a:pPr lvl="1"/>
            <a:endParaRPr lang="fr-FR" sz="1400" b="1" dirty="0">
              <a:latin typeface="Helvetica Neue"/>
              <a:cs typeface="Helvetica Neue"/>
            </a:endParaRPr>
          </a:p>
          <a:p>
            <a:pPr lvl="1"/>
            <a:r>
              <a:rPr lang="fr-FR" dirty="0">
                <a:latin typeface="Helvetica Neue"/>
                <a:cs typeface="Helvetica Neue"/>
              </a:rPr>
              <a:t>doté d’un </a:t>
            </a:r>
            <a:r>
              <a:rPr lang="fr-FR" b="1" dirty="0">
                <a:latin typeface="Helvetica Neue"/>
                <a:cs typeface="Helvetica Neue"/>
              </a:rPr>
              <a:t>conseil d’orientation </a:t>
            </a:r>
            <a:r>
              <a:rPr lang="fr-FR" dirty="0">
                <a:latin typeface="Helvetica Neue"/>
                <a:cs typeface="Helvetica Neue"/>
              </a:rPr>
              <a:t>(CO)</a:t>
            </a:r>
            <a:br>
              <a:rPr lang="fr-FR" dirty="0">
                <a:latin typeface="Helvetica Neue"/>
                <a:cs typeface="Helvetica Neue"/>
              </a:rPr>
            </a:br>
            <a:r>
              <a:rPr lang="fr-FR" dirty="0">
                <a:latin typeface="Helvetica Neue"/>
                <a:cs typeface="Helvetica Neue"/>
              </a:rPr>
              <a:t>et d’un </a:t>
            </a:r>
            <a:r>
              <a:rPr lang="fr-FR" b="1" dirty="0">
                <a:latin typeface="Helvetica Neue"/>
                <a:cs typeface="Helvetica Neue"/>
              </a:rPr>
              <a:t>conseil médical et scientifique </a:t>
            </a:r>
            <a:r>
              <a:rPr lang="fr-FR" dirty="0">
                <a:latin typeface="Helvetica Neue"/>
                <a:cs typeface="Helvetica Neue"/>
              </a:rPr>
              <a:t>(CMS)</a:t>
            </a:r>
          </a:p>
          <a:p>
            <a:pPr marL="952500" lvl="1" indent="-457200">
              <a:buFont typeface="Wingdings" panose="05000000000000000000" pitchFamily="2" charset="2"/>
              <a:buChar char="q"/>
            </a:pPr>
            <a:endParaRPr lang="fr-FR" sz="1400" dirty="0"/>
          </a:p>
          <a:p>
            <a:r>
              <a:rPr lang="fr-FR" dirty="0">
                <a:latin typeface="Helvetica Neue"/>
                <a:cs typeface="Helvetica Neue"/>
              </a:rPr>
              <a:t>sous tutelle</a:t>
            </a:r>
          </a:p>
          <a:p>
            <a:pPr lvl="1"/>
            <a:r>
              <a:rPr lang="fr-FR" dirty="0">
                <a:latin typeface="Helvetica Neue"/>
                <a:cs typeface="Helvetica Neue"/>
              </a:rPr>
              <a:t>du </a:t>
            </a:r>
            <a:r>
              <a:rPr lang="fr-FR" b="1" dirty="0">
                <a:latin typeface="Helvetica Neue"/>
                <a:cs typeface="Helvetica Neue"/>
              </a:rPr>
              <a:t>ministère chargé de la santé</a:t>
            </a:r>
            <a:r>
              <a:rPr lang="fr-FR" dirty="0">
                <a:latin typeface="Helvetica Neue"/>
                <a:cs typeface="Helvetica Neue"/>
              </a:rPr>
              <a:t/>
            </a:r>
            <a:br>
              <a:rPr lang="fr-FR" dirty="0">
                <a:latin typeface="Helvetica Neue"/>
                <a:cs typeface="Helvetica Neue"/>
              </a:rPr>
            </a:br>
            <a:r>
              <a:rPr lang="fr-FR" dirty="0">
                <a:latin typeface="Helvetica Neue"/>
                <a:cs typeface="Helvetica Neue"/>
              </a:rPr>
              <a:t>(art. L.1418-CSP)</a:t>
            </a:r>
          </a:p>
          <a:p>
            <a:pPr marL="952500" lvl="1" indent="-457200">
              <a:buFont typeface="Wingdings" panose="05000000000000000000" pitchFamily="2" charset="2"/>
              <a:buChar char="q"/>
            </a:pPr>
            <a:endParaRPr lang="fr-FR" dirty="0"/>
          </a:p>
          <a:p>
            <a:endParaRPr lang="fr-FR" dirty="0"/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02F4FEC6-B4AF-A941-BAE2-B4EE2D2F70D6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9039" y="6824390"/>
            <a:ext cx="243608" cy="326400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176A67D0-96CD-C54B-B196-07451D133AE6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7620" y="6824390"/>
            <a:ext cx="322127" cy="326400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2C728233-2546-D64B-A527-C6C758EFEF79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34720" y="6824390"/>
            <a:ext cx="241162" cy="326400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D6775199-81EA-664D-9852-3E94F127ED65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40855" y="6824390"/>
            <a:ext cx="322127" cy="326400"/>
          </a:xfrm>
          <a:prstGeom prst="rect">
            <a:avLst/>
          </a:prstGeom>
        </p:spPr>
      </p:pic>
      <p:pic>
        <p:nvPicPr>
          <p:cNvPr id="12" name="Image 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002463" y="2476379"/>
            <a:ext cx="3455987" cy="2379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1976361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C93A984E-D3DC-0542-8252-8F9E4DFCD2C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r-FR" dirty="0"/>
              <a:t>Un opérateur de l’état</a:t>
            </a:r>
          </a:p>
          <a:p>
            <a:endParaRPr lang="fr-FR" dirty="0"/>
          </a:p>
        </p:txBody>
      </p:sp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01B323E2-45CC-C442-B5E5-F8878C80A34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fr-FR" dirty="0"/>
              <a:t>Un opérateur :</a:t>
            </a:r>
          </a:p>
          <a:p>
            <a:endParaRPr lang="fr-FR" sz="1400" dirty="0"/>
          </a:p>
          <a:p>
            <a:pPr lvl="1"/>
            <a:r>
              <a:rPr lang="fr-FR" dirty="0"/>
              <a:t>ne </a:t>
            </a:r>
            <a:r>
              <a:rPr lang="fr-FR" b="1" dirty="0"/>
              <a:t>fait pas la loi</a:t>
            </a:r>
          </a:p>
          <a:p>
            <a:pPr lvl="1"/>
            <a:endParaRPr lang="fr-FR" b="1" dirty="0"/>
          </a:p>
          <a:p>
            <a:pPr lvl="1"/>
            <a:r>
              <a:rPr lang="fr-FR" dirty="0"/>
              <a:t>mais il </a:t>
            </a:r>
            <a:r>
              <a:rPr lang="fr-FR" b="1" dirty="0"/>
              <a:t>l’applique</a:t>
            </a:r>
            <a:r>
              <a:rPr lang="fr-FR" dirty="0"/>
              <a:t> et la met en œuvre</a:t>
            </a:r>
          </a:p>
          <a:p>
            <a:pPr lvl="1"/>
            <a:endParaRPr lang="fr-FR" dirty="0"/>
          </a:p>
          <a:p>
            <a:pPr lvl="1"/>
            <a:r>
              <a:rPr lang="fr-FR" dirty="0"/>
              <a:t>sur un </a:t>
            </a:r>
            <a:r>
              <a:rPr lang="fr-FR" b="1" dirty="0"/>
              <a:t>périmètre précis</a:t>
            </a:r>
          </a:p>
          <a:p>
            <a:pPr lvl="1"/>
            <a:endParaRPr lang="fr-FR" b="1" dirty="0"/>
          </a:p>
          <a:p>
            <a:pPr lvl="1"/>
            <a:r>
              <a:rPr lang="fr-FR" dirty="0"/>
              <a:t>éclaire les pouvoirs publics</a:t>
            </a:r>
            <a:br>
              <a:rPr lang="fr-FR" dirty="0"/>
            </a:br>
            <a:r>
              <a:rPr lang="fr-FR" dirty="0"/>
              <a:t>par </a:t>
            </a:r>
            <a:r>
              <a:rPr lang="fr-FR" b="1" dirty="0"/>
              <a:t>son expertise</a:t>
            </a:r>
          </a:p>
          <a:p>
            <a:endParaRPr lang="fr-FR" dirty="0"/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02F4FEC6-B4AF-A941-BAE2-B4EE2D2F70D6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9039" y="6824390"/>
            <a:ext cx="243608" cy="326400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176A67D0-96CD-C54B-B196-07451D133AE6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7620" y="6824390"/>
            <a:ext cx="322127" cy="326400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2C728233-2546-D64B-A527-C6C758EFEF79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34720" y="6824390"/>
            <a:ext cx="241162" cy="326400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D6775199-81EA-664D-9852-3E94F127ED65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40855" y="6824390"/>
            <a:ext cx="322127" cy="326400"/>
          </a:xfrm>
          <a:prstGeom prst="rect">
            <a:avLst/>
          </a:prstGeom>
        </p:spPr>
      </p:pic>
      <p:pic>
        <p:nvPicPr>
          <p:cNvPr id="12" name="Image 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23597" y="2054348"/>
            <a:ext cx="4702175" cy="2647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807103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C93A984E-D3DC-0542-8252-8F9E4DFCD2C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r-FR" dirty="0"/>
              <a:t>L'Agence et son environnement</a:t>
            </a:r>
          </a:p>
          <a:p>
            <a:endParaRPr lang="fr-FR" dirty="0"/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02F4FEC6-B4AF-A941-BAE2-B4EE2D2F70D6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9039" y="6824390"/>
            <a:ext cx="243608" cy="326400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176A67D0-96CD-C54B-B196-07451D133AE6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7620" y="6824390"/>
            <a:ext cx="322127" cy="326400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2C728233-2546-D64B-A527-C6C758EFEF79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34720" y="6824390"/>
            <a:ext cx="241162" cy="326400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D6775199-81EA-664D-9852-3E94F127ED65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40855" y="6824390"/>
            <a:ext cx="322127" cy="326400"/>
          </a:xfrm>
          <a:prstGeom prst="rect">
            <a:avLst/>
          </a:prstGeom>
        </p:spPr>
      </p:pic>
      <p:pic>
        <p:nvPicPr>
          <p:cNvPr id="12" name="Image 11"/>
          <p:cNvPicPr>
            <a:picLocks noChangeAspect="1"/>
          </p:cNvPicPr>
          <p:nvPr/>
        </p:nvPicPr>
        <p:blipFill rotWithShape="1">
          <a:blip r:embed="rId7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30924" y="1545020"/>
            <a:ext cx="10067925" cy="49003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731747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C93A984E-D3DC-0542-8252-8F9E4DFCD2C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r-FR" dirty="0"/>
              <a:t>LES conditions des dons</a:t>
            </a:r>
          </a:p>
          <a:p>
            <a:endParaRPr lang="fr-FR" dirty="0"/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E404EE19-A40B-F546-B147-FF84CF58054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fr-FR" dirty="0"/>
              <a:t>ANONYME – GRATUIT - VOLONTAIRE</a:t>
            </a:r>
          </a:p>
          <a:p>
            <a:endParaRPr lang="fr-FR" dirty="0"/>
          </a:p>
        </p:txBody>
      </p:sp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01B323E2-45CC-C442-B5E5-F8878C80A34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fr-FR" u="sng" dirty="0"/>
              <a:t>Don d’organes et de tissus</a:t>
            </a:r>
          </a:p>
          <a:p>
            <a:pPr lvl="1"/>
            <a:r>
              <a:rPr lang="fr-FR" dirty="0"/>
              <a:t>principe du </a:t>
            </a:r>
            <a:r>
              <a:rPr lang="fr-FR" b="1" dirty="0"/>
              <a:t>consentement présumé</a:t>
            </a:r>
          </a:p>
          <a:p>
            <a:pPr lvl="1"/>
            <a:r>
              <a:rPr lang="fr-FR" dirty="0"/>
              <a:t>donneur </a:t>
            </a:r>
            <a:r>
              <a:rPr lang="fr-FR" b="1" dirty="0"/>
              <a:t>sauf si inscrit sur le RNR</a:t>
            </a:r>
            <a:r>
              <a:rPr lang="fr-FR" dirty="0"/>
              <a:t>, </a:t>
            </a:r>
            <a:br>
              <a:rPr lang="fr-FR" dirty="0"/>
            </a:br>
            <a:r>
              <a:rPr lang="fr-FR" dirty="0"/>
              <a:t>ou </a:t>
            </a:r>
            <a:r>
              <a:rPr lang="fr-FR" b="1" dirty="0"/>
              <a:t>si les proches font savoir que le défunt </a:t>
            </a:r>
            <a:br>
              <a:rPr lang="fr-FR" b="1" dirty="0"/>
            </a:br>
            <a:r>
              <a:rPr lang="fr-FR" b="1" dirty="0"/>
              <a:t>était opposé de son vivant </a:t>
            </a:r>
            <a:r>
              <a:rPr lang="fr-FR" dirty="0"/>
              <a:t>à l’écrit ou l’oral</a:t>
            </a:r>
          </a:p>
          <a:p>
            <a:r>
              <a:rPr lang="fr-FR" u="sng" dirty="0"/>
              <a:t>Don de moelle osseuse</a:t>
            </a:r>
          </a:p>
          <a:p>
            <a:pPr lvl="1"/>
            <a:r>
              <a:rPr lang="fr-FR" dirty="0"/>
              <a:t>avoir entre </a:t>
            </a:r>
            <a:r>
              <a:rPr lang="fr-FR" b="1" dirty="0"/>
              <a:t>18 et </a:t>
            </a:r>
            <a:r>
              <a:rPr lang="fr-FR" b="1" dirty="0" smtClean="0"/>
              <a:t>35 </a:t>
            </a:r>
            <a:r>
              <a:rPr lang="fr-FR" b="1" dirty="0"/>
              <a:t>ans</a:t>
            </a:r>
          </a:p>
          <a:p>
            <a:pPr lvl="1"/>
            <a:r>
              <a:rPr lang="fr-FR" dirty="0"/>
              <a:t>être en </a:t>
            </a:r>
            <a:r>
              <a:rPr lang="fr-FR" b="1" dirty="0"/>
              <a:t>parfaite santé</a:t>
            </a:r>
          </a:p>
          <a:p>
            <a:pPr lvl="1"/>
            <a:r>
              <a:rPr lang="fr-FR" dirty="0"/>
              <a:t>accepter de répondre à un </a:t>
            </a:r>
            <a:r>
              <a:rPr lang="fr-FR" b="1" dirty="0"/>
              <a:t>questionnaire de </a:t>
            </a:r>
            <a:br>
              <a:rPr lang="fr-FR" b="1" dirty="0"/>
            </a:br>
            <a:r>
              <a:rPr lang="fr-FR" b="1" dirty="0"/>
              <a:t>santé et faire une prise de sang</a:t>
            </a:r>
          </a:p>
          <a:p>
            <a:r>
              <a:rPr lang="fr-FR" u="sng" dirty="0"/>
              <a:t>Don de spermatozoïdes et d’ovocytes</a:t>
            </a:r>
          </a:p>
          <a:p>
            <a:pPr lvl="1"/>
            <a:r>
              <a:rPr lang="fr-FR" dirty="0"/>
              <a:t>avoir entre </a:t>
            </a:r>
            <a:r>
              <a:rPr lang="fr-FR" b="1" dirty="0"/>
              <a:t>18 et 37 ans </a:t>
            </a:r>
            <a:r>
              <a:rPr lang="fr-FR" dirty="0"/>
              <a:t>pour les donneuses, </a:t>
            </a:r>
            <a:br>
              <a:rPr lang="fr-FR" dirty="0"/>
            </a:br>
            <a:r>
              <a:rPr lang="fr-FR" dirty="0"/>
              <a:t>et entre </a:t>
            </a:r>
            <a:r>
              <a:rPr lang="fr-FR" b="1" dirty="0"/>
              <a:t>18 et 45 ans </a:t>
            </a:r>
            <a:r>
              <a:rPr lang="fr-FR" dirty="0"/>
              <a:t>pour les donneur</a:t>
            </a:r>
          </a:p>
          <a:p>
            <a:pPr lvl="1"/>
            <a:r>
              <a:rPr lang="fr-FR" dirty="0"/>
              <a:t>être en </a:t>
            </a:r>
            <a:r>
              <a:rPr lang="fr-FR" b="1" dirty="0"/>
              <a:t>bonne santé</a:t>
            </a:r>
          </a:p>
          <a:p>
            <a:endParaRPr lang="fr-FR" dirty="0"/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02F4FEC6-B4AF-A941-BAE2-B4EE2D2F70D6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9039" y="6824390"/>
            <a:ext cx="243608" cy="326400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176A67D0-96CD-C54B-B196-07451D133AE6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7620" y="6824390"/>
            <a:ext cx="322127" cy="326400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2C728233-2546-D64B-A527-C6C758EFEF79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34720" y="6824390"/>
            <a:ext cx="241162" cy="326400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D6775199-81EA-664D-9852-3E94F127ED65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40855" y="6824390"/>
            <a:ext cx="322127" cy="326400"/>
          </a:xfrm>
          <a:prstGeom prst="rect">
            <a:avLst/>
          </a:prstGeom>
        </p:spPr>
      </p:pic>
      <p:pic>
        <p:nvPicPr>
          <p:cNvPr id="14" name="Image 13"/>
          <p:cNvPicPr/>
          <p:nvPr/>
        </p:nvPicPr>
        <p:blipFill rotWithShape="1">
          <a:blip r:embed="rId7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7326750" y="5613673"/>
            <a:ext cx="1181042" cy="165387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3" name="Image 12" descr="biomedecine_dp_do_tissus2020.pdf - Google Chrome"/>
          <p:cNvPicPr>
            <a:picLocks noChangeAspect="1"/>
          </p:cNvPicPr>
          <p:nvPr/>
        </p:nvPicPr>
        <p:blipFill rotWithShape="1">
          <a:blip r:embed="rId8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359426" y="1565634"/>
            <a:ext cx="1161825" cy="17762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8" name="Image 17">
            <a:hlinkClick r:id="rId9"/>
          </p:cNvPr>
          <p:cNvPicPr>
            <a:picLocks noChangeAspect="1"/>
          </p:cNvPicPr>
          <p:nvPr/>
        </p:nvPicPr>
        <p:blipFill>
          <a:blip r:embed="rId10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36271" y="3666789"/>
            <a:ext cx="1169960" cy="16751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9" name="Image 18">
            <a:hlinkClick r:id="rId9"/>
          </p:cNvPr>
          <p:cNvPicPr>
            <a:picLocks noChangeAspect="1"/>
          </p:cNvPicPr>
          <p:nvPr/>
        </p:nvPicPr>
        <p:blipFill>
          <a:blip r:embed="rId11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65630" y="3586116"/>
            <a:ext cx="1169960" cy="16751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0" name="Image 19" descr="biomedecine_dp_do_tissus2020.pdf - Google Chrome"/>
          <p:cNvPicPr>
            <a:picLocks noChangeAspect="1"/>
          </p:cNvPicPr>
          <p:nvPr/>
        </p:nvPicPr>
        <p:blipFill rotWithShape="1">
          <a:blip r:embed="rId1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241753" y="1596483"/>
            <a:ext cx="1208857" cy="178380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780624360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Personnalisé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A2C615"/>
      </a:accent1>
      <a:accent2>
        <a:srgbClr val="252673"/>
      </a:accent2>
      <a:accent3>
        <a:srgbClr val="00A3E1"/>
      </a:accent3>
      <a:accent4>
        <a:srgbClr val="BDBEBD"/>
      </a:accent4>
      <a:accent5>
        <a:srgbClr val="F7D304"/>
      </a:accent5>
      <a:accent6>
        <a:srgbClr val="1CA33E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3174</TotalTime>
  <Words>2515</Words>
  <Application>Microsoft Office PowerPoint</Application>
  <PresentationFormat>Personnalisé</PresentationFormat>
  <Paragraphs>405</Paragraphs>
  <Slides>33</Slides>
  <Notes>33</Notes>
  <HiddenSlides>0</HiddenSlides>
  <MMClips>0</MMClips>
  <ScaleCrop>false</ScaleCrop>
  <HeadingPairs>
    <vt:vector size="6" baseType="variant">
      <vt:variant>
        <vt:lpstr>Polices utilisées</vt:lpstr>
      </vt:variant>
      <vt:variant>
        <vt:i4>7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33</vt:i4>
      </vt:variant>
    </vt:vector>
  </HeadingPairs>
  <TitlesOfParts>
    <vt:vector size="41" baseType="lpstr">
      <vt:lpstr>Arial</vt:lpstr>
      <vt:lpstr>Calibri</vt:lpstr>
      <vt:lpstr>Century Gothic</vt:lpstr>
      <vt:lpstr>Courier New</vt:lpstr>
      <vt:lpstr>Helvetica</vt:lpstr>
      <vt:lpstr>Helvetica Neue</vt:lpstr>
      <vt:lpstr>Wingdings</vt:lpstr>
      <vt:lpstr>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Chantal Chiem</dc:creator>
  <cp:lastModifiedBy>DESRAME Laure</cp:lastModifiedBy>
  <cp:revision>264</cp:revision>
  <cp:lastPrinted>2019-07-26T13:41:10Z</cp:lastPrinted>
  <dcterms:created xsi:type="dcterms:W3CDTF">2018-07-05T14:25:29Z</dcterms:created>
  <dcterms:modified xsi:type="dcterms:W3CDTF">2021-07-09T09:04:54Z</dcterms:modified>
</cp:coreProperties>
</file>