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6" r:id="rId4"/>
    <p:sldId id="269" r:id="rId5"/>
    <p:sldId id="270" r:id="rId6"/>
    <p:sldId id="271" r:id="rId7"/>
  </p:sldIdLst>
  <p:sldSz cx="12801600" cy="9601200" type="A3"/>
  <p:notesSz cx="9882188" cy="14295438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sz="2500"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500"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500"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500"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500"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5pPr>
    <a:lvl6pPr marL="2286000" algn="l" defTabSz="914400" rtl="0" eaLnBrk="1" latinLnBrk="0" hangingPunct="1">
      <a:defRPr sz="2500"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6pPr>
    <a:lvl7pPr marL="2743200" algn="l" defTabSz="914400" rtl="0" eaLnBrk="1" latinLnBrk="0" hangingPunct="1">
      <a:defRPr sz="2500"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7pPr>
    <a:lvl8pPr marL="3200400" algn="l" defTabSz="914400" rtl="0" eaLnBrk="1" latinLnBrk="0" hangingPunct="1">
      <a:defRPr sz="2500"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8pPr>
    <a:lvl9pPr marL="3657600" algn="l" defTabSz="914400" rtl="0" eaLnBrk="1" latinLnBrk="0" hangingPunct="1">
      <a:defRPr sz="2500"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24">
          <p15:clr>
            <a:srgbClr val="A4A3A4"/>
          </p15:clr>
        </p15:guide>
        <p15:guide id="2" pos="403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696" autoAdjust="0"/>
    <p:restoredTop sz="94635" autoAdjust="0"/>
  </p:normalViewPr>
  <p:slideViewPr>
    <p:cSldViewPr>
      <p:cViewPr>
        <p:scale>
          <a:sx n="93" d="100"/>
          <a:sy n="93" d="100"/>
        </p:scale>
        <p:origin x="594" y="-42"/>
      </p:cViewPr>
      <p:guideLst>
        <p:guide orient="horz" pos="3024"/>
        <p:guide pos="40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60438" y="2982913"/>
            <a:ext cx="10880725" cy="2057400"/>
          </a:xfr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920875" y="5440363"/>
            <a:ext cx="8959850" cy="24542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988C21-49BB-44B9-8461-8FB64EBCFA60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817635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EE74B3-D31F-4AB3-B2AF-2E2ECBC6F3BB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874315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9282113" y="384175"/>
            <a:ext cx="2879725" cy="8193088"/>
          </a:xfrm>
        </p:spPr>
        <p:txBody>
          <a:bodyPr vert="eaVert"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39763" y="384175"/>
            <a:ext cx="8489950" cy="819308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64C176-8DCB-49E3-8ECA-01CFFDF6EE67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886248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1A8E6C-961C-497D-A6FE-D7C6D3BE3992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9779626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11238" y="6169025"/>
            <a:ext cx="10880725" cy="19081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011238" y="4068763"/>
            <a:ext cx="10880725" cy="2100262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E0FDAF-A5A1-4680-9AF0-F46DF9E1D41E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33298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39763" y="2239963"/>
            <a:ext cx="5684837" cy="6337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477000" y="2239963"/>
            <a:ext cx="5684838" cy="6337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E16041-E849-4F63-A0E4-2BE455F232BD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184647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39763" y="2149475"/>
            <a:ext cx="5656262" cy="895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39763" y="3044825"/>
            <a:ext cx="5656262" cy="5532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502400" y="2149475"/>
            <a:ext cx="5659438" cy="895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502400" y="3044825"/>
            <a:ext cx="5659438" cy="5532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3C3BF7-9E73-4B99-9163-4EF2D5A0C4E1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541052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7CE521-368C-4178-B3B5-C265C9BBA6B0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4074893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09F640-DDA5-4B30-80F6-B56EB97F93DF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3309792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39763" y="382588"/>
            <a:ext cx="4211637" cy="16271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005388" y="382588"/>
            <a:ext cx="7156450" cy="81946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39763" y="2009775"/>
            <a:ext cx="4211637" cy="65674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11B324-0687-4D40-A000-66DA3E947AAC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4154916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09838" y="6721475"/>
            <a:ext cx="7680325" cy="79216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509838" y="857250"/>
            <a:ext cx="7680325" cy="57610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509838" y="7513638"/>
            <a:ext cx="7680325" cy="11271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EB2FF7-A578-4253-93DE-729A50C0C289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096104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9763" y="384175"/>
            <a:ext cx="1152207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8016" tIns="64008" rIns="128016" bIns="6400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Cliquez pour modifier le style du titre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9763" y="2239963"/>
            <a:ext cx="11522075" cy="633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8016" tIns="64008" rIns="128016" bIns="640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Cliquez pour modifier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39763" y="8743950"/>
            <a:ext cx="29876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28016" tIns="64008" rIns="128016" bIns="64008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0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373563" y="8743950"/>
            <a:ext cx="40544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28016" tIns="64008" rIns="128016" bIns="64008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0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174163" y="8743950"/>
            <a:ext cx="29876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28016" tIns="64008" rIns="128016" bIns="64008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000">
                <a:latin typeface="Arial" panose="020B0604020202020204" pitchFamily="34" charset="0"/>
              </a:defRPr>
            </a:lvl1pPr>
          </a:lstStyle>
          <a:p>
            <a:fld id="{D0A14E9F-4458-42F3-820C-1C3722E93858}" type="slidenum">
              <a:rPr lang="fr-FR" altLang="fr-FR"/>
              <a:pPr/>
              <a:t>‹N°›</a:t>
            </a:fld>
            <a:endParaRPr lang="fr-FR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2pPr>
      <a:lvl3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3pPr>
      <a:lvl4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4pPr>
      <a:lvl5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5pPr>
      <a:lvl6pPr marL="4572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6pPr>
      <a:lvl7pPr marL="9144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7pPr>
      <a:lvl8pPr marL="13716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8pPr>
      <a:lvl9pPr marL="18288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9pPr>
    </p:titleStyle>
    <p:bodyStyle>
      <a:lvl1pPr marL="479425" indent="-479425" algn="l" defTabSz="1279525" rtl="0" eaLnBrk="0" fontAlgn="base" hangingPunct="0">
        <a:spcBef>
          <a:spcPct val="20000"/>
        </a:spcBef>
        <a:spcAft>
          <a:spcPct val="0"/>
        </a:spcAft>
        <a:buChar char="•"/>
        <a:defRPr sz="4500">
          <a:solidFill>
            <a:schemeClr val="tx1"/>
          </a:solidFill>
          <a:latin typeface="+mn-lt"/>
          <a:ea typeface="+mn-ea"/>
          <a:cs typeface="+mn-cs"/>
        </a:defRPr>
      </a:lvl1pPr>
      <a:lvl2pPr marL="1039813" indent="-400050" algn="l" defTabSz="1279525" rtl="0" eaLnBrk="0" fontAlgn="base" hangingPunct="0">
        <a:spcBef>
          <a:spcPct val="20000"/>
        </a:spcBef>
        <a:spcAft>
          <a:spcPct val="0"/>
        </a:spcAft>
        <a:buChar char="–"/>
        <a:defRPr sz="3900">
          <a:solidFill>
            <a:schemeClr val="tx1"/>
          </a:solidFill>
          <a:latin typeface="+mn-lt"/>
        </a:defRPr>
      </a:lvl2pPr>
      <a:lvl3pPr marL="1600200" indent="-320675" algn="l" defTabSz="1279525" rtl="0" eaLnBrk="0" fontAlgn="base" hangingPunct="0">
        <a:spcBef>
          <a:spcPct val="2000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</a:defRPr>
      </a:lvl3pPr>
      <a:lvl4pPr marL="2239963" indent="-319088" algn="l" defTabSz="1279525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4pPr>
      <a:lvl5pPr marL="2879725" indent="-319088" algn="l" defTabSz="1279525" rtl="0" eaLnBrk="0" fontAlgn="base" hangingPunct="0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5pPr>
      <a:lvl6pPr marL="3336925" indent="-319088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6pPr>
      <a:lvl7pPr marL="3794125" indent="-319088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7pPr>
      <a:lvl8pPr marL="4251325" indent="-319088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8pPr>
      <a:lvl9pPr marL="4708525" indent="-319088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ZoneTexte 6"/>
          <p:cNvSpPr txBox="1">
            <a:spLocks noChangeArrowheads="1"/>
          </p:cNvSpPr>
          <p:nvPr/>
        </p:nvSpPr>
        <p:spPr bwMode="auto">
          <a:xfrm>
            <a:off x="0" y="188913"/>
            <a:ext cx="9144000" cy="26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buFontTx/>
              <a:buNone/>
            </a:pPr>
            <a:endParaRPr lang="fr-FR" altLang="fr-FR" sz="1400" b="1">
              <a:latin typeface="Calibri" panose="020F0502020204030204" pitchFamily="34" charset="0"/>
            </a:endParaRPr>
          </a:p>
        </p:txBody>
      </p:sp>
      <p:sp>
        <p:nvSpPr>
          <p:cNvPr id="2051" name="Google Shape;112;p3"/>
          <p:cNvSpPr>
            <a:spLocks noChangeArrowheads="1"/>
          </p:cNvSpPr>
          <p:nvPr/>
        </p:nvSpPr>
        <p:spPr bwMode="auto">
          <a:xfrm>
            <a:off x="107950" y="120650"/>
            <a:ext cx="3340100" cy="64452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lIns="91425" tIns="45700" rIns="91425" bIns="45700" anchor="ctr"/>
          <a:lstStyle>
            <a:lvl1pPr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/>
            <a:r>
              <a:rPr lang="fr-FR" altLang="fr-FR" b="1" dirty="0">
                <a:solidFill>
                  <a:srgbClr val="FFFFFF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CANDIDAT N°</a:t>
            </a:r>
          </a:p>
          <a:p>
            <a:pPr algn="ctr"/>
            <a:r>
              <a:rPr lang="fr-FR" altLang="fr-FR" sz="1200" b="1" i="1" dirty="0">
                <a:solidFill>
                  <a:srgbClr val="FFFFFF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(à remplir par le Maître d’ouvrage)</a:t>
            </a:r>
            <a:endParaRPr lang="fr-FR" altLang="fr-FR" sz="2000" b="1" i="1" dirty="0">
              <a:solidFill>
                <a:srgbClr val="FFFFFF"/>
              </a:solidFill>
              <a:latin typeface="Trebuchet MS" panose="020B0603020202020204" pitchFamily="34" charset="0"/>
              <a:ea typeface="Trebuchet MS" panose="020B0603020202020204" pitchFamily="34" charset="0"/>
              <a:cs typeface="Trebuchet MS" panose="020B0603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2052" name="Google Shape;112;p3"/>
          <p:cNvSpPr>
            <a:spLocks noChangeArrowheads="1"/>
          </p:cNvSpPr>
          <p:nvPr/>
        </p:nvSpPr>
        <p:spPr bwMode="auto">
          <a:xfrm>
            <a:off x="3556000" y="120650"/>
            <a:ext cx="9136063" cy="64452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lIns="91425" tIns="45700" rIns="91425" bIns="45700" anchor="ctr"/>
          <a:lstStyle>
            <a:lvl1pPr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/>
            <a:r>
              <a:rPr lang="fr-FR" altLang="fr-FR" b="1" dirty="0">
                <a:solidFill>
                  <a:srgbClr val="FFFFFF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NOM ENTREPRISE GENERALE ou CONTRACTANT GENERAL</a:t>
            </a:r>
          </a:p>
        </p:txBody>
      </p:sp>
      <p:sp>
        <p:nvSpPr>
          <p:cNvPr id="12" name="Sous-titre 2"/>
          <p:cNvSpPr txBox="1">
            <a:spLocks/>
          </p:cNvSpPr>
          <p:nvPr/>
        </p:nvSpPr>
        <p:spPr bwMode="auto">
          <a:xfrm>
            <a:off x="107950" y="1589088"/>
            <a:ext cx="3340100" cy="7691437"/>
          </a:xfrm>
          <a:prstGeom prst="rect">
            <a:avLst/>
          </a:prstGeom>
          <a:noFill/>
          <a:ln>
            <a:solidFill>
              <a:schemeClr val="tx1"/>
            </a:solidFill>
            <a:miter lim="800000"/>
            <a:headEnd/>
            <a:tailEnd/>
          </a:ln>
        </p:spPr>
        <p:txBody>
          <a:bodyPr lIns="128016" tIns="64008" rIns="128016" bIns="64008"/>
          <a:lstStyle>
            <a:lvl1pPr marL="479425" indent="-479425" algn="l" defTabSz="1279525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4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39813" indent="-400050" algn="l" defTabSz="1279525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3900">
                <a:solidFill>
                  <a:schemeClr val="tx1"/>
                </a:solidFill>
                <a:latin typeface="+mn-lt"/>
              </a:defRPr>
            </a:lvl2pPr>
            <a:lvl3pPr marL="1600200" indent="-320675" algn="l" defTabSz="1279525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400">
                <a:solidFill>
                  <a:schemeClr val="tx1"/>
                </a:solidFill>
                <a:latin typeface="+mn-lt"/>
              </a:defRPr>
            </a:lvl3pPr>
            <a:lvl4pPr marL="2239963" indent="-319088" algn="l" defTabSz="1279525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4pPr>
            <a:lvl5pPr marL="2879725" indent="-319088" algn="l" defTabSz="127952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+mn-lt"/>
              </a:defRPr>
            </a:lvl5pPr>
            <a:lvl6pPr marL="3336925" indent="-319088" algn="l" defTabSz="1279525" rtl="0" fontAlgn="base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+mn-lt"/>
              </a:defRPr>
            </a:lvl6pPr>
            <a:lvl7pPr marL="3794125" indent="-319088" algn="l" defTabSz="1279525" rtl="0" fontAlgn="base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+mn-lt"/>
              </a:defRPr>
            </a:lvl7pPr>
            <a:lvl8pPr marL="4251325" indent="-319088" algn="l" defTabSz="1279525" rtl="0" fontAlgn="base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+mn-lt"/>
              </a:defRPr>
            </a:lvl8pPr>
            <a:lvl9pPr marL="4708525" indent="-319088" algn="l" defTabSz="1279525" rtl="0" fontAlgn="base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fr-FR" altLang="fr-FR" sz="1000" u="sng" kern="0" dirty="0">
                <a:cs typeface="Arial" panose="020B0604020202020204" pitchFamily="34" charset="0"/>
              </a:rPr>
              <a:t>Maitre d’ouvrage :</a:t>
            </a:r>
            <a:r>
              <a:rPr lang="fr-FR" altLang="fr-FR" sz="1000" kern="0" dirty="0">
                <a:cs typeface="Arial" panose="020B0604020202020204" pitchFamily="34" charset="0"/>
              </a:rPr>
              <a:t>    </a:t>
            </a:r>
          </a:p>
          <a:p>
            <a:pPr marL="0" indent="0" eaLnBrk="1" hangingPunct="1">
              <a:buNone/>
              <a:defRPr/>
            </a:pPr>
            <a:endParaRPr lang="fr-FR" altLang="fr-FR" sz="1000" i="1" kern="0" dirty="0">
              <a:cs typeface="Arial" panose="020B0604020202020204" pitchFamily="34" charset="0"/>
            </a:endParaRPr>
          </a:p>
          <a:p>
            <a:pPr marL="0" indent="0" eaLnBrk="1" hangingPunct="1">
              <a:buNone/>
              <a:defRPr/>
            </a:pPr>
            <a:endParaRPr lang="fr-FR" altLang="fr-FR" sz="1000" i="1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r>
              <a:rPr lang="fr-FR" altLang="fr-FR" sz="1000" u="sng" kern="0" dirty="0">
                <a:cs typeface="Arial" panose="020B0604020202020204" pitchFamily="34" charset="0"/>
              </a:rPr>
              <a:t>Nature du marché :</a:t>
            </a:r>
          </a:p>
          <a:p>
            <a:pPr marL="0" indent="0" eaLnBrk="1" hangingPunct="1">
              <a:buFontTx/>
              <a:buNone/>
              <a:defRPr/>
            </a:pPr>
            <a:r>
              <a:rPr lang="fr-FR" altLang="fr-FR" sz="800" i="1" kern="0" dirty="0">
                <a:cs typeface="Arial" panose="020B0604020202020204" pitchFamily="34" charset="0"/>
              </a:rPr>
              <a:t>Préciser EG, CR, MPGP, un LOT de travaux ou Contractant général</a:t>
            </a:r>
          </a:p>
          <a:p>
            <a:pPr marL="0" indent="0" eaLnBrk="1" hangingPunct="1">
              <a:buFontTx/>
              <a:buNone/>
              <a:defRPr/>
            </a:pPr>
            <a:endParaRPr lang="fr-FR" altLang="fr-FR" sz="1000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fr-FR" altLang="fr-FR" sz="1000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r>
              <a:rPr lang="fr-FR" altLang="fr-FR" sz="1000" u="sng" kern="0" dirty="0">
                <a:cs typeface="Arial" panose="020B0604020202020204" pitchFamily="34" charset="0"/>
              </a:rPr>
              <a:t>Nature des travaux (Bureau, Neuf/réaménagement) : </a:t>
            </a:r>
          </a:p>
          <a:p>
            <a:pPr marL="0" indent="0" eaLnBrk="1" hangingPunct="1">
              <a:buFontTx/>
              <a:buNone/>
              <a:defRPr/>
            </a:pPr>
            <a:endParaRPr lang="fr-FR" altLang="fr-FR" sz="1000" u="sng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fr-FR" altLang="fr-FR" sz="1000" u="sng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r>
              <a:rPr lang="fr-FR" altLang="fr-FR" sz="1000" u="sng" kern="0" dirty="0">
                <a:cs typeface="Arial" panose="020B0604020202020204" pitchFamily="34" charset="0"/>
              </a:rPr>
              <a:t>Date de livraison ou stade d’avancement : </a:t>
            </a:r>
          </a:p>
          <a:p>
            <a:pPr marL="0" indent="0" eaLnBrk="1" hangingPunct="1">
              <a:buFontTx/>
              <a:buNone/>
              <a:defRPr/>
            </a:pPr>
            <a:endParaRPr lang="fr-FR" altLang="fr-FR" sz="1000" u="sng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fr-FR" altLang="fr-FR" sz="1000" u="sng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r>
              <a:rPr lang="fr-FR" altLang="fr-FR" sz="1000" u="sng" kern="0" dirty="0">
                <a:cs typeface="Arial" panose="020B0604020202020204" pitchFamily="34" charset="0"/>
              </a:rPr>
              <a:t>Montant des Travaux en M€ HT </a:t>
            </a:r>
            <a:r>
              <a:rPr lang="fr-FR" altLang="fr-FR" sz="1000" kern="0" dirty="0">
                <a:cs typeface="Arial" panose="020B0604020202020204" pitchFamily="34" charset="0"/>
              </a:rPr>
              <a:t>:</a:t>
            </a:r>
          </a:p>
          <a:p>
            <a:pPr marL="0" indent="0" eaLnBrk="1" hangingPunct="1">
              <a:buFontTx/>
              <a:buNone/>
              <a:defRPr/>
            </a:pPr>
            <a:endParaRPr lang="fr-FR" altLang="fr-FR" sz="1000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fr-FR" altLang="fr-FR" sz="1000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r>
              <a:rPr lang="fr-FR" altLang="fr-FR" sz="1000" u="sng" kern="0" dirty="0">
                <a:cs typeface="Arial" panose="020B0604020202020204" pitchFamily="34" charset="0"/>
              </a:rPr>
              <a:t>Durée des travaux en mois :</a:t>
            </a:r>
          </a:p>
          <a:p>
            <a:pPr marL="0" indent="0" eaLnBrk="1" hangingPunct="1">
              <a:buFontTx/>
              <a:buNone/>
              <a:defRPr/>
            </a:pPr>
            <a:r>
              <a:rPr lang="fr-FR" altLang="fr-FR" sz="1000" kern="0" dirty="0">
                <a:cs typeface="Arial" panose="020B0604020202020204" pitchFamily="34" charset="0"/>
              </a:rPr>
              <a:t> </a:t>
            </a:r>
          </a:p>
          <a:p>
            <a:pPr marL="0" indent="0" eaLnBrk="1" hangingPunct="1">
              <a:buFontTx/>
              <a:buNone/>
              <a:defRPr/>
            </a:pPr>
            <a:endParaRPr lang="fr-FR" altLang="fr-FR" sz="1000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r>
              <a:rPr lang="fr-FR" altLang="fr-FR" sz="1000" u="sng" kern="0" dirty="0">
                <a:cs typeface="Arial" panose="020B0604020202020204" pitchFamily="34" charset="0"/>
              </a:rPr>
              <a:t>Montant KHT / durée des TX </a:t>
            </a:r>
            <a:r>
              <a:rPr lang="fr-FR" altLang="fr-FR" sz="1000" kern="0" dirty="0">
                <a:cs typeface="Arial" panose="020B0604020202020204" pitchFamily="34" charset="0"/>
              </a:rPr>
              <a:t>=               K€HT/mois</a:t>
            </a:r>
          </a:p>
          <a:p>
            <a:pPr marL="0" indent="0" eaLnBrk="1" hangingPunct="1">
              <a:buFontTx/>
              <a:buNone/>
              <a:defRPr/>
            </a:pPr>
            <a:endParaRPr lang="fr-FR" altLang="fr-FR" sz="1000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r>
              <a:rPr lang="fr-FR" altLang="fr-FR" sz="1000" u="sng" kern="0" dirty="0">
                <a:cs typeface="Arial" panose="020B0604020202020204" pitchFamily="34" charset="0"/>
              </a:rPr>
              <a:t>SDP créée :</a:t>
            </a:r>
            <a:r>
              <a:rPr lang="fr-FR" altLang="fr-FR" sz="1000" kern="0" dirty="0">
                <a:cs typeface="Arial" panose="020B0604020202020204" pitchFamily="34" charset="0"/>
              </a:rPr>
              <a:t> m²</a:t>
            </a:r>
          </a:p>
          <a:p>
            <a:pPr marL="0" indent="0" eaLnBrk="1" hangingPunct="1">
              <a:buFontTx/>
              <a:buNone/>
              <a:defRPr/>
            </a:pPr>
            <a:r>
              <a:rPr lang="fr-FR" altLang="fr-FR" sz="1000" u="sng" kern="0" dirty="0">
                <a:cs typeface="Arial" panose="020B0604020202020204" pitchFamily="34" charset="0"/>
              </a:rPr>
              <a:t>SDP réaménagée :</a:t>
            </a:r>
            <a:r>
              <a:rPr lang="fr-FR" altLang="fr-FR" sz="1000" kern="0" dirty="0">
                <a:cs typeface="Arial" panose="020B0604020202020204" pitchFamily="34" charset="0"/>
              </a:rPr>
              <a:t> m²</a:t>
            </a:r>
          </a:p>
          <a:p>
            <a:pPr marL="0" indent="0" eaLnBrk="1" hangingPunct="1">
              <a:buFontTx/>
              <a:buNone/>
              <a:defRPr/>
            </a:pPr>
            <a:endParaRPr lang="fr-FR" altLang="fr-FR" sz="1000" u="sng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r>
              <a:rPr lang="fr-FR" altLang="fr-FR" sz="1000" u="sng" kern="0" dirty="0">
                <a:cs typeface="Arial" panose="020B0604020202020204" pitchFamily="34" charset="0"/>
              </a:rPr>
              <a:t>Spécificités </a:t>
            </a:r>
            <a:r>
              <a:rPr lang="fr-FR" altLang="fr-FR" sz="1000" i="1" u="sng" kern="0" dirty="0">
                <a:cs typeface="Arial" panose="020B0604020202020204" pitchFamily="34" charset="0"/>
              </a:rPr>
              <a:t>(IGH, travaux en site occupé, opération tiroir…)</a:t>
            </a:r>
            <a:r>
              <a:rPr lang="fr-FR" altLang="fr-FR" sz="1000" u="sng" kern="0" dirty="0">
                <a:cs typeface="Arial" panose="020B0604020202020204" pitchFamily="34" charset="0"/>
              </a:rPr>
              <a:t> </a:t>
            </a:r>
            <a:r>
              <a:rPr lang="fr-FR" altLang="fr-FR" sz="1000" kern="0" dirty="0">
                <a:cs typeface="Arial" panose="020B0604020202020204" pitchFamily="34" charset="0"/>
              </a:rPr>
              <a:t>: </a:t>
            </a:r>
          </a:p>
          <a:p>
            <a:pPr marL="0" indent="0" eaLnBrk="1" hangingPunct="1">
              <a:buFontTx/>
              <a:buNone/>
              <a:defRPr/>
            </a:pPr>
            <a:endParaRPr lang="fr-FR" altLang="fr-FR" sz="1000" kern="0" dirty="0">
              <a:cs typeface="Arial" panose="020B0604020202020204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fr-FR" altLang="fr-FR" sz="1000" kern="0" dirty="0">
              <a:cs typeface="Arial" panose="020B0604020202020204" pitchFamily="34" charset="0"/>
            </a:endParaRPr>
          </a:p>
          <a:p>
            <a:pPr marL="0" indent="0" eaLnBrk="1" hangingPunct="1">
              <a:buNone/>
              <a:defRPr/>
            </a:pPr>
            <a:r>
              <a:rPr lang="fr-FR" altLang="fr-FR" sz="1000" u="sng" kern="0" dirty="0">
                <a:cs typeface="Arial" panose="020B0604020202020204" pitchFamily="34" charset="0"/>
              </a:rPr>
              <a:t>Qualité environnementale remarquable : QEB, économie circulaire réemploi, performances énergétiques :</a:t>
            </a:r>
          </a:p>
          <a:p>
            <a:pPr eaLnBrk="1" hangingPunct="1">
              <a:defRPr/>
            </a:pPr>
            <a:endParaRPr lang="fr-FR" altLang="fr-FR" sz="1000" kern="0" dirty="0">
              <a:cs typeface="Arial" panose="020B0604020202020204" pitchFamily="34" charset="0"/>
            </a:endParaRPr>
          </a:p>
          <a:p>
            <a:pPr marL="0" indent="0" eaLnBrk="1" hangingPunct="1">
              <a:buNone/>
              <a:defRPr/>
            </a:pPr>
            <a:endParaRPr lang="fr-FR" altLang="fr-FR" sz="1000" kern="0" dirty="0">
              <a:cs typeface="Arial" panose="020B0604020202020204" pitchFamily="34" charset="0"/>
            </a:endParaRPr>
          </a:p>
          <a:p>
            <a:pPr marL="0" indent="0" eaLnBrk="1" hangingPunct="1">
              <a:buNone/>
              <a:defRPr/>
            </a:pPr>
            <a:endParaRPr lang="fr-FR" altLang="fr-FR" sz="1000" kern="0" dirty="0">
              <a:cs typeface="Arial" panose="020B0604020202020204" pitchFamily="34" charset="0"/>
            </a:endParaRPr>
          </a:p>
          <a:p>
            <a:pPr marL="0" indent="0" eaLnBrk="1" hangingPunct="1">
              <a:buNone/>
              <a:defRPr/>
            </a:pPr>
            <a:r>
              <a:rPr lang="it-IT" altLang="fr-FR" sz="1000" u="sng" kern="0" dirty="0">
                <a:cs typeface="Arial" panose="020B0604020202020204" pitchFamily="34" charset="0"/>
              </a:rPr>
              <a:t>Installation VDI innovante :</a:t>
            </a:r>
          </a:p>
          <a:p>
            <a:pPr marL="0" indent="0" eaLnBrk="1" hangingPunct="1">
              <a:buNone/>
              <a:defRPr/>
            </a:pPr>
            <a:endParaRPr lang="it-IT" altLang="fr-FR" sz="1000" u="sng" kern="0" dirty="0">
              <a:cs typeface="Arial" panose="020B0604020202020204" pitchFamily="34" charset="0"/>
            </a:endParaRPr>
          </a:p>
          <a:p>
            <a:pPr marL="0" indent="0" eaLnBrk="1" hangingPunct="1">
              <a:buNone/>
              <a:defRPr/>
            </a:pPr>
            <a:endParaRPr lang="it-IT" altLang="fr-FR" sz="1000" u="sng" kern="0" dirty="0">
              <a:cs typeface="Arial" panose="020B0604020202020204" pitchFamily="34" charset="0"/>
            </a:endParaRPr>
          </a:p>
          <a:p>
            <a:pPr marL="0" indent="0" eaLnBrk="1" hangingPunct="1">
              <a:buNone/>
              <a:defRPr/>
            </a:pPr>
            <a:r>
              <a:rPr lang="it-IT" altLang="fr-FR" sz="1000" u="sng" kern="0" dirty="0">
                <a:cs typeface="Arial" panose="020B0604020202020204" pitchFamily="34" charset="0"/>
              </a:rPr>
              <a:t>Installation audiovisuelle innovante :</a:t>
            </a:r>
          </a:p>
          <a:p>
            <a:pPr marL="0" indent="0" eaLnBrk="1" hangingPunct="1">
              <a:buNone/>
              <a:defRPr/>
            </a:pPr>
            <a:endParaRPr lang="fr-FR" altLang="fr-FR" sz="1000" kern="0" dirty="0">
              <a:cs typeface="Arial" panose="020B0604020202020204" pitchFamily="34" charset="0"/>
            </a:endParaRPr>
          </a:p>
          <a:p>
            <a:pPr eaLnBrk="1" hangingPunct="1">
              <a:defRPr/>
            </a:pPr>
            <a:endParaRPr lang="fr-FR" altLang="fr-FR" sz="1000" kern="0" dirty="0">
              <a:cs typeface="Arial" panose="020B0604020202020204" pitchFamily="34" charset="0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10937875" y="854075"/>
            <a:ext cx="1754188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fr-FR" altLang="fr-FR" sz="1800" b="1" dirty="0">
                <a:latin typeface="+mj-lt"/>
                <a:cs typeface="Arial" panose="020B0604020202020204" pitchFamily="34" charset="0"/>
              </a:rPr>
              <a:t>Référence n°1</a:t>
            </a:r>
            <a:endParaRPr lang="fr-FR" sz="1800" dirty="0">
              <a:latin typeface="+mj-lt"/>
            </a:endParaRPr>
          </a:p>
        </p:txBody>
      </p:sp>
      <p:sp>
        <p:nvSpPr>
          <p:cNvPr id="2055" name="Rectangle 13"/>
          <p:cNvSpPr>
            <a:spLocks noChangeArrowheads="1"/>
          </p:cNvSpPr>
          <p:nvPr/>
        </p:nvSpPr>
        <p:spPr bwMode="auto">
          <a:xfrm>
            <a:off x="3556000" y="1589088"/>
            <a:ext cx="9136063" cy="76914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2500">
              <a:latin typeface="Garamond" panose="02020404030301010803" pitchFamily="18" charset="0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3736504" y="1724710"/>
            <a:ext cx="8784976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defTabSz="1279525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279525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279525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279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279525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fr-FR" altLang="fr-FR" sz="1200" i="1" dirty="0">
                <a:latin typeface="+mj-lt"/>
              </a:rPr>
              <a:t>Se reporter au paragraphe d- </a:t>
            </a:r>
            <a:r>
              <a:rPr lang="fr-FR" sz="1200" i="1" u="sng" dirty="0">
                <a:latin typeface="+mj-lt"/>
              </a:rPr>
              <a:t>Des photographies numériques de 3 références</a:t>
            </a:r>
            <a:r>
              <a:rPr lang="fr-FR" altLang="fr-FR" sz="1200" i="1" dirty="0">
                <a:latin typeface="+mj-lt"/>
              </a:rPr>
              <a:t> de l’article 3 relatif aux </a:t>
            </a:r>
            <a:r>
              <a:rPr lang="fr-FR" sz="1200" i="1" dirty="0">
                <a:latin typeface="+mj-lt"/>
              </a:rPr>
              <a:t>capacités techniques et professionnelles du règlement de la consultation phase candidature pour compléter ce cadre de présentation des photos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107950" y="854075"/>
            <a:ext cx="10685463" cy="3698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fr-FR" altLang="fr-FR" sz="1800" b="1" dirty="0">
                <a:latin typeface="+mj-lt"/>
                <a:cs typeface="Arial" panose="020B0604020202020204" pitchFamily="34" charset="0"/>
              </a:rPr>
              <a:t>Intitulé de l’opération :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687F4A-03B3-0737-6143-543F1E45C0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ZoneTexte 6">
            <a:extLst>
              <a:ext uri="{FF2B5EF4-FFF2-40B4-BE49-F238E27FC236}">
                <a16:creationId xmlns:a16="http://schemas.microsoft.com/office/drawing/2014/main" id="{B77723A8-A49F-1DDE-6D09-884453FCD7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88913"/>
            <a:ext cx="9144000" cy="26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051" name="Google Shape;112;p3">
            <a:extLst>
              <a:ext uri="{FF2B5EF4-FFF2-40B4-BE49-F238E27FC236}">
                <a16:creationId xmlns:a16="http://schemas.microsoft.com/office/drawing/2014/main" id="{97B7AC6D-4278-F49C-A012-AAD8AA8FE8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950" y="120650"/>
            <a:ext cx="3340100" cy="64452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lIns="91425" tIns="45700" rIns="91425" bIns="45700" anchor="ctr"/>
          <a:lstStyle>
            <a:lvl1pPr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2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CANDIDAT N°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200" b="1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(à remplir par le Maître d’ouvrage)</a:t>
            </a:r>
            <a:endParaRPr kumimoji="0" lang="fr-FR" altLang="fr-FR" sz="2000" b="1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 pitchFamily="34" charset="0"/>
              <a:ea typeface="Trebuchet MS" panose="020B0603020202020204" pitchFamily="34" charset="0"/>
              <a:cs typeface="Trebuchet MS" panose="020B0603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2052" name="Google Shape;112;p3">
            <a:extLst>
              <a:ext uri="{FF2B5EF4-FFF2-40B4-BE49-F238E27FC236}">
                <a16:creationId xmlns:a16="http://schemas.microsoft.com/office/drawing/2014/main" id="{7B493583-CE80-8222-8BF2-4E299E80C6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6000" y="120650"/>
            <a:ext cx="9136063" cy="64452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lIns="91425" tIns="45700" rIns="91425" bIns="45700" anchor="ctr"/>
          <a:lstStyle>
            <a:lvl1pPr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2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NOM ENTREPRISE GENERALE ou CONTRACTANT GENERAL</a:t>
            </a:r>
          </a:p>
        </p:txBody>
      </p:sp>
      <p:sp>
        <p:nvSpPr>
          <p:cNvPr id="12" name="Sous-titre 2">
            <a:extLst>
              <a:ext uri="{FF2B5EF4-FFF2-40B4-BE49-F238E27FC236}">
                <a16:creationId xmlns:a16="http://schemas.microsoft.com/office/drawing/2014/main" id="{D6A332A4-63D6-F051-7A6A-4B49892EF806}"/>
              </a:ext>
            </a:extLst>
          </p:cNvPr>
          <p:cNvSpPr txBox="1">
            <a:spLocks/>
          </p:cNvSpPr>
          <p:nvPr/>
        </p:nvSpPr>
        <p:spPr bwMode="auto">
          <a:xfrm>
            <a:off x="107950" y="1589088"/>
            <a:ext cx="3340100" cy="7691437"/>
          </a:xfrm>
          <a:prstGeom prst="rect">
            <a:avLst/>
          </a:prstGeom>
          <a:noFill/>
          <a:ln>
            <a:solidFill>
              <a:schemeClr val="tx1"/>
            </a:solidFill>
            <a:miter lim="800000"/>
            <a:headEnd/>
            <a:tailEnd/>
          </a:ln>
        </p:spPr>
        <p:txBody>
          <a:bodyPr lIns="128016" tIns="64008" rIns="128016" bIns="64008"/>
          <a:lstStyle>
            <a:lvl1pPr marL="479425" indent="-479425" algn="l" defTabSz="1279525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4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39813" indent="-400050" algn="l" defTabSz="1279525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3900">
                <a:solidFill>
                  <a:schemeClr val="tx1"/>
                </a:solidFill>
                <a:latin typeface="+mn-lt"/>
              </a:defRPr>
            </a:lvl2pPr>
            <a:lvl3pPr marL="1600200" indent="-320675" algn="l" defTabSz="1279525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400">
                <a:solidFill>
                  <a:schemeClr val="tx1"/>
                </a:solidFill>
                <a:latin typeface="+mn-lt"/>
              </a:defRPr>
            </a:lvl3pPr>
            <a:lvl4pPr marL="2239963" indent="-319088" algn="l" defTabSz="1279525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4pPr>
            <a:lvl5pPr marL="2879725" indent="-319088" algn="l" defTabSz="127952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+mn-lt"/>
              </a:defRPr>
            </a:lvl5pPr>
            <a:lvl6pPr marL="3336925" indent="-319088" algn="l" defTabSz="1279525" rtl="0" fontAlgn="base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+mn-lt"/>
              </a:defRPr>
            </a:lvl6pPr>
            <a:lvl7pPr marL="3794125" indent="-319088" algn="l" defTabSz="1279525" rtl="0" fontAlgn="base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+mn-lt"/>
              </a:defRPr>
            </a:lvl7pPr>
            <a:lvl8pPr marL="4251325" indent="-319088" algn="l" defTabSz="1279525" rtl="0" fontAlgn="base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+mn-lt"/>
              </a:defRPr>
            </a:lvl8pPr>
            <a:lvl9pPr marL="4708525" indent="-319088" algn="l" defTabSz="1279525" rtl="0" fontAlgn="base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Maitre d’ouvrage :</a:t>
            </a:r>
            <a:r>
              <a:rPr kumimoji="0" lang="fr-FR" altLang="fr-FR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    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Nature du marché :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8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Préciser EG, CR, MPGP, un LOT de travaux ou Contractant général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Nature des travaux (Bureau, Neuf/réaménagement) : 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sng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sng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Date de livraison ou stade d’avancement : 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sng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sng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Montant des Travaux en M€ HT </a:t>
            </a:r>
            <a:r>
              <a:rPr kumimoji="0" lang="fr-FR" altLang="fr-FR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: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Durée des travaux en mois :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Montant KHT / durée des TX </a:t>
            </a:r>
            <a:r>
              <a:rPr kumimoji="0" lang="fr-FR" altLang="fr-FR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=               K€HT/mois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SDP créée :</a:t>
            </a:r>
            <a:r>
              <a:rPr kumimoji="0" lang="fr-FR" altLang="fr-FR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 m²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SDP réaménagée :</a:t>
            </a:r>
            <a:r>
              <a:rPr kumimoji="0" lang="fr-FR" altLang="fr-FR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 m²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sng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Spécificités </a:t>
            </a:r>
            <a:r>
              <a:rPr kumimoji="0" lang="fr-FR" altLang="fr-FR" sz="1000" b="0" i="1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(IGH, travaux en site occupé, opération tiroir…)</a:t>
            </a: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 </a:t>
            </a:r>
            <a:r>
              <a:rPr kumimoji="0" lang="fr-FR" altLang="fr-FR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: 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Qualité environnementale remarquable : QEB, économie circulaire réemploi, performances énergétiques :</a:t>
            </a:r>
          </a:p>
          <a:p>
            <a:pPr marL="479425" marR="0" lvl="0" indent="-479425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Installation VDI innovante :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altLang="fr-FR" sz="1000" b="0" i="0" u="sng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altLang="fr-FR" sz="1000" b="0" i="0" u="sng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Installation audiovisuelle innovante :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479425" marR="0" lvl="0" indent="-479425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188543A0-0952-386A-2D85-265C55A553DB}"/>
              </a:ext>
            </a:extLst>
          </p:cNvPr>
          <p:cNvSpPr txBox="1"/>
          <p:nvPr/>
        </p:nvSpPr>
        <p:spPr>
          <a:xfrm>
            <a:off x="10937875" y="854075"/>
            <a:ext cx="1754188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Référence n°2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055" name="Rectangle 13">
            <a:extLst>
              <a:ext uri="{FF2B5EF4-FFF2-40B4-BE49-F238E27FC236}">
                <a16:creationId xmlns:a16="http://schemas.microsoft.com/office/drawing/2014/main" id="{989E2C98-093B-E7FC-4D86-0848C3C52E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6000" y="1589088"/>
            <a:ext cx="9136063" cy="76914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2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E92D295-4CEC-C842-9DC9-AFB85D35B2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6150" y="2065338"/>
            <a:ext cx="7935913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defTabSz="1279525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279525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279525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279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279525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Se reporter au paragraphe d- </a:t>
            </a:r>
            <a:r>
              <a:rPr kumimoji="0" lang="fr-FR" sz="1200" b="0" i="1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Des photographies numériques de 3 références</a:t>
            </a:r>
            <a:r>
              <a:rPr kumimoji="0" lang="fr-FR" altLang="fr-FR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de l’article 3 relatif aux </a:t>
            </a:r>
            <a:r>
              <a:rPr kumimoji="0" lang="fr-FR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capacités techniques et professionnelles du règlement de la consultation phase candidature pour compléter ce cadre de présentation des photos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167C4B18-6ED3-9882-96DD-E4B30804A5BC}"/>
              </a:ext>
            </a:extLst>
          </p:cNvPr>
          <p:cNvSpPr txBox="1"/>
          <p:nvPr/>
        </p:nvSpPr>
        <p:spPr>
          <a:xfrm>
            <a:off x="107950" y="854075"/>
            <a:ext cx="10685463" cy="3698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Intitulé de l’opération : </a:t>
            </a:r>
          </a:p>
        </p:txBody>
      </p:sp>
    </p:spTree>
    <p:extLst>
      <p:ext uri="{BB962C8B-B14F-4D97-AF65-F5344CB8AC3E}">
        <p14:creationId xmlns:p14="http://schemas.microsoft.com/office/powerpoint/2010/main" val="13422573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04AA62-AF98-134D-41FC-D1D7ED08CF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ZoneTexte 6">
            <a:extLst>
              <a:ext uri="{FF2B5EF4-FFF2-40B4-BE49-F238E27FC236}">
                <a16:creationId xmlns:a16="http://schemas.microsoft.com/office/drawing/2014/main" id="{04C1BDEE-AE3E-A9FA-D669-DD54BFE05F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88913"/>
            <a:ext cx="9144000" cy="26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051" name="Google Shape;112;p3">
            <a:extLst>
              <a:ext uri="{FF2B5EF4-FFF2-40B4-BE49-F238E27FC236}">
                <a16:creationId xmlns:a16="http://schemas.microsoft.com/office/drawing/2014/main" id="{31DD37D1-DB62-A383-96F3-4A3CD8D527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950" y="120650"/>
            <a:ext cx="3340100" cy="64452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lIns="91425" tIns="45700" rIns="91425" bIns="45700" anchor="ctr"/>
          <a:lstStyle>
            <a:lvl1pPr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2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CANDIDAT N°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200" b="1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(à remplir par le Maître d’ouvrage)</a:t>
            </a:r>
            <a:endParaRPr kumimoji="0" lang="fr-FR" altLang="fr-FR" sz="2000" b="1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 pitchFamily="34" charset="0"/>
              <a:ea typeface="Trebuchet MS" panose="020B0603020202020204" pitchFamily="34" charset="0"/>
              <a:cs typeface="Trebuchet MS" panose="020B0603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2052" name="Google Shape;112;p3">
            <a:extLst>
              <a:ext uri="{FF2B5EF4-FFF2-40B4-BE49-F238E27FC236}">
                <a16:creationId xmlns:a16="http://schemas.microsoft.com/office/drawing/2014/main" id="{DB542129-C3A6-09F1-125B-60FFEE9A1A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6000" y="120650"/>
            <a:ext cx="9136063" cy="64452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lIns="91425" tIns="45700" rIns="91425" bIns="45700" anchor="ctr"/>
          <a:lstStyle>
            <a:lvl1pPr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2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NOM ENTREPRISE GENERALE ou CONTRACTANT GENERAL</a:t>
            </a:r>
          </a:p>
        </p:txBody>
      </p:sp>
      <p:sp>
        <p:nvSpPr>
          <p:cNvPr id="12" name="Sous-titre 2">
            <a:extLst>
              <a:ext uri="{FF2B5EF4-FFF2-40B4-BE49-F238E27FC236}">
                <a16:creationId xmlns:a16="http://schemas.microsoft.com/office/drawing/2014/main" id="{07569AA6-706F-13A4-898E-04D3FAD3639E}"/>
              </a:ext>
            </a:extLst>
          </p:cNvPr>
          <p:cNvSpPr txBox="1">
            <a:spLocks/>
          </p:cNvSpPr>
          <p:nvPr/>
        </p:nvSpPr>
        <p:spPr bwMode="auto">
          <a:xfrm>
            <a:off x="107950" y="1589088"/>
            <a:ext cx="3340100" cy="7691437"/>
          </a:xfrm>
          <a:prstGeom prst="rect">
            <a:avLst/>
          </a:prstGeom>
          <a:noFill/>
          <a:ln>
            <a:solidFill>
              <a:schemeClr val="tx1"/>
            </a:solidFill>
            <a:miter lim="800000"/>
            <a:headEnd/>
            <a:tailEnd/>
          </a:ln>
        </p:spPr>
        <p:txBody>
          <a:bodyPr lIns="128016" tIns="64008" rIns="128016" bIns="64008"/>
          <a:lstStyle>
            <a:lvl1pPr marL="479425" indent="-479425" algn="l" defTabSz="1279525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4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39813" indent="-400050" algn="l" defTabSz="1279525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3900">
                <a:solidFill>
                  <a:schemeClr val="tx1"/>
                </a:solidFill>
                <a:latin typeface="+mn-lt"/>
              </a:defRPr>
            </a:lvl2pPr>
            <a:lvl3pPr marL="1600200" indent="-320675" algn="l" defTabSz="1279525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400">
                <a:solidFill>
                  <a:schemeClr val="tx1"/>
                </a:solidFill>
                <a:latin typeface="+mn-lt"/>
              </a:defRPr>
            </a:lvl3pPr>
            <a:lvl4pPr marL="2239963" indent="-319088" algn="l" defTabSz="1279525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4pPr>
            <a:lvl5pPr marL="2879725" indent="-319088" algn="l" defTabSz="127952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+mn-lt"/>
              </a:defRPr>
            </a:lvl5pPr>
            <a:lvl6pPr marL="3336925" indent="-319088" algn="l" defTabSz="1279525" rtl="0" fontAlgn="base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+mn-lt"/>
              </a:defRPr>
            </a:lvl6pPr>
            <a:lvl7pPr marL="3794125" indent="-319088" algn="l" defTabSz="1279525" rtl="0" fontAlgn="base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+mn-lt"/>
              </a:defRPr>
            </a:lvl7pPr>
            <a:lvl8pPr marL="4251325" indent="-319088" algn="l" defTabSz="1279525" rtl="0" fontAlgn="base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+mn-lt"/>
              </a:defRPr>
            </a:lvl8pPr>
            <a:lvl9pPr marL="4708525" indent="-319088" algn="l" defTabSz="1279525" rtl="0" fontAlgn="base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Maitre d’ouvrage :</a:t>
            </a:r>
            <a:r>
              <a:rPr kumimoji="0" lang="fr-FR" altLang="fr-FR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    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Nature du marché :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8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Préciser EG, CR, MPGP, un LOT de travaux ou Contractant général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Nature des travaux (Bureau, Neuf/réaménagement) : 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sng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sng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Date de livraison ou stade d’avancement : 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sng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sng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Montant des Travaux en M€ HT </a:t>
            </a:r>
            <a:r>
              <a:rPr kumimoji="0" lang="fr-FR" altLang="fr-FR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: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Durée des travaux en mois :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Montant KHT / durée des TX </a:t>
            </a:r>
            <a:r>
              <a:rPr kumimoji="0" lang="fr-FR" altLang="fr-FR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=               K€HT/mois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SDP créée :</a:t>
            </a:r>
            <a:r>
              <a:rPr kumimoji="0" lang="fr-FR" altLang="fr-FR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 m²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SDP réaménagée :</a:t>
            </a:r>
            <a:r>
              <a:rPr kumimoji="0" lang="fr-FR" altLang="fr-FR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 m²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sng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Spécificités </a:t>
            </a:r>
            <a:r>
              <a:rPr kumimoji="0" lang="fr-FR" altLang="fr-FR" sz="1000" b="0" i="1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(IGH, travaux en site occupé, opération tiroir…)</a:t>
            </a: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 </a:t>
            </a:r>
            <a:r>
              <a:rPr kumimoji="0" lang="fr-FR" altLang="fr-FR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: 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Qualité environnementale remarquable : QEB, économie circulaire réemploi, performances énergétiques :</a:t>
            </a:r>
          </a:p>
          <a:p>
            <a:pPr marL="479425" marR="0" lvl="0" indent="-479425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Installation VDI innovante :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altLang="fr-FR" sz="1000" b="0" i="0" u="sng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altLang="fr-FR" sz="1000" b="0" i="0" u="sng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Installation audiovisuelle innovante :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479425" marR="0" lvl="0" indent="-479425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EC5AB30-59CE-8C3D-84AD-354A87A11031}"/>
              </a:ext>
            </a:extLst>
          </p:cNvPr>
          <p:cNvSpPr txBox="1"/>
          <p:nvPr/>
        </p:nvSpPr>
        <p:spPr>
          <a:xfrm>
            <a:off x="10937875" y="854075"/>
            <a:ext cx="1754188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Référence n°3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055" name="Rectangle 13">
            <a:extLst>
              <a:ext uri="{FF2B5EF4-FFF2-40B4-BE49-F238E27FC236}">
                <a16:creationId xmlns:a16="http://schemas.microsoft.com/office/drawing/2014/main" id="{43EF1515-673C-6603-32C2-9ACF2210A6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6000" y="1589088"/>
            <a:ext cx="9136063" cy="76914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2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3EC5DC5-A263-8560-BC7C-9FEAEC0E1C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6150" y="2065338"/>
            <a:ext cx="7935913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defTabSz="1279525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279525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279525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279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279525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Se reporter au paragraphe d- </a:t>
            </a:r>
            <a:r>
              <a:rPr kumimoji="0" lang="fr-FR" sz="1200" b="0" i="1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Des photographies numériques de 3 références</a:t>
            </a:r>
            <a:r>
              <a:rPr kumimoji="0" lang="fr-FR" altLang="fr-FR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de l’article 3 relatif aux </a:t>
            </a:r>
            <a:r>
              <a:rPr kumimoji="0" lang="fr-FR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capacités techniques et professionnelles du règlement de la consultation phase candidature pour compléter ce cadre de présentation des photos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91D92BF-9656-934E-2F9F-054CF36F62FB}"/>
              </a:ext>
            </a:extLst>
          </p:cNvPr>
          <p:cNvSpPr txBox="1"/>
          <p:nvPr/>
        </p:nvSpPr>
        <p:spPr>
          <a:xfrm>
            <a:off x="107950" y="854075"/>
            <a:ext cx="10685463" cy="3698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Intitulé de l’opération : </a:t>
            </a:r>
          </a:p>
        </p:txBody>
      </p:sp>
    </p:spTree>
    <p:extLst>
      <p:ext uri="{BB962C8B-B14F-4D97-AF65-F5344CB8AC3E}">
        <p14:creationId xmlns:p14="http://schemas.microsoft.com/office/powerpoint/2010/main" val="22785431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63DCB8-C6E6-E484-451E-C1F2D54669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ZoneTexte 6">
            <a:extLst>
              <a:ext uri="{FF2B5EF4-FFF2-40B4-BE49-F238E27FC236}">
                <a16:creationId xmlns:a16="http://schemas.microsoft.com/office/drawing/2014/main" id="{C817B170-F46E-0D2C-AE66-A294717B11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88913"/>
            <a:ext cx="9144000" cy="26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39F87C96-BFA4-90ED-C42D-872B3F19F985}"/>
              </a:ext>
            </a:extLst>
          </p:cNvPr>
          <p:cNvSpPr txBox="1"/>
          <p:nvPr/>
        </p:nvSpPr>
        <p:spPr>
          <a:xfrm>
            <a:off x="10937875" y="854075"/>
            <a:ext cx="1754188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Référence n°1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3065A05-D949-7A62-0E92-31F2A99192C3}"/>
              </a:ext>
            </a:extLst>
          </p:cNvPr>
          <p:cNvSpPr txBox="1"/>
          <p:nvPr/>
        </p:nvSpPr>
        <p:spPr>
          <a:xfrm>
            <a:off x="107950" y="854075"/>
            <a:ext cx="10685463" cy="3698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Intitulé de l’opération : </a:t>
            </a:r>
          </a:p>
        </p:txBody>
      </p:sp>
      <p:sp>
        <p:nvSpPr>
          <p:cNvPr id="2" name="Sous-titre 2">
            <a:extLst>
              <a:ext uri="{FF2B5EF4-FFF2-40B4-BE49-F238E27FC236}">
                <a16:creationId xmlns:a16="http://schemas.microsoft.com/office/drawing/2014/main" id="{CD8A57D7-93DA-62C9-A3BA-4D20E746B9F9}"/>
              </a:ext>
            </a:extLst>
          </p:cNvPr>
          <p:cNvSpPr txBox="1">
            <a:spLocks/>
          </p:cNvSpPr>
          <p:nvPr/>
        </p:nvSpPr>
        <p:spPr bwMode="auto">
          <a:xfrm>
            <a:off x="107950" y="1589088"/>
            <a:ext cx="3340100" cy="7691437"/>
          </a:xfrm>
          <a:prstGeom prst="rect">
            <a:avLst/>
          </a:prstGeom>
          <a:noFill/>
          <a:ln>
            <a:solidFill>
              <a:schemeClr val="tx1"/>
            </a:solidFill>
            <a:miter lim="800000"/>
            <a:headEnd/>
            <a:tailEnd/>
          </a:ln>
        </p:spPr>
        <p:txBody>
          <a:bodyPr lIns="128016" tIns="64008" rIns="128016" bIns="64008"/>
          <a:lstStyle>
            <a:lvl1pPr marL="479425" indent="-479425" algn="l" defTabSz="1279525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4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39813" indent="-400050" algn="l" defTabSz="1279525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3900">
                <a:solidFill>
                  <a:schemeClr val="tx1"/>
                </a:solidFill>
                <a:latin typeface="+mn-lt"/>
              </a:defRPr>
            </a:lvl2pPr>
            <a:lvl3pPr marL="1600200" indent="-320675" algn="l" defTabSz="1279525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400">
                <a:solidFill>
                  <a:schemeClr val="tx1"/>
                </a:solidFill>
                <a:latin typeface="+mn-lt"/>
              </a:defRPr>
            </a:lvl3pPr>
            <a:lvl4pPr marL="2239963" indent="-319088" algn="l" defTabSz="1279525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4pPr>
            <a:lvl5pPr marL="2879725" indent="-319088" algn="l" defTabSz="127952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+mn-lt"/>
              </a:defRPr>
            </a:lvl5pPr>
            <a:lvl6pPr marL="3336925" indent="-319088" algn="l" defTabSz="1279525" rtl="0" fontAlgn="base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+mn-lt"/>
              </a:defRPr>
            </a:lvl6pPr>
            <a:lvl7pPr marL="3794125" indent="-319088" algn="l" defTabSz="1279525" rtl="0" fontAlgn="base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+mn-lt"/>
              </a:defRPr>
            </a:lvl7pPr>
            <a:lvl8pPr marL="4251325" indent="-319088" algn="l" defTabSz="1279525" rtl="0" fontAlgn="base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+mn-lt"/>
              </a:defRPr>
            </a:lvl8pPr>
            <a:lvl9pPr marL="4708525" indent="-319088" algn="l" defTabSz="1279525" rtl="0" fontAlgn="base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Maitre d’ouvrage :</a:t>
            </a:r>
            <a:r>
              <a:rPr kumimoji="0" lang="fr-FR" altLang="fr-FR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    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Nature du marché :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8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Préciser EG, CR, MPGP, un LOT de travaux ou Contractant général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Nature des travaux (Bureau, Neuf/réaménagement) : 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sng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sng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Date de livraison ou stade d’avancement : 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sng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sng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Montant des Travaux en M€ HT </a:t>
            </a:r>
            <a:r>
              <a:rPr kumimoji="0" lang="fr-FR" altLang="fr-FR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: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Durée des travaux en mois :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Montant KHT / durée des TX </a:t>
            </a:r>
            <a:r>
              <a:rPr kumimoji="0" lang="fr-FR" altLang="fr-FR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=               K€HT/mois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SDP créée :</a:t>
            </a:r>
            <a:r>
              <a:rPr kumimoji="0" lang="fr-FR" altLang="fr-FR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 m²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SDP réaménagée :</a:t>
            </a:r>
            <a:r>
              <a:rPr kumimoji="0" lang="fr-FR" altLang="fr-FR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 m²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sng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Spécificités </a:t>
            </a:r>
            <a:r>
              <a:rPr kumimoji="0" lang="fr-FR" altLang="fr-FR" sz="1000" b="0" i="1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(IGH, travaux en site occupé, opération tiroir…)</a:t>
            </a: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 </a:t>
            </a:r>
            <a:r>
              <a:rPr kumimoji="0" lang="fr-FR" altLang="fr-FR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: 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Qualité environnementale remarquable : QEB, économie circulaire réemploi, performances énergétiques :</a:t>
            </a:r>
          </a:p>
          <a:p>
            <a:pPr marL="479425" marR="0" lvl="0" indent="-479425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Installation VDI innovante :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altLang="fr-FR" sz="1000" b="0" i="0" u="sng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altLang="fr-FR" sz="1000" b="0" i="0" u="sng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Installation audiovisuelle innovante :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479425" marR="0" lvl="0" indent="-479425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Rectangle 13">
            <a:extLst>
              <a:ext uri="{FF2B5EF4-FFF2-40B4-BE49-F238E27FC236}">
                <a16:creationId xmlns:a16="http://schemas.microsoft.com/office/drawing/2014/main" id="{249F331A-CEA5-E293-F98C-2D06C397A5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6000" y="1589088"/>
            <a:ext cx="9136063" cy="76914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2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7C05B0B-2FA7-6606-2354-FF924ADB58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6150" y="2065338"/>
            <a:ext cx="7935913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defTabSz="1279525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279525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279525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279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279525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Se reporter au paragraphe d- </a:t>
            </a:r>
            <a:r>
              <a:rPr kumimoji="0" lang="fr-FR" sz="1200" b="0" i="1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Des photographies numériques de 3 références</a:t>
            </a:r>
            <a:r>
              <a:rPr kumimoji="0" lang="fr-FR" altLang="fr-FR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de l’article 3 relatif aux </a:t>
            </a:r>
            <a:r>
              <a:rPr kumimoji="0" lang="fr-FR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capacités techniques et professionnelles du règlement de la consultation phase candidature pour compléter ce cadre de présentation des photos</a:t>
            </a:r>
          </a:p>
        </p:txBody>
      </p:sp>
      <p:sp>
        <p:nvSpPr>
          <p:cNvPr id="5" name="Google Shape;112;p3">
            <a:extLst>
              <a:ext uri="{FF2B5EF4-FFF2-40B4-BE49-F238E27FC236}">
                <a16:creationId xmlns:a16="http://schemas.microsoft.com/office/drawing/2014/main" id="{5C484275-0444-C1EB-91EE-CE2849BE96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950" y="120650"/>
            <a:ext cx="3340100" cy="6445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lIns="91425" tIns="45700" rIns="91425" bIns="45700" anchor="ctr"/>
          <a:lstStyle>
            <a:lvl1pPr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2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CANDIDAT </a:t>
            </a:r>
            <a:r>
              <a:rPr kumimoji="0" lang="fr-FR" altLang="fr-FR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N°</a:t>
            </a:r>
            <a:r>
              <a:rPr kumimoji="0" lang="fr-FR" altLang="fr-FR" sz="800" b="1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renseigné</a:t>
            </a:r>
            <a:r>
              <a:rPr kumimoji="0" lang="fr-FR" altLang="fr-FR" sz="800" b="1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 par MOA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NOM ENTREPRISE GENERALE</a:t>
            </a:r>
            <a:endParaRPr kumimoji="0" lang="fr-FR" altLang="fr-FR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 pitchFamily="34" charset="0"/>
              <a:ea typeface="Trebuchet MS" panose="020B0603020202020204" pitchFamily="34" charset="0"/>
              <a:cs typeface="Trebuchet MS" panose="020B0603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6" name="Google Shape;112;p3">
            <a:extLst>
              <a:ext uri="{FF2B5EF4-FFF2-40B4-BE49-F238E27FC236}">
                <a16:creationId xmlns:a16="http://schemas.microsoft.com/office/drawing/2014/main" id="{1B2BCE4A-0F97-F7AF-CF8F-BB2D874D11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6000" y="120650"/>
            <a:ext cx="9136063" cy="6445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lIns="91425" tIns="45700" rIns="91425" bIns="45700" anchor="ctr"/>
          <a:lstStyle>
            <a:lvl1pPr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2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NOM ARCHITECTE D’INTERIEUR</a:t>
            </a:r>
          </a:p>
        </p:txBody>
      </p:sp>
    </p:spTree>
    <p:extLst>
      <p:ext uri="{BB962C8B-B14F-4D97-AF65-F5344CB8AC3E}">
        <p14:creationId xmlns:p14="http://schemas.microsoft.com/office/powerpoint/2010/main" val="38246106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5358BF-2FD9-BCB3-94D9-91023F8CD0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ZoneTexte 6">
            <a:extLst>
              <a:ext uri="{FF2B5EF4-FFF2-40B4-BE49-F238E27FC236}">
                <a16:creationId xmlns:a16="http://schemas.microsoft.com/office/drawing/2014/main" id="{F3612D2A-C046-A7DA-0BFD-D542AB9986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88913"/>
            <a:ext cx="9144000" cy="26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D3740801-C52F-B050-3BB0-037C05936698}"/>
              </a:ext>
            </a:extLst>
          </p:cNvPr>
          <p:cNvSpPr txBox="1"/>
          <p:nvPr/>
        </p:nvSpPr>
        <p:spPr>
          <a:xfrm>
            <a:off x="10937875" y="854075"/>
            <a:ext cx="1754188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Référence n°2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4D5FBA3F-25B2-01FB-37B0-F98C51B3270B}"/>
              </a:ext>
            </a:extLst>
          </p:cNvPr>
          <p:cNvSpPr txBox="1"/>
          <p:nvPr/>
        </p:nvSpPr>
        <p:spPr>
          <a:xfrm>
            <a:off x="107950" y="854075"/>
            <a:ext cx="10685463" cy="3698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Intitulé de l’opération : </a:t>
            </a:r>
          </a:p>
        </p:txBody>
      </p:sp>
      <p:sp>
        <p:nvSpPr>
          <p:cNvPr id="2" name="Sous-titre 2">
            <a:extLst>
              <a:ext uri="{FF2B5EF4-FFF2-40B4-BE49-F238E27FC236}">
                <a16:creationId xmlns:a16="http://schemas.microsoft.com/office/drawing/2014/main" id="{A237F7B9-3754-1732-84B1-FB5ABDFB27A0}"/>
              </a:ext>
            </a:extLst>
          </p:cNvPr>
          <p:cNvSpPr txBox="1">
            <a:spLocks/>
          </p:cNvSpPr>
          <p:nvPr/>
        </p:nvSpPr>
        <p:spPr bwMode="auto">
          <a:xfrm>
            <a:off x="107950" y="1589088"/>
            <a:ext cx="3340100" cy="7691437"/>
          </a:xfrm>
          <a:prstGeom prst="rect">
            <a:avLst/>
          </a:prstGeom>
          <a:noFill/>
          <a:ln>
            <a:solidFill>
              <a:schemeClr val="tx1"/>
            </a:solidFill>
            <a:miter lim="800000"/>
            <a:headEnd/>
            <a:tailEnd/>
          </a:ln>
        </p:spPr>
        <p:txBody>
          <a:bodyPr lIns="128016" tIns="64008" rIns="128016" bIns="64008"/>
          <a:lstStyle>
            <a:lvl1pPr marL="479425" indent="-479425" algn="l" defTabSz="1279525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4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39813" indent="-400050" algn="l" defTabSz="1279525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3900">
                <a:solidFill>
                  <a:schemeClr val="tx1"/>
                </a:solidFill>
                <a:latin typeface="+mn-lt"/>
              </a:defRPr>
            </a:lvl2pPr>
            <a:lvl3pPr marL="1600200" indent="-320675" algn="l" defTabSz="1279525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400">
                <a:solidFill>
                  <a:schemeClr val="tx1"/>
                </a:solidFill>
                <a:latin typeface="+mn-lt"/>
              </a:defRPr>
            </a:lvl3pPr>
            <a:lvl4pPr marL="2239963" indent="-319088" algn="l" defTabSz="1279525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4pPr>
            <a:lvl5pPr marL="2879725" indent="-319088" algn="l" defTabSz="127952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+mn-lt"/>
              </a:defRPr>
            </a:lvl5pPr>
            <a:lvl6pPr marL="3336925" indent="-319088" algn="l" defTabSz="1279525" rtl="0" fontAlgn="base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+mn-lt"/>
              </a:defRPr>
            </a:lvl6pPr>
            <a:lvl7pPr marL="3794125" indent="-319088" algn="l" defTabSz="1279525" rtl="0" fontAlgn="base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+mn-lt"/>
              </a:defRPr>
            </a:lvl7pPr>
            <a:lvl8pPr marL="4251325" indent="-319088" algn="l" defTabSz="1279525" rtl="0" fontAlgn="base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+mn-lt"/>
              </a:defRPr>
            </a:lvl8pPr>
            <a:lvl9pPr marL="4708525" indent="-319088" algn="l" defTabSz="1279525" rtl="0" fontAlgn="base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Maitre d’ouvrage :</a:t>
            </a:r>
            <a:r>
              <a:rPr kumimoji="0" lang="fr-FR" altLang="fr-FR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    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Nature du marché :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8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Préciser EG, CR, MPGP, un LOT de travaux ou Contractant général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Nature des travaux (Bureau, Neuf/réaménagement) : 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sng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sng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Date de livraison ou stade d’avancement : 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sng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sng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Montant des Travaux en M€ HT </a:t>
            </a:r>
            <a:r>
              <a:rPr kumimoji="0" lang="fr-FR" altLang="fr-FR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: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Durée des travaux en mois :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Montant KHT / durée des TX </a:t>
            </a:r>
            <a:r>
              <a:rPr kumimoji="0" lang="fr-FR" altLang="fr-FR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=               K€HT/mois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SDP créée :</a:t>
            </a:r>
            <a:r>
              <a:rPr kumimoji="0" lang="fr-FR" altLang="fr-FR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 m²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SDP réaménagée :</a:t>
            </a:r>
            <a:r>
              <a:rPr kumimoji="0" lang="fr-FR" altLang="fr-FR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 m²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sng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Spécificités </a:t>
            </a:r>
            <a:r>
              <a:rPr kumimoji="0" lang="fr-FR" altLang="fr-FR" sz="1000" b="0" i="1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(IGH, travaux en site occupé, opération tiroir…)</a:t>
            </a: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 </a:t>
            </a:r>
            <a:r>
              <a:rPr kumimoji="0" lang="fr-FR" altLang="fr-FR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: 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Qualité environnementale remarquable : QEB, économie circulaire réemploi, performances énergétiques :</a:t>
            </a:r>
          </a:p>
          <a:p>
            <a:pPr marL="479425" marR="0" lvl="0" indent="-479425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Installation VDI innovante :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altLang="fr-FR" sz="1000" b="0" i="0" u="sng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altLang="fr-FR" sz="1000" b="0" i="0" u="sng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Installation audiovisuelle innovante :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479425" marR="0" lvl="0" indent="-479425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Rectangle 13">
            <a:extLst>
              <a:ext uri="{FF2B5EF4-FFF2-40B4-BE49-F238E27FC236}">
                <a16:creationId xmlns:a16="http://schemas.microsoft.com/office/drawing/2014/main" id="{E2D0EA0F-73CC-F618-4F11-878D215167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6000" y="1589088"/>
            <a:ext cx="9136063" cy="76914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2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D8A256F-9ADA-3C67-B27E-915A712271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6150" y="2065338"/>
            <a:ext cx="7935913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defTabSz="1279525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279525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279525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279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279525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Se reporter au paragraphe d- </a:t>
            </a:r>
            <a:r>
              <a:rPr kumimoji="0" lang="fr-FR" sz="1200" b="0" i="1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Des photographies numériques de 3 références</a:t>
            </a:r>
            <a:r>
              <a:rPr kumimoji="0" lang="fr-FR" altLang="fr-FR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de l’article 3 relatif aux </a:t>
            </a:r>
            <a:r>
              <a:rPr kumimoji="0" lang="fr-FR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capacités techniques et professionnelles du règlement de la consultation phase candidature pour compléter ce cadre de présentation des photos</a:t>
            </a:r>
          </a:p>
        </p:txBody>
      </p:sp>
      <p:sp>
        <p:nvSpPr>
          <p:cNvPr id="5" name="Google Shape;112;p3">
            <a:extLst>
              <a:ext uri="{FF2B5EF4-FFF2-40B4-BE49-F238E27FC236}">
                <a16:creationId xmlns:a16="http://schemas.microsoft.com/office/drawing/2014/main" id="{9F2D1201-A7D0-914F-4418-8D27960EE4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950" y="120650"/>
            <a:ext cx="3340100" cy="6445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lIns="91425" tIns="45700" rIns="91425" bIns="45700" anchor="ctr"/>
          <a:lstStyle>
            <a:lvl1pPr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2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CANDIDAT </a:t>
            </a:r>
            <a:r>
              <a:rPr kumimoji="0" lang="fr-FR" altLang="fr-FR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N°</a:t>
            </a:r>
            <a:r>
              <a:rPr kumimoji="0" lang="fr-FR" altLang="fr-FR" sz="800" b="1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renseigné</a:t>
            </a:r>
            <a:r>
              <a:rPr kumimoji="0" lang="fr-FR" altLang="fr-FR" sz="800" b="1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 par MOA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NOM ENTREPRISE GENERALE</a:t>
            </a:r>
            <a:endParaRPr kumimoji="0" lang="fr-FR" altLang="fr-FR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 pitchFamily="34" charset="0"/>
              <a:ea typeface="Trebuchet MS" panose="020B0603020202020204" pitchFamily="34" charset="0"/>
              <a:cs typeface="Trebuchet MS" panose="020B0603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6" name="Google Shape;112;p3">
            <a:extLst>
              <a:ext uri="{FF2B5EF4-FFF2-40B4-BE49-F238E27FC236}">
                <a16:creationId xmlns:a16="http://schemas.microsoft.com/office/drawing/2014/main" id="{44467C96-8A1C-C02F-340D-3B723B4FE3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6000" y="120650"/>
            <a:ext cx="9136063" cy="6445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lIns="91425" tIns="45700" rIns="91425" bIns="45700" anchor="ctr"/>
          <a:lstStyle>
            <a:lvl1pPr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2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NOM ARCHITECTE D’INTERIEUR</a:t>
            </a:r>
          </a:p>
        </p:txBody>
      </p:sp>
    </p:spTree>
    <p:extLst>
      <p:ext uri="{BB962C8B-B14F-4D97-AF65-F5344CB8AC3E}">
        <p14:creationId xmlns:p14="http://schemas.microsoft.com/office/powerpoint/2010/main" val="16663866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639D98-39D3-0BCC-1D29-67558978F6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ZoneTexte 6">
            <a:extLst>
              <a:ext uri="{FF2B5EF4-FFF2-40B4-BE49-F238E27FC236}">
                <a16:creationId xmlns:a16="http://schemas.microsoft.com/office/drawing/2014/main" id="{56DE063C-A4D6-B4FC-D991-40797B0518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88913"/>
            <a:ext cx="9144000" cy="26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75" name="Google Shape;112;p3">
            <a:extLst>
              <a:ext uri="{FF2B5EF4-FFF2-40B4-BE49-F238E27FC236}">
                <a16:creationId xmlns:a16="http://schemas.microsoft.com/office/drawing/2014/main" id="{360B29ED-3B06-E016-44DF-A418EE61D0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950" y="120650"/>
            <a:ext cx="3340100" cy="6445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lIns="91425" tIns="45700" rIns="91425" bIns="45700" anchor="ctr"/>
          <a:lstStyle>
            <a:lvl1pPr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2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CANDIDAT </a:t>
            </a:r>
            <a:r>
              <a:rPr kumimoji="0" lang="fr-FR" altLang="fr-FR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N°</a:t>
            </a:r>
            <a:r>
              <a:rPr kumimoji="0" lang="fr-FR" altLang="fr-FR" sz="800" b="1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renseigné</a:t>
            </a:r>
            <a:r>
              <a:rPr kumimoji="0" lang="fr-FR" altLang="fr-FR" sz="800" b="1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 par MOA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NOM ENTREPRISE GENERALE</a:t>
            </a:r>
            <a:endParaRPr kumimoji="0" lang="fr-FR" altLang="fr-FR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 pitchFamily="34" charset="0"/>
              <a:ea typeface="Trebuchet MS" panose="020B0603020202020204" pitchFamily="34" charset="0"/>
              <a:cs typeface="Trebuchet MS" panose="020B0603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3076" name="Google Shape;112;p3">
            <a:extLst>
              <a:ext uri="{FF2B5EF4-FFF2-40B4-BE49-F238E27FC236}">
                <a16:creationId xmlns:a16="http://schemas.microsoft.com/office/drawing/2014/main" id="{6308C8FA-A076-62BB-9FB6-72068EFCCC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6000" y="120650"/>
            <a:ext cx="9136063" cy="6445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lIns="91425" tIns="45700" rIns="91425" bIns="45700" anchor="ctr"/>
          <a:lstStyle>
            <a:lvl1pPr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2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NOM ARCHITECTE D’INTERIEUR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D864F7D2-D09F-8D34-77B6-B1677BDB1186}"/>
              </a:ext>
            </a:extLst>
          </p:cNvPr>
          <p:cNvSpPr txBox="1"/>
          <p:nvPr/>
        </p:nvSpPr>
        <p:spPr>
          <a:xfrm>
            <a:off x="10937875" y="854075"/>
            <a:ext cx="1754188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Référence n°3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16DB73D-25A0-0439-A350-069D839A695A}"/>
              </a:ext>
            </a:extLst>
          </p:cNvPr>
          <p:cNvSpPr txBox="1"/>
          <p:nvPr/>
        </p:nvSpPr>
        <p:spPr>
          <a:xfrm>
            <a:off x="107950" y="854075"/>
            <a:ext cx="10685463" cy="3698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Intitulé de l’opération : </a:t>
            </a:r>
          </a:p>
        </p:txBody>
      </p:sp>
      <p:sp>
        <p:nvSpPr>
          <p:cNvPr id="2" name="Sous-titre 2">
            <a:extLst>
              <a:ext uri="{FF2B5EF4-FFF2-40B4-BE49-F238E27FC236}">
                <a16:creationId xmlns:a16="http://schemas.microsoft.com/office/drawing/2014/main" id="{DD0B01E4-CF93-10F7-293C-06867FF50A22}"/>
              </a:ext>
            </a:extLst>
          </p:cNvPr>
          <p:cNvSpPr txBox="1">
            <a:spLocks/>
          </p:cNvSpPr>
          <p:nvPr/>
        </p:nvSpPr>
        <p:spPr bwMode="auto">
          <a:xfrm>
            <a:off x="107950" y="1589088"/>
            <a:ext cx="3340100" cy="7691437"/>
          </a:xfrm>
          <a:prstGeom prst="rect">
            <a:avLst/>
          </a:prstGeom>
          <a:noFill/>
          <a:ln>
            <a:solidFill>
              <a:schemeClr val="tx1"/>
            </a:solidFill>
            <a:miter lim="800000"/>
            <a:headEnd/>
            <a:tailEnd/>
          </a:ln>
        </p:spPr>
        <p:txBody>
          <a:bodyPr lIns="128016" tIns="64008" rIns="128016" bIns="64008"/>
          <a:lstStyle>
            <a:lvl1pPr marL="479425" indent="-479425" algn="l" defTabSz="1279525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4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39813" indent="-400050" algn="l" defTabSz="1279525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3900">
                <a:solidFill>
                  <a:schemeClr val="tx1"/>
                </a:solidFill>
                <a:latin typeface="+mn-lt"/>
              </a:defRPr>
            </a:lvl2pPr>
            <a:lvl3pPr marL="1600200" indent="-320675" algn="l" defTabSz="1279525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400">
                <a:solidFill>
                  <a:schemeClr val="tx1"/>
                </a:solidFill>
                <a:latin typeface="+mn-lt"/>
              </a:defRPr>
            </a:lvl3pPr>
            <a:lvl4pPr marL="2239963" indent="-319088" algn="l" defTabSz="1279525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4pPr>
            <a:lvl5pPr marL="2879725" indent="-319088" algn="l" defTabSz="127952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+mn-lt"/>
              </a:defRPr>
            </a:lvl5pPr>
            <a:lvl6pPr marL="3336925" indent="-319088" algn="l" defTabSz="1279525" rtl="0" fontAlgn="base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+mn-lt"/>
              </a:defRPr>
            </a:lvl6pPr>
            <a:lvl7pPr marL="3794125" indent="-319088" algn="l" defTabSz="1279525" rtl="0" fontAlgn="base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+mn-lt"/>
              </a:defRPr>
            </a:lvl7pPr>
            <a:lvl8pPr marL="4251325" indent="-319088" algn="l" defTabSz="1279525" rtl="0" fontAlgn="base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+mn-lt"/>
              </a:defRPr>
            </a:lvl8pPr>
            <a:lvl9pPr marL="4708525" indent="-319088" algn="l" defTabSz="1279525" rtl="0" fontAlgn="base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Maitre d’ouvrage :</a:t>
            </a:r>
            <a:r>
              <a:rPr kumimoji="0" lang="fr-FR" altLang="fr-FR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    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Nature du marché :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8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Préciser EG, CR, MPGP, un LOT de travaux ou Contractant général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Nature des travaux (Bureau, Neuf/réaménagement) : 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sng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sng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Date de livraison ou stade d’avancement : 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sng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sng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Montant des Travaux en M€ HT </a:t>
            </a:r>
            <a:r>
              <a:rPr kumimoji="0" lang="fr-FR" altLang="fr-FR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: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Durée des travaux en mois :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Montant KHT / durée des TX </a:t>
            </a:r>
            <a:r>
              <a:rPr kumimoji="0" lang="fr-FR" altLang="fr-FR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=               K€HT/mois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SDP créée :</a:t>
            </a:r>
            <a:r>
              <a:rPr kumimoji="0" lang="fr-FR" altLang="fr-FR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 m²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SDP réaménagée :</a:t>
            </a:r>
            <a:r>
              <a:rPr kumimoji="0" lang="fr-FR" altLang="fr-FR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 m²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sng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Spécificités </a:t>
            </a:r>
            <a:r>
              <a:rPr kumimoji="0" lang="fr-FR" altLang="fr-FR" sz="1000" b="0" i="1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(IGH, travaux en site occupé, opération tiroir…)</a:t>
            </a: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 </a:t>
            </a:r>
            <a:r>
              <a:rPr kumimoji="0" lang="fr-FR" altLang="fr-FR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: 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Qualité environnementale remarquable : QEB, économie circulaire réemploi, performances énergétiques :</a:t>
            </a:r>
          </a:p>
          <a:p>
            <a:pPr marL="479425" marR="0" lvl="0" indent="-479425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Installation VDI innovante :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altLang="fr-FR" sz="1000" b="0" i="0" u="sng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altLang="fr-FR" sz="1000" b="0" i="0" u="sng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fr-FR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Installation audiovisuelle innovante :</a:t>
            </a:r>
          </a:p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479425" marR="0" lvl="0" indent="-479425" algn="l" defTabSz="12795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fr-FR" alt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Rectangle 13">
            <a:extLst>
              <a:ext uri="{FF2B5EF4-FFF2-40B4-BE49-F238E27FC236}">
                <a16:creationId xmlns:a16="http://schemas.microsoft.com/office/drawing/2014/main" id="{A25E621B-1B2D-1195-CF9D-BBB65221A0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6000" y="1589088"/>
            <a:ext cx="9136063" cy="76914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2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FF83ADB-ABE0-68E8-4A5D-748AC850E1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6150" y="2065338"/>
            <a:ext cx="7935913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defTabSz="1279525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279525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279525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279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279525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12795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Se reporter au paragraphe d- </a:t>
            </a:r>
            <a:r>
              <a:rPr kumimoji="0" lang="fr-FR" sz="1200" b="0" i="1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Des photographies numériques de 3 références</a:t>
            </a:r>
            <a:r>
              <a:rPr kumimoji="0" lang="fr-FR" altLang="fr-FR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de l’article 3 relatif aux </a:t>
            </a:r>
            <a:r>
              <a:rPr kumimoji="0" lang="fr-FR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capacités techniques et professionnelles du règlement de la consultation phase candidature pour compléter ce cadre de présentation des photos</a:t>
            </a:r>
          </a:p>
        </p:txBody>
      </p:sp>
    </p:spTree>
    <p:extLst>
      <p:ext uri="{BB962C8B-B14F-4D97-AF65-F5344CB8AC3E}">
        <p14:creationId xmlns:p14="http://schemas.microsoft.com/office/powerpoint/2010/main" val="1875939265"/>
      </p:ext>
    </p:extLst>
  </p:cSld>
  <p:clrMapOvr>
    <a:masterClrMapping/>
  </p:clrMapOvr>
</p:sld>
</file>

<file path=ppt/theme/theme1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27952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27952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993</Words>
  <Application>Microsoft Office PowerPoint</Application>
  <PresentationFormat>A3 (297 x 420 mm)</PresentationFormat>
  <Paragraphs>246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1" baseType="lpstr">
      <vt:lpstr>Arial</vt:lpstr>
      <vt:lpstr>Calibri</vt:lpstr>
      <vt:lpstr>Garamond</vt:lpstr>
      <vt:lpstr>Trebuchet MS</vt:lpstr>
      <vt:lpstr>Modèle par défaut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batiprogramme</dc:creator>
  <cp:lastModifiedBy>Raouj Amine (M.)</cp:lastModifiedBy>
  <cp:revision>42</cp:revision>
  <dcterms:created xsi:type="dcterms:W3CDTF">2005-09-19T09:44:36Z</dcterms:created>
  <dcterms:modified xsi:type="dcterms:W3CDTF">2025-09-29T08:27:15Z</dcterms:modified>
</cp:coreProperties>
</file>